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 id="269" r:id="rId15"/>
    <p:sldId id="270" r:id="rId16"/>
    <p:sldId id="271" r:id="rId17"/>
    <p:sldId id="272" r:id="rId18"/>
    <p:sldId id="274" r:id="rId19"/>
    <p:sldId id="273" r:id="rId20"/>
    <p:sldId id="275"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1" d="100"/>
          <a:sy n="101" d="100"/>
        </p:scale>
        <p:origin x="9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C4BF2-5681-4AF2-AC59-FCA6EA5200E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6F97E45-6735-4024-9A6C-7DB9C40444EF}">
      <dgm:prSet/>
      <dgm:spPr/>
      <dgm:t>
        <a:bodyPr/>
        <a:lstStyle/>
        <a:p>
          <a:r>
            <a:rPr lang="en-US"/>
            <a:t>The Massachusetts Division of Marine Fisheries (“DMF”) regulates Massachusetts lobstermen within Massachusetts territorial waters (3 nautical miles). Title 322 of the Code of Massachusetts Regulations.</a:t>
          </a:r>
        </a:p>
      </dgm:t>
    </dgm:pt>
    <dgm:pt modelId="{EE0C3C88-7741-4EC9-B1A8-A999CF5C5909}" type="parTrans" cxnId="{2C8DD7A6-22B1-4448-839F-8033BCA55985}">
      <dgm:prSet/>
      <dgm:spPr/>
      <dgm:t>
        <a:bodyPr/>
        <a:lstStyle/>
        <a:p>
          <a:endParaRPr lang="en-US"/>
        </a:p>
      </dgm:t>
    </dgm:pt>
    <dgm:pt modelId="{807969FD-EC9D-4C28-ABDB-C1276936CA0E}" type="sibTrans" cxnId="{2C8DD7A6-22B1-4448-839F-8033BCA55985}">
      <dgm:prSet/>
      <dgm:spPr/>
      <dgm:t>
        <a:bodyPr/>
        <a:lstStyle/>
        <a:p>
          <a:endParaRPr lang="en-US"/>
        </a:p>
      </dgm:t>
    </dgm:pt>
    <dgm:pt modelId="{760236CC-AF8E-495E-89AB-A5563F8A4240}">
      <dgm:prSet/>
      <dgm:spPr/>
      <dgm:t>
        <a:bodyPr/>
        <a:lstStyle/>
        <a:p>
          <a:r>
            <a:rPr lang="en-US"/>
            <a:t>NMFS regulates lobstermen in the Exclusive Economic Zone (“EEZ”) under the Atlantic Coastal Fisheries Cooperative Management Act. 16 U.S.C. 5101 et seq.; 50 CFR Part 697.</a:t>
          </a:r>
        </a:p>
      </dgm:t>
    </dgm:pt>
    <dgm:pt modelId="{5B3EEFD6-D419-4748-9511-305908B2B5B9}" type="parTrans" cxnId="{35BEA671-F1BD-46B8-8EA5-8045BA164031}">
      <dgm:prSet/>
      <dgm:spPr/>
      <dgm:t>
        <a:bodyPr/>
        <a:lstStyle/>
        <a:p>
          <a:endParaRPr lang="en-US"/>
        </a:p>
      </dgm:t>
    </dgm:pt>
    <dgm:pt modelId="{D27C2493-4AA6-4FD6-8898-CAA0DE832889}" type="sibTrans" cxnId="{35BEA671-F1BD-46B8-8EA5-8045BA164031}">
      <dgm:prSet/>
      <dgm:spPr/>
      <dgm:t>
        <a:bodyPr/>
        <a:lstStyle/>
        <a:p>
          <a:endParaRPr lang="en-US"/>
        </a:p>
      </dgm:t>
    </dgm:pt>
    <dgm:pt modelId="{942EC82A-E3A2-471D-AB4E-D275D5A0CDA9}">
      <dgm:prSet/>
      <dgm:spPr/>
      <dgm:t>
        <a:bodyPr/>
        <a:lstStyle/>
        <a:p>
          <a:r>
            <a:rPr lang="en-US"/>
            <a:t>NMFS also regulates lobstermen in </a:t>
          </a:r>
          <a:r>
            <a:rPr lang="en-US" i="1" u="sng"/>
            <a:t>both</a:t>
          </a:r>
          <a:r>
            <a:rPr lang="en-US"/>
            <a:t> state </a:t>
          </a:r>
          <a:r>
            <a:rPr lang="en-US" i="1" u="sng"/>
            <a:t>and</a:t>
          </a:r>
          <a:r>
            <a:rPr lang="en-US"/>
            <a:t> federal waters under the Marine Mammal Protection Act and specifically the Atlantic Large Whale Take Reduction Plan (“ALWTRP”). 16 U.S.C. § 1387; 50 C.F.R. Part 229.</a:t>
          </a:r>
        </a:p>
      </dgm:t>
    </dgm:pt>
    <dgm:pt modelId="{EC3A0530-2E00-439F-9436-2AF67EC5FD9E}" type="parTrans" cxnId="{9D0C2B1F-E585-40EB-8E9E-09EE820FA834}">
      <dgm:prSet/>
      <dgm:spPr/>
      <dgm:t>
        <a:bodyPr/>
        <a:lstStyle/>
        <a:p>
          <a:endParaRPr lang="en-US"/>
        </a:p>
      </dgm:t>
    </dgm:pt>
    <dgm:pt modelId="{A5FF44C0-549C-4FF9-B9A2-26AABDF69EC6}" type="sibTrans" cxnId="{9D0C2B1F-E585-40EB-8E9E-09EE820FA834}">
      <dgm:prSet/>
      <dgm:spPr/>
      <dgm:t>
        <a:bodyPr/>
        <a:lstStyle/>
        <a:p>
          <a:endParaRPr lang="en-US"/>
        </a:p>
      </dgm:t>
    </dgm:pt>
    <dgm:pt modelId="{245FF6DE-69C0-4628-B70A-4DE25029BF8B}" type="pres">
      <dgm:prSet presAssocID="{C51C4BF2-5681-4AF2-AC59-FCA6EA5200E1}" presName="linear" presStyleCnt="0">
        <dgm:presLayoutVars>
          <dgm:animLvl val="lvl"/>
          <dgm:resizeHandles val="exact"/>
        </dgm:presLayoutVars>
      </dgm:prSet>
      <dgm:spPr/>
    </dgm:pt>
    <dgm:pt modelId="{87400480-18E8-4C17-82CC-F95B46D62BB0}" type="pres">
      <dgm:prSet presAssocID="{F6F97E45-6735-4024-9A6C-7DB9C40444EF}" presName="parentText" presStyleLbl="node1" presStyleIdx="0" presStyleCnt="3">
        <dgm:presLayoutVars>
          <dgm:chMax val="0"/>
          <dgm:bulletEnabled val="1"/>
        </dgm:presLayoutVars>
      </dgm:prSet>
      <dgm:spPr/>
    </dgm:pt>
    <dgm:pt modelId="{FB7F3436-9F14-4FE5-9B93-5D29D96588F5}" type="pres">
      <dgm:prSet presAssocID="{807969FD-EC9D-4C28-ABDB-C1276936CA0E}" presName="spacer" presStyleCnt="0"/>
      <dgm:spPr/>
    </dgm:pt>
    <dgm:pt modelId="{D1F729FC-7898-4989-BD56-5E2B8AEEC945}" type="pres">
      <dgm:prSet presAssocID="{760236CC-AF8E-495E-89AB-A5563F8A4240}" presName="parentText" presStyleLbl="node1" presStyleIdx="1" presStyleCnt="3">
        <dgm:presLayoutVars>
          <dgm:chMax val="0"/>
          <dgm:bulletEnabled val="1"/>
        </dgm:presLayoutVars>
      </dgm:prSet>
      <dgm:spPr/>
    </dgm:pt>
    <dgm:pt modelId="{5A35B13C-3561-4712-AFC6-5E9E954F4F75}" type="pres">
      <dgm:prSet presAssocID="{D27C2493-4AA6-4FD6-8898-CAA0DE832889}" presName="spacer" presStyleCnt="0"/>
      <dgm:spPr/>
    </dgm:pt>
    <dgm:pt modelId="{0669426E-C8BA-443F-85D1-732F5F63E2BE}" type="pres">
      <dgm:prSet presAssocID="{942EC82A-E3A2-471D-AB4E-D275D5A0CDA9}" presName="parentText" presStyleLbl="node1" presStyleIdx="2" presStyleCnt="3">
        <dgm:presLayoutVars>
          <dgm:chMax val="0"/>
          <dgm:bulletEnabled val="1"/>
        </dgm:presLayoutVars>
      </dgm:prSet>
      <dgm:spPr/>
    </dgm:pt>
  </dgm:ptLst>
  <dgm:cxnLst>
    <dgm:cxn modelId="{C29F5205-066C-430F-AC64-66C695FC6B25}" type="presOf" srcId="{C51C4BF2-5681-4AF2-AC59-FCA6EA5200E1}" destId="{245FF6DE-69C0-4628-B70A-4DE25029BF8B}" srcOrd="0" destOrd="0" presId="urn:microsoft.com/office/officeart/2005/8/layout/vList2"/>
    <dgm:cxn modelId="{005B8717-E93B-49DD-89A0-DDF84B99F5A2}" type="presOf" srcId="{F6F97E45-6735-4024-9A6C-7DB9C40444EF}" destId="{87400480-18E8-4C17-82CC-F95B46D62BB0}" srcOrd="0" destOrd="0" presId="urn:microsoft.com/office/officeart/2005/8/layout/vList2"/>
    <dgm:cxn modelId="{9D0C2B1F-E585-40EB-8E9E-09EE820FA834}" srcId="{C51C4BF2-5681-4AF2-AC59-FCA6EA5200E1}" destId="{942EC82A-E3A2-471D-AB4E-D275D5A0CDA9}" srcOrd="2" destOrd="0" parTransId="{EC3A0530-2E00-439F-9436-2AF67EC5FD9E}" sibTransId="{A5FF44C0-549C-4FF9-B9A2-26AABDF69EC6}"/>
    <dgm:cxn modelId="{E11C184F-2A14-4691-ACF8-E7051536B00F}" type="presOf" srcId="{942EC82A-E3A2-471D-AB4E-D275D5A0CDA9}" destId="{0669426E-C8BA-443F-85D1-732F5F63E2BE}" srcOrd="0" destOrd="0" presId="urn:microsoft.com/office/officeart/2005/8/layout/vList2"/>
    <dgm:cxn modelId="{35BEA671-F1BD-46B8-8EA5-8045BA164031}" srcId="{C51C4BF2-5681-4AF2-AC59-FCA6EA5200E1}" destId="{760236CC-AF8E-495E-89AB-A5563F8A4240}" srcOrd="1" destOrd="0" parTransId="{5B3EEFD6-D419-4748-9511-305908B2B5B9}" sibTransId="{D27C2493-4AA6-4FD6-8898-CAA0DE832889}"/>
    <dgm:cxn modelId="{73888C55-144B-43B0-9832-ECD7486228C3}" type="presOf" srcId="{760236CC-AF8E-495E-89AB-A5563F8A4240}" destId="{D1F729FC-7898-4989-BD56-5E2B8AEEC945}" srcOrd="0" destOrd="0" presId="urn:microsoft.com/office/officeart/2005/8/layout/vList2"/>
    <dgm:cxn modelId="{2C8DD7A6-22B1-4448-839F-8033BCA55985}" srcId="{C51C4BF2-5681-4AF2-AC59-FCA6EA5200E1}" destId="{F6F97E45-6735-4024-9A6C-7DB9C40444EF}" srcOrd="0" destOrd="0" parTransId="{EE0C3C88-7741-4EC9-B1A8-A999CF5C5909}" sibTransId="{807969FD-EC9D-4C28-ABDB-C1276936CA0E}"/>
    <dgm:cxn modelId="{794B750F-2754-47AA-979C-BE6EF28E80C8}" type="presParOf" srcId="{245FF6DE-69C0-4628-B70A-4DE25029BF8B}" destId="{87400480-18E8-4C17-82CC-F95B46D62BB0}" srcOrd="0" destOrd="0" presId="urn:microsoft.com/office/officeart/2005/8/layout/vList2"/>
    <dgm:cxn modelId="{B5247105-592B-4AD2-A489-CD13F3A2C006}" type="presParOf" srcId="{245FF6DE-69C0-4628-B70A-4DE25029BF8B}" destId="{FB7F3436-9F14-4FE5-9B93-5D29D96588F5}" srcOrd="1" destOrd="0" presId="urn:microsoft.com/office/officeart/2005/8/layout/vList2"/>
    <dgm:cxn modelId="{16727A82-6D52-4AD4-92EE-A8C00E82315C}" type="presParOf" srcId="{245FF6DE-69C0-4628-B70A-4DE25029BF8B}" destId="{D1F729FC-7898-4989-BD56-5E2B8AEEC945}" srcOrd="2" destOrd="0" presId="urn:microsoft.com/office/officeart/2005/8/layout/vList2"/>
    <dgm:cxn modelId="{E5F79107-5F5C-4069-B83E-7680B26CB8DD}" type="presParOf" srcId="{245FF6DE-69C0-4628-B70A-4DE25029BF8B}" destId="{5A35B13C-3561-4712-AFC6-5E9E954F4F75}" srcOrd="3" destOrd="0" presId="urn:microsoft.com/office/officeart/2005/8/layout/vList2"/>
    <dgm:cxn modelId="{F4CDFA87-0AE3-4DA2-BCB5-B852950A5CF4}" type="presParOf" srcId="{245FF6DE-69C0-4628-B70A-4DE25029BF8B}" destId="{0669426E-C8BA-443F-85D1-732F5F63E2B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00480-18E8-4C17-82CC-F95B46D62BB0}">
      <dsp:nvSpPr>
        <dsp:cNvPr id="0" name=""/>
        <dsp:cNvSpPr/>
      </dsp:nvSpPr>
      <dsp:spPr>
        <a:xfrm>
          <a:off x="0" y="553643"/>
          <a:ext cx="6263640" cy="1427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Massachusetts Division of Marine Fisheries (“DMF”) regulates Massachusetts lobstermen within Massachusetts territorial waters (3 nautical miles). Title 322 of the Code of Massachusetts Regulations.</a:t>
          </a:r>
        </a:p>
      </dsp:txBody>
      <dsp:txXfrm>
        <a:off x="69680" y="623323"/>
        <a:ext cx="6124280" cy="1288040"/>
      </dsp:txXfrm>
    </dsp:sp>
    <dsp:sp modelId="{D1F729FC-7898-4989-BD56-5E2B8AEEC945}">
      <dsp:nvSpPr>
        <dsp:cNvPr id="0" name=""/>
        <dsp:cNvSpPr/>
      </dsp:nvSpPr>
      <dsp:spPr>
        <a:xfrm>
          <a:off x="0" y="2038644"/>
          <a:ext cx="6263640" cy="14274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NMFS regulates lobstermen in the Exclusive Economic Zone (“EEZ”) under the Atlantic Coastal Fisheries Cooperative Management Act. 16 U.S.C. 5101 et seq.; 50 CFR Part 697.</a:t>
          </a:r>
        </a:p>
      </dsp:txBody>
      <dsp:txXfrm>
        <a:off x="69680" y="2108324"/>
        <a:ext cx="6124280" cy="1288040"/>
      </dsp:txXfrm>
    </dsp:sp>
    <dsp:sp modelId="{0669426E-C8BA-443F-85D1-732F5F63E2BE}">
      <dsp:nvSpPr>
        <dsp:cNvPr id="0" name=""/>
        <dsp:cNvSpPr/>
      </dsp:nvSpPr>
      <dsp:spPr>
        <a:xfrm>
          <a:off x="0" y="3523644"/>
          <a:ext cx="6263640" cy="1427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NMFS also regulates lobstermen in </a:t>
          </a:r>
          <a:r>
            <a:rPr lang="en-US" sz="2000" i="1" u="sng" kern="1200"/>
            <a:t>both</a:t>
          </a:r>
          <a:r>
            <a:rPr lang="en-US" sz="2000" kern="1200"/>
            <a:t> state </a:t>
          </a:r>
          <a:r>
            <a:rPr lang="en-US" sz="2000" i="1" u="sng" kern="1200"/>
            <a:t>and</a:t>
          </a:r>
          <a:r>
            <a:rPr lang="en-US" sz="2000" kern="1200"/>
            <a:t> federal waters under the Marine Mammal Protection Act and specifically the Atlantic Large Whale Take Reduction Plan (“ALWTRP”). 16 U.S.C. § 1387; 50 C.F.R. Part 229.</a:t>
          </a:r>
        </a:p>
      </dsp:txBody>
      <dsp:txXfrm>
        <a:off x="69680" y="3593324"/>
        <a:ext cx="6124280" cy="1288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0E2B-C399-4565-89BF-E3FFA484DF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E0F609-AE12-40A5-97E0-3E92C275A5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2543C2-7F86-42F0-9486-2B40FBBB8608}"/>
              </a:ext>
            </a:extLst>
          </p:cNvPr>
          <p:cNvSpPr>
            <a:spLocks noGrp="1"/>
          </p:cNvSpPr>
          <p:nvPr>
            <p:ph type="dt" sz="half" idx="10"/>
          </p:nvPr>
        </p:nvSpPr>
        <p:spPr/>
        <p:txBody>
          <a:bodyPr/>
          <a:lstStyle/>
          <a:p>
            <a:fld id="{871E5174-1374-437B-A8AD-34B06C4F490D}" type="datetimeFigureOut">
              <a:rPr lang="en-US" smtClean="0"/>
              <a:t>10/27/2021</a:t>
            </a:fld>
            <a:endParaRPr lang="en-US"/>
          </a:p>
        </p:txBody>
      </p:sp>
      <p:sp>
        <p:nvSpPr>
          <p:cNvPr id="5" name="Footer Placeholder 4">
            <a:extLst>
              <a:ext uri="{FF2B5EF4-FFF2-40B4-BE49-F238E27FC236}">
                <a16:creationId xmlns:a16="http://schemas.microsoft.com/office/drawing/2014/main" id="{EFE991A2-B078-4632-9623-A99F7009E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9C881-2730-45D1-A3ED-EC285D9223E9}"/>
              </a:ext>
            </a:extLst>
          </p:cNvPr>
          <p:cNvSpPr>
            <a:spLocks noGrp="1"/>
          </p:cNvSpPr>
          <p:nvPr>
            <p:ph type="sldNum" sz="quarter" idx="12"/>
          </p:nvPr>
        </p:nvSpPr>
        <p:spPr/>
        <p:txBody>
          <a:bodyPr/>
          <a:lstStyle/>
          <a:p>
            <a:fld id="{090B6F57-C452-446D-B362-B46D9F85980E}" type="slidenum">
              <a:rPr lang="en-US" smtClean="0"/>
              <a:t>‹#›</a:t>
            </a:fld>
            <a:endParaRPr lang="en-US"/>
          </a:p>
        </p:txBody>
      </p:sp>
    </p:spTree>
    <p:extLst>
      <p:ext uri="{BB962C8B-B14F-4D97-AF65-F5344CB8AC3E}">
        <p14:creationId xmlns:p14="http://schemas.microsoft.com/office/powerpoint/2010/main" val="1338349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8F8D-BDF8-4FA1-8197-79CF12B5BD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B43E4D-3AF5-4B0D-9AF3-24E3119866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8C127-4D65-40AB-8C4A-B8F07DDC5909}"/>
              </a:ext>
            </a:extLst>
          </p:cNvPr>
          <p:cNvSpPr>
            <a:spLocks noGrp="1"/>
          </p:cNvSpPr>
          <p:nvPr>
            <p:ph type="dt" sz="half" idx="10"/>
          </p:nvPr>
        </p:nvSpPr>
        <p:spPr/>
        <p:txBody>
          <a:bodyPr/>
          <a:lstStyle/>
          <a:p>
            <a:fld id="{871E5174-1374-437B-A8AD-34B06C4F490D}" type="datetimeFigureOut">
              <a:rPr lang="en-US" smtClean="0"/>
              <a:t>10/27/2021</a:t>
            </a:fld>
            <a:endParaRPr lang="en-US"/>
          </a:p>
        </p:txBody>
      </p:sp>
      <p:sp>
        <p:nvSpPr>
          <p:cNvPr id="5" name="Footer Placeholder 4">
            <a:extLst>
              <a:ext uri="{FF2B5EF4-FFF2-40B4-BE49-F238E27FC236}">
                <a16:creationId xmlns:a16="http://schemas.microsoft.com/office/drawing/2014/main" id="{FAC6D305-D240-4D9D-882F-5231F29ED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3FC1E-9158-4F47-85CD-A263971741E8}"/>
              </a:ext>
            </a:extLst>
          </p:cNvPr>
          <p:cNvSpPr>
            <a:spLocks noGrp="1"/>
          </p:cNvSpPr>
          <p:nvPr>
            <p:ph type="sldNum" sz="quarter" idx="12"/>
          </p:nvPr>
        </p:nvSpPr>
        <p:spPr/>
        <p:txBody>
          <a:bodyPr/>
          <a:lstStyle/>
          <a:p>
            <a:fld id="{090B6F57-C452-446D-B362-B46D9F85980E}" type="slidenum">
              <a:rPr lang="en-US" smtClean="0"/>
              <a:t>‹#›</a:t>
            </a:fld>
            <a:endParaRPr lang="en-US"/>
          </a:p>
        </p:txBody>
      </p:sp>
    </p:spTree>
    <p:extLst>
      <p:ext uri="{BB962C8B-B14F-4D97-AF65-F5344CB8AC3E}">
        <p14:creationId xmlns:p14="http://schemas.microsoft.com/office/powerpoint/2010/main" val="121797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3DD6A8-5EE8-4648-B480-74438F2081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EBBAAA-4B88-4404-A8CE-9DE07B6685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D012F-C1C4-4D24-B59D-0D04A634028A}"/>
              </a:ext>
            </a:extLst>
          </p:cNvPr>
          <p:cNvSpPr>
            <a:spLocks noGrp="1"/>
          </p:cNvSpPr>
          <p:nvPr>
            <p:ph type="dt" sz="half" idx="10"/>
          </p:nvPr>
        </p:nvSpPr>
        <p:spPr/>
        <p:txBody>
          <a:bodyPr/>
          <a:lstStyle/>
          <a:p>
            <a:fld id="{871E5174-1374-437B-A8AD-34B06C4F490D}" type="datetimeFigureOut">
              <a:rPr lang="en-US" smtClean="0"/>
              <a:t>10/27/2021</a:t>
            </a:fld>
            <a:endParaRPr lang="en-US"/>
          </a:p>
        </p:txBody>
      </p:sp>
      <p:sp>
        <p:nvSpPr>
          <p:cNvPr id="5" name="Footer Placeholder 4">
            <a:extLst>
              <a:ext uri="{FF2B5EF4-FFF2-40B4-BE49-F238E27FC236}">
                <a16:creationId xmlns:a16="http://schemas.microsoft.com/office/drawing/2014/main" id="{E569CF4E-BB78-4A98-9614-5BD93558E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A0A26-17C6-48F9-A390-860C3C4875C1}"/>
              </a:ext>
            </a:extLst>
          </p:cNvPr>
          <p:cNvSpPr>
            <a:spLocks noGrp="1"/>
          </p:cNvSpPr>
          <p:nvPr>
            <p:ph type="sldNum" sz="quarter" idx="12"/>
          </p:nvPr>
        </p:nvSpPr>
        <p:spPr/>
        <p:txBody>
          <a:bodyPr/>
          <a:lstStyle/>
          <a:p>
            <a:fld id="{090B6F57-C452-446D-B362-B46D9F85980E}" type="slidenum">
              <a:rPr lang="en-US" smtClean="0"/>
              <a:t>‹#›</a:t>
            </a:fld>
            <a:endParaRPr lang="en-US"/>
          </a:p>
        </p:txBody>
      </p:sp>
    </p:spTree>
    <p:extLst>
      <p:ext uri="{BB962C8B-B14F-4D97-AF65-F5344CB8AC3E}">
        <p14:creationId xmlns:p14="http://schemas.microsoft.com/office/powerpoint/2010/main" val="2489510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27DB-19A0-4C1B-8173-0C3459054E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5F690-1D5B-4782-9651-A84EE697B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08259-E737-4697-8B5A-25AE7A4F8602}"/>
              </a:ext>
            </a:extLst>
          </p:cNvPr>
          <p:cNvSpPr>
            <a:spLocks noGrp="1"/>
          </p:cNvSpPr>
          <p:nvPr>
            <p:ph type="dt" sz="half" idx="10"/>
          </p:nvPr>
        </p:nvSpPr>
        <p:spPr/>
        <p:txBody>
          <a:bodyPr/>
          <a:lstStyle/>
          <a:p>
            <a:fld id="{871E5174-1374-437B-A8AD-34B06C4F490D}" type="datetimeFigureOut">
              <a:rPr lang="en-US" smtClean="0"/>
              <a:t>10/27/2021</a:t>
            </a:fld>
            <a:endParaRPr lang="en-US"/>
          </a:p>
        </p:txBody>
      </p:sp>
      <p:sp>
        <p:nvSpPr>
          <p:cNvPr id="5" name="Footer Placeholder 4">
            <a:extLst>
              <a:ext uri="{FF2B5EF4-FFF2-40B4-BE49-F238E27FC236}">
                <a16:creationId xmlns:a16="http://schemas.microsoft.com/office/drawing/2014/main" id="{12760B8B-F888-4F11-A39B-B5B2D9859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7F4D2-4C60-4E56-9BEA-EB0D3A396F2E}"/>
              </a:ext>
            </a:extLst>
          </p:cNvPr>
          <p:cNvSpPr>
            <a:spLocks noGrp="1"/>
          </p:cNvSpPr>
          <p:nvPr>
            <p:ph type="sldNum" sz="quarter" idx="12"/>
          </p:nvPr>
        </p:nvSpPr>
        <p:spPr/>
        <p:txBody>
          <a:bodyPr/>
          <a:lstStyle/>
          <a:p>
            <a:fld id="{090B6F57-C452-446D-B362-B46D9F85980E}" type="slidenum">
              <a:rPr lang="en-US" smtClean="0"/>
              <a:t>‹#›</a:t>
            </a:fld>
            <a:endParaRPr lang="en-US"/>
          </a:p>
        </p:txBody>
      </p:sp>
    </p:spTree>
    <p:extLst>
      <p:ext uri="{BB962C8B-B14F-4D97-AF65-F5344CB8AC3E}">
        <p14:creationId xmlns:p14="http://schemas.microsoft.com/office/powerpoint/2010/main" val="409293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6F0D-9613-499D-BA05-8E362B4966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EBC5DF-398E-4EB2-A25E-F423148552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9754E3-7EC3-4BBE-9598-7CC11D1A9DD1}"/>
              </a:ext>
            </a:extLst>
          </p:cNvPr>
          <p:cNvSpPr>
            <a:spLocks noGrp="1"/>
          </p:cNvSpPr>
          <p:nvPr>
            <p:ph type="dt" sz="half" idx="10"/>
          </p:nvPr>
        </p:nvSpPr>
        <p:spPr/>
        <p:txBody>
          <a:bodyPr/>
          <a:lstStyle/>
          <a:p>
            <a:fld id="{871E5174-1374-437B-A8AD-34B06C4F490D}" type="datetimeFigureOut">
              <a:rPr lang="en-US" smtClean="0"/>
              <a:t>10/27/2021</a:t>
            </a:fld>
            <a:endParaRPr lang="en-US"/>
          </a:p>
        </p:txBody>
      </p:sp>
      <p:sp>
        <p:nvSpPr>
          <p:cNvPr id="5" name="Footer Placeholder 4">
            <a:extLst>
              <a:ext uri="{FF2B5EF4-FFF2-40B4-BE49-F238E27FC236}">
                <a16:creationId xmlns:a16="http://schemas.microsoft.com/office/drawing/2014/main" id="{66421C2F-7CBE-4918-BBD9-77066A0AC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CE540-31A1-412E-9437-CB6B4124CC65}"/>
              </a:ext>
            </a:extLst>
          </p:cNvPr>
          <p:cNvSpPr>
            <a:spLocks noGrp="1"/>
          </p:cNvSpPr>
          <p:nvPr>
            <p:ph type="sldNum" sz="quarter" idx="12"/>
          </p:nvPr>
        </p:nvSpPr>
        <p:spPr/>
        <p:txBody>
          <a:bodyPr/>
          <a:lstStyle/>
          <a:p>
            <a:fld id="{090B6F57-C452-446D-B362-B46D9F85980E}" type="slidenum">
              <a:rPr lang="en-US" smtClean="0"/>
              <a:t>‹#›</a:t>
            </a:fld>
            <a:endParaRPr lang="en-US"/>
          </a:p>
        </p:txBody>
      </p:sp>
    </p:spTree>
    <p:extLst>
      <p:ext uri="{BB962C8B-B14F-4D97-AF65-F5344CB8AC3E}">
        <p14:creationId xmlns:p14="http://schemas.microsoft.com/office/powerpoint/2010/main" val="86970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9D5A-3AAE-47C1-8B11-6B5B276F2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83A47-0F4A-4E99-A06B-D17493A02C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DB004A-D1B9-4782-A558-3E878EB9E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F63F2D-3E8E-4E84-BC56-6F3B80133892}"/>
              </a:ext>
            </a:extLst>
          </p:cNvPr>
          <p:cNvSpPr>
            <a:spLocks noGrp="1"/>
          </p:cNvSpPr>
          <p:nvPr>
            <p:ph type="dt" sz="half" idx="10"/>
          </p:nvPr>
        </p:nvSpPr>
        <p:spPr/>
        <p:txBody>
          <a:bodyPr/>
          <a:lstStyle/>
          <a:p>
            <a:fld id="{871E5174-1374-437B-A8AD-34B06C4F490D}" type="datetimeFigureOut">
              <a:rPr lang="en-US" smtClean="0"/>
              <a:t>10/27/2021</a:t>
            </a:fld>
            <a:endParaRPr lang="en-US"/>
          </a:p>
        </p:txBody>
      </p:sp>
      <p:sp>
        <p:nvSpPr>
          <p:cNvPr id="6" name="Footer Placeholder 5">
            <a:extLst>
              <a:ext uri="{FF2B5EF4-FFF2-40B4-BE49-F238E27FC236}">
                <a16:creationId xmlns:a16="http://schemas.microsoft.com/office/drawing/2014/main" id="{F7C2D001-4237-4095-8445-3AA022E9C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F1C62-4349-47C1-9020-2C7BD35C58C2}"/>
              </a:ext>
            </a:extLst>
          </p:cNvPr>
          <p:cNvSpPr>
            <a:spLocks noGrp="1"/>
          </p:cNvSpPr>
          <p:nvPr>
            <p:ph type="sldNum" sz="quarter" idx="12"/>
          </p:nvPr>
        </p:nvSpPr>
        <p:spPr/>
        <p:txBody>
          <a:bodyPr/>
          <a:lstStyle/>
          <a:p>
            <a:fld id="{090B6F57-C452-446D-B362-B46D9F85980E}" type="slidenum">
              <a:rPr lang="en-US" smtClean="0"/>
              <a:t>‹#›</a:t>
            </a:fld>
            <a:endParaRPr lang="en-US"/>
          </a:p>
        </p:txBody>
      </p:sp>
    </p:spTree>
    <p:extLst>
      <p:ext uri="{BB962C8B-B14F-4D97-AF65-F5344CB8AC3E}">
        <p14:creationId xmlns:p14="http://schemas.microsoft.com/office/powerpoint/2010/main" val="230844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481D-307C-43F4-8659-7DD6DF888F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F05753-112A-44D1-A670-F6901BB27B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50368-6928-4AC8-A0DA-0E56B46614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463884-1180-41DE-8A80-B6F2B296BB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16630-B095-4F89-A581-872700C2F6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941A29-80FB-4FD5-AAF9-56E6F0D25BB6}"/>
              </a:ext>
            </a:extLst>
          </p:cNvPr>
          <p:cNvSpPr>
            <a:spLocks noGrp="1"/>
          </p:cNvSpPr>
          <p:nvPr>
            <p:ph type="dt" sz="half" idx="10"/>
          </p:nvPr>
        </p:nvSpPr>
        <p:spPr/>
        <p:txBody>
          <a:bodyPr/>
          <a:lstStyle/>
          <a:p>
            <a:fld id="{871E5174-1374-437B-A8AD-34B06C4F490D}" type="datetimeFigureOut">
              <a:rPr lang="en-US" smtClean="0"/>
              <a:t>10/27/2021</a:t>
            </a:fld>
            <a:endParaRPr lang="en-US"/>
          </a:p>
        </p:txBody>
      </p:sp>
      <p:sp>
        <p:nvSpPr>
          <p:cNvPr id="8" name="Footer Placeholder 7">
            <a:extLst>
              <a:ext uri="{FF2B5EF4-FFF2-40B4-BE49-F238E27FC236}">
                <a16:creationId xmlns:a16="http://schemas.microsoft.com/office/drawing/2014/main" id="{D7B74A68-E6F9-47BA-8844-EE6775A12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515AD8-0487-466B-AD3D-FE03CB0BFB0B}"/>
              </a:ext>
            </a:extLst>
          </p:cNvPr>
          <p:cNvSpPr>
            <a:spLocks noGrp="1"/>
          </p:cNvSpPr>
          <p:nvPr>
            <p:ph type="sldNum" sz="quarter" idx="12"/>
          </p:nvPr>
        </p:nvSpPr>
        <p:spPr/>
        <p:txBody>
          <a:bodyPr/>
          <a:lstStyle/>
          <a:p>
            <a:fld id="{090B6F57-C452-446D-B362-B46D9F85980E}" type="slidenum">
              <a:rPr lang="en-US" smtClean="0"/>
              <a:t>‹#›</a:t>
            </a:fld>
            <a:endParaRPr lang="en-US"/>
          </a:p>
        </p:txBody>
      </p:sp>
    </p:spTree>
    <p:extLst>
      <p:ext uri="{BB962C8B-B14F-4D97-AF65-F5344CB8AC3E}">
        <p14:creationId xmlns:p14="http://schemas.microsoft.com/office/powerpoint/2010/main" val="50210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06EC-F90B-4297-9051-4F11D33D2F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468257-A48E-4844-8B5B-C67F82062582}"/>
              </a:ext>
            </a:extLst>
          </p:cNvPr>
          <p:cNvSpPr>
            <a:spLocks noGrp="1"/>
          </p:cNvSpPr>
          <p:nvPr>
            <p:ph type="dt" sz="half" idx="10"/>
          </p:nvPr>
        </p:nvSpPr>
        <p:spPr/>
        <p:txBody>
          <a:bodyPr/>
          <a:lstStyle/>
          <a:p>
            <a:fld id="{871E5174-1374-437B-A8AD-34B06C4F490D}" type="datetimeFigureOut">
              <a:rPr lang="en-US" smtClean="0"/>
              <a:t>10/27/2021</a:t>
            </a:fld>
            <a:endParaRPr lang="en-US"/>
          </a:p>
        </p:txBody>
      </p:sp>
      <p:sp>
        <p:nvSpPr>
          <p:cNvPr id="4" name="Footer Placeholder 3">
            <a:extLst>
              <a:ext uri="{FF2B5EF4-FFF2-40B4-BE49-F238E27FC236}">
                <a16:creationId xmlns:a16="http://schemas.microsoft.com/office/drawing/2014/main" id="{F31792FF-2944-492F-80FA-51BE218A7B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B3AE9-49C7-4111-B5EB-D673DB6158E1}"/>
              </a:ext>
            </a:extLst>
          </p:cNvPr>
          <p:cNvSpPr>
            <a:spLocks noGrp="1"/>
          </p:cNvSpPr>
          <p:nvPr>
            <p:ph type="sldNum" sz="quarter" idx="12"/>
          </p:nvPr>
        </p:nvSpPr>
        <p:spPr/>
        <p:txBody>
          <a:bodyPr/>
          <a:lstStyle/>
          <a:p>
            <a:fld id="{090B6F57-C452-446D-B362-B46D9F85980E}" type="slidenum">
              <a:rPr lang="en-US" smtClean="0"/>
              <a:t>‹#›</a:t>
            </a:fld>
            <a:endParaRPr lang="en-US"/>
          </a:p>
        </p:txBody>
      </p:sp>
    </p:spTree>
    <p:extLst>
      <p:ext uri="{BB962C8B-B14F-4D97-AF65-F5344CB8AC3E}">
        <p14:creationId xmlns:p14="http://schemas.microsoft.com/office/powerpoint/2010/main" val="378649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B89B0-579C-4EE5-A9D3-3BB8EA9B889D}"/>
              </a:ext>
            </a:extLst>
          </p:cNvPr>
          <p:cNvSpPr>
            <a:spLocks noGrp="1"/>
          </p:cNvSpPr>
          <p:nvPr>
            <p:ph type="dt" sz="half" idx="10"/>
          </p:nvPr>
        </p:nvSpPr>
        <p:spPr/>
        <p:txBody>
          <a:bodyPr/>
          <a:lstStyle/>
          <a:p>
            <a:fld id="{871E5174-1374-437B-A8AD-34B06C4F490D}" type="datetimeFigureOut">
              <a:rPr lang="en-US" smtClean="0"/>
              <a:t>10/27/2021</a:t>
            </a:fld>
            <a:endParaRPr lang="en-US"/>
          </a:p>
        </p:txBody>
      </p:sp>
      <p:sp>
        <p:nvSpPr>
          <p:cNvPr id="3" name="Footer Placeholder 2">
            <a:extLst>
              <a:ext uri="{FF2B5EF4-FFF2-40B4-BE49-F238E27FC236}">
                <a16:creationId xmlns:a16="http://schemas.microsoft.com/office/drawing/2014/main" id="{75E8C08C-33FD-4BC1-91CA-D78D9104BD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F597E9-DC79-4AC9-89EF-C806789792EC}"/>
              </a:ext>
            </a:extLst>
          </p:cNvPr>
          <p:cNvSpPr>
            <a:spLocks noGrp="1"/>
          </p:cNvSpPr>
          <p:nvPr>
            <p:ph type="sldNum" sz="quarter" idx="12"/>
          </p:nvPr>
        </p:nvSpPr>
        <p:spPr/>
        <p:txBody>
          <a:bodyPr/>
          <a:lstStyle/>
          <a:p>
            <a:fld id="{090B6F57-C452-446D-B362-B46D9F85980E}" type="slidenum">
              <a:rPr lang="en-US" smtClean="0"/>
              <a:t>‹#›</a:t>
            </a:fld>
            <a:endParaRPr lang="en-US"/>
          </a:p>
        </p:txBody>
      </p:sp>
    </p:spTree>
    <p:extLst>
      <p:ext uri="{BB962C8B-B14F-4D97-AF65-F5344CB8AC3E}">
        <p14:creationId xmlns:p14="http://schemas.microsoft.com/office/powerpoint/2010/main" val="60902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6B1A-4FAA-49A6-B6D5-E0578C774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5CB904-3CEA-479E-BD69-47253C597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9D0CE-6712-4DAC-8105-72FA48BD0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807A2B-0EA1-4DD4-B9BA-FC9F24463FA0}"/>
              </a:ext>
            </a:extLst>
          </p:cNvPr>
          <p:cNvSpPr>
            <a:spLocks noGrp="1"/>
          </p:cNvSpPr>
          <p:nvPr>
            <p:ph type="dt" sz="half" idx="10"/>
          </p:nvPr>
        </p:nvSpPr>
        <p:spPr/>
        <p:txBody>
          <a:bodyPr/>
          <a:lstStyle/>
          <a:p>
            <a:fld id="{871E5174-1374-437B-A8AD-34B06C4F490D}" type="datetimeFigureOut">
              <a:rPr lang="en-US" smtClean="0"/>
              <a:t>10/27/2021</a:t>
            </a:fld>
            <a:endParaRPr lang="en-US"/>
          </a:p>
        </p:txBody>
      </p:sp>
      <p:sp>
        <p:nvSpPr>
          <p:cNvPr id="6" name="Footer Placeholder 5">
            <a:extLst>
              <a:ext uri="{FF2B5EF4-FFF2-40B4-BE49-F238E27FC236}">
                <a16:creationId xmlns:a16="http://schemas.microsoft.com/office/drawing/2014/main" id="{6A651802-5647-4AED-A719-5BAF82F4E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C8DBD-7443-4630-8281-6C7361A48BF6}"/>
              </a:ext>
            </a:extLst>
          </p:cNvPr>
          <p:cNvSpPr>
            <a:spLocks noGrp="1"/>
          </p:cNvSpPr>
          <p:nvPr>
            <p:ph type="sldNum" sz="quarter" idx="12"/>
          </p:nvPr>
        </p:nvSpPr>
        <p:spPr/>
        <p:txBody>
          <a:bodyPr/>
          <a:lstStyle/>
          <a:p>
            <a:fld id="{090B6F57-C452-446D-B362-B46D9F85980E}" type="slidenum">
              <a:rPr lang="en-US" smtClean="0"/>
              <a:t>‹#›</a:t>
            </a:fld>
            <a:endParaRPr lang="en-US"/>
          </a:p>
        </p:txBody>
      </p:sp>
    </p:spTree>
    <p:extLst>
      <p:ext uri="{BB962C8B-B14F-4D97-AF65-F5344CB8AC3E}">
        <p14:creationId xmlns:p14="http://schemas.microsoft.com/office/powerpoint/2010/main" val="85349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8615-39FB-424E-9BD9-94F3F5EE7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9493F9-F6F6-47FC-A5CE-E749CD759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DB306E-3553-4E17-A438-18538B2B9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182F53-2A60-43CC-AD1E-43D8CEC0DBDF}"/>
              </a:ext>
            </a:extLst>
          </p:cNvPr>
          <p:cNvSpPr>
            <a:spLocks noGrp="1"/>
          </p:cNvSpPr>
          <p:nvPr>
            <p:ph type="dt" sz="half" idx="10"/>
          </p:nvPr>
        </p:nvSpPr>
        <p:spPr/>
        <p:txBody>
          <a:bodyPr/>
          <a:lstStyle/>
          <a:p>
            <a:fld id="{871E5174-1374-437B-A8AD-34B06C4F490D}" type="datetimeFigureOut">
              <a:rPr lang="en-US" smtClean="0"/>
              <a:t>10/27/2021</a:t>
            </a:fld>
            <a:endParaRPr lang="en-US"/>
          </a:p>
        </p:txBody>
      </p:sp>
      <p:sp>
        <p:nvSpPr>
          <p:cNvPr id="6" name="Footer Placeholder 5">
            <a:extLst>
              <a:ext uri="{FF2B5EF4-FFF2-40B4-BE49-F238E27FC236}">
                <a16:creationId xmlns:a16="http://schemas.microsoft.com/office/drawing/2014/main" id="{663EAA1F-259C-4123-B845-D96387D9D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B52A4-0198-4F08-8598-B71171F7D4BA}"/>
              </a:ext>
            </a:extLst>
          </p:cNvPr>
          <p:cNvSpPr>
            <a:spLocks noGrp="1"/>
          </p:cNvSpPr>
          <p:nvPr>
            <p:ph type="sldNum" sz="quarter" idx="12"/>
          </p:nvPr>
        </p:nvSpPr>
        <p:spPr/>
        <p:txBody>
          <a:bodyPr/>
          <a:lstStyle/>
          <a:p>
            <a:fld id="{090B6F57-C452-446D-B362-B46D9F85980E}" type="slidenum">
              <a:rPr lang="en-US" smtClean="0"/>
              <a:t>‹#›</a:t>
            </a:fld>
            <a:endParaRPr lang="en-US"/>
          </a:p>
        </p:txBody>
      </p:sp>
    </p:spTree>
    <p:extLst>
      <p:ext uri="{BB962C8B-B14F-4D97-AF65-F5344CB8AC3E}">
        <p14:creationId xmlns:p14="http://schemas.microsoft.com/office/powerpoint/2010/main" val="198309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0AC4B9-471E-4D25-B076-CB7163F6E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DF1409-821A-4307-9FA5-7B21FA120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AE995-FE1F-424D-AACF-DDAA44120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E5174-1374-437B-A8AD-34B06C4F490D}" type="datetimeFigureOut">
              <a:rPr lang="en-US" smtClean="0"/>
              <a:t>10/27/2021</a:t>
            </a:fld>
            <a:endParaRPr lang="en-US"/>
          </a:p>
        </p:txBody>
      </p:sp>
      <p:sp>
        <p:nvSpPr>
          <p:cNvPr id="5" name="Footer Placeholder 4">
            <a:extLst>
              <a:ext uri="{FF2B5EF4-FFF2-40B4-BE49-F238E27FC236}">
                <a16:creationId xmlns:a16="http://schemas.microsoft.com/office/drawing/2014/main" id="{42054290-3DAD-45F8-AD22-80781A595D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70C267-DBFB-4325-AB30-BE34693024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B6F57-C452-446D-B362-B46D9F85980E}" type="slidenum">
              <a:rPr lang="en-US" smtClean="0"/>
              <a:t>‹#›</a:t>
            </a:fld>
            <a:endParaRPr lang="en-US"/>
          </a:p>
        </p:txBody>
      </p:sp>
    </p:spTree>
    <p:extLst>
      <p:ext uri="{BB962C8B-B14F-4D97-AF65-F5344CB8AC3E}">
        <p14:creationId xmlns:p14="http://schemas.microsoft.com/office/powerpoint/2010/main" val="4029748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water, sky, outdoor, boat&#10;&#10;Description automatically generated">
            <a:extLst>
              <a:ext uri="{FF2B5EF4-FFF2-40B4-BE49-F238E27FC236}">
                <a16:creationId xmlns:a16="http://schemas.microsoft.com/office/drawing/2014/main" id="{64BBF78C-2BB4-4BA8-822B-CB8D62404CA2}"/>
              </a:ext>
            </a:extLst>
          </p:cNvPr>
          <p:cNvPicPr>
            <a:picLocks noChangeAspect="1"/>
          </p:cNvPicPr>
          <p:nvPr/>
        </p:nvPicPr>
        <p:blipFill rotWithShape="1">
          <a:blip r:embed="rId2">
            <a:extLst>
              <a:ext uri="{28A0092B-C50C-407E-A947-70E740481C1C}">
                <a14:useLocalDpi xmlns:a14="http://schemas.microsoft.com/office/drawing/2010/main" val="0"/>
              </a:ext>
            </a:extLst>
          </a:blip>
          <a:srcRect t="8605" b="6808"/>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4EB2A5-BFD8-4657-923D-8F36B8C84900}"/>
              </a:ext>
            </a:extLst>
          </p:cNvPr>
          <p:cNvSpPr>
            <a:spLocks noGrp="1"/>
          </p:cNvSpPr>
          <p:nvPr>
            <p:ph type="ctrTitle"/>
          </p:nvPr>
        </p:nvSpPr>
        <p:spPr>
          <a:xfrm>
            <a:off x="961093" y="-2738663"/>
            <a:ext cx="10058400" cy="3574778"/>
          </a:xfrm>
          <a:effectLst>
            <a:outerShdw blurRad="50800" dist="38100" dir="2700000" algn="tl" rotWithShape="0">
              <a:prstClr val="black">
                <a:alpha val="40000"/>
              </a:prstClr>
            </a:outerShdw>
          </a:effectLst>
        </p:spPr>
        <p:txBody>
          <a:bodyPr>
            <a:normAutofit/>
          </a:bodyPr>
          <a:lstStyle/>
          <a:p>
            <a:r>
              <a:rPr lang="en-US" sz="5200" i="1" dirty="0">
                <a:solidFill>
                  <a:srgbClr val="FFFFFF"/>
                </a:solidFill>
                <a:latin typeface="Times New Roman" panose="02020603050405020304" pitchFamily="18" charset="0"/>
                <a:cs typeface="Times New Roman" panose="02020603050405020304" pitchFamily="18" charset="0"/>
              </a:rPr>
              <a:t>Strahan v. Massachusetts</a:t>
            </a:r>
          </a:p>
        </p:txBody>
      </p:sp>
      <p:sp>
        <p:nvSpPr>
          <p:cNvPr id="3" name="Subtitle 2">
            <a:extLst>
              <a:ext uri="{FF2B5EF4-FFF2-40B4-BE49-F238E27FC236}">
                <a16:creationId xmlns:a16="http://schemas.microsoft.com/office/drawing/2014/main" id="{14FAD452-FF2B-4E97-9CDC-2B45A272B226}"/>
              </a:ext>
            </a:extLst>
          </p:cNvPr>
          <p:cNvSpPr>
            <a:spLocks noGrp="1"/>
          </p:cNvSpPr>
          <p:nvPr>
            <p:ph type="subTitle" idx="1"/>
          </p:nvPr>
        </p:nvSpPr>
        <p:spPr>
          <a:xfrm>
            <a:off x="866587" y="938887"/>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Assault on the Working Waterfront</a:t>
            </a:r>
          </a:p>
        </p:txBody>
      </p:sp>
    </p:spTree>
    <p:extLst>
      <p:ext uri="{BB962C8B-B14F-4D97-AF65-F5344CB8AC3E}">
        <p14:creationId xmlns:p14="http://schemas.microsoft.com/office/powerpoint/2010/main" val="332693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indoor, people, group&#10;&#10;Description automatically generated">
            <a:extLst>
              <a:ext uri="{FF2B5EF4-FFF2-40B4-BE49-F238E27FC236}">
                <a16:creationId xmlns:a16="http://schemas.microsoft.com/office/drawing/2014/main" id="{73A23A6D-FB4B-4666-BEF4-DE6A2C2F849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88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E2B56-3C07-40E0-BE35-7C485777CAF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But some environmentalists want to shut it down.</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69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3B7FD2-FA5D-4755-BFEB-21B6896F28C6}"/>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r>
              <a:rPr lang="en-US" sz="4100">
                <a:solidFill>
                  <a:schemeClr val="bg1"/>
                </a:solidFill>
              </a:rPr>
              <a:t>They say coastal lobster gear tends to entangle the North Atlantic Right Whale</a:t>
            </a:r>
          </a:p>
        </p:txBody>
      </p:sp>
      <p:pic>
        <p:nvPicPr>
          <p:cNvPr id="5" name="Content Placeholder 4" descr="A close-up of a fish&#10;&#10;Description automatically generated with low confidence">
            <a:extLst>
              <a:ext uri="{FF2B5EF4-FFF2-40B4-BE49-F238E27FC236}">
                <a16:creationId xmlns:a16="http://schemas.microsoft.com/office/drawing/2014/main" id="{4C8DAF1C-EB85-4667-85A1-337F6D07A9A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50" r="1101" b="-1"/>
          <a:stretch/>
        </p:blipFill>
        <p:spPr>
          <a:xfrm>
            <a:off x="20" y="10"/>
            <a:ext cx="7534636" cy="6857990"/>
          </a:xfrm>
          <a:prstGeom prst="rect">
            <a:avLst/>
          </a:prstGeom>
        </p:spPr>
      </p:pic>
      <p:sp>
        <p:nvSpPr>
          <p:cNvPr id="6" name="TextBox 5">
            <a:extLst>
              <a:ext uri="{FF2B5EF4-FFF2-40B4-BE49-F238E27FC236}">
                <a16:creationId xmlns:a16="http://schemas.microsoft.com/office/drawing/2014/main" id="{4B2AAF5C-54B8-4A88-9F05-0B89BBD4168A}"/>
              </a:ext>
            </a:extLst>
          </p:cNvPr>
          <p:cNvSpPr txBox="1"/>
          <p:nvPr/>
        </p:nvSpPr>
        <p:spPr>
          <a:xfrm>
            <a:off x="214009" y="3929974"/>
            <a:ext cx="3461698" cy="461665"/>
          </a:xfrm>
          <a:prstGeom prst="rect">
            <a:avLst/>
          </a:prstGeom>
          <a:noFill/>
        </p:spPr>
        <p:txBody>
          <a:bodyPr wrap="square" rtlCol="0">
            <a:spAutoFit/>
          </a:bodyPr>
          <a:lstStyle/>
          <a:p>
            <a:r>
              <a:rPr lang="en-US" sz="2400" u="sng" dirty="0">
                <a:solidFill>
                  <a:schemeClr val="bg1"/>
                </a:solidFill>
              </a:rPr>
              <a:t>NOT</a:t>
            </a:r>
            <a:r>
              <a:rPr lang="en-US" sz="2400" dirty="0">
                <a:solidFill>
                  <a:schemeClr val="bg1"/>
                </a:solidFill>
              </a:rPr>
              <a:t> coastal lobster gear!</a:t>
            </a:r>
          </a:p>
        </p:txBody>
      </p:sp>
      <p:sp>
        <p:nvSpPr>
          <p:cNvPr id="7" name="Arrow: Up 6">
            <a:extLst>
              <a:ext uri="{FF2B5EF4-FFF2-40B4-BE49-F238E27FC236}">
                <a16:creationId xmlns:a16="http://schemas.microsoft.com/office/drawing/2014/main" id="{528754B2-8C73-47FA-B177-F0DB0B2B3103}"/>
              </a:ext>
            </a:extLst>
          </p:cNvPr>
          <p:cNvSpPr/>
          <p:nvPr/>
        </p:nvSpPr>
        <p:spPr>
          <a:xfrm>
            <a:off x="1774479" y="2616451"/>
            <a:ext cx="289711" cy="1113577"/>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5034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D07B0-F046-4CBC-A804-224EEF87A66E}"/>
              </a:ext>
            </a:extLst>
          </p:cNvPr>
          <p:cNvSpPr>
            <a:spLocks noGrp="1"/>
          </p:cNvSpPr>
          <p:nvPr>
            <p:ph type="title"/>
          </p:nvPr>
        </p:nvSpPr>
        <p:spPr/>
        <p:txBody>
          <a:bodyPr/>
          <a:lstStyle/>
          <a:p>
            <a:r>
              <a:rPr lang="en-US" dirty="0"/>
              <a:t>Under the Endangered Species Act, taking North Atlantic Right Whales is Prohibited</a:t>
            </a:r>
          </a:p>
        </p:txBody>
      </p:sp>
      <p:sp>
        <p:nvSpPr>
          <p:cNvPr id="3" name="Content Placeholder 2">
            <a:extLst>
              <a:ext uri="{FF2B5EF4-FFF2-40B4-BE49-F238E27FC236}">
                <a16:creationId xmlns:a16="http://schemas.microsoft.com/office/drawing/2014/main" id="{E8E0ABB5-BF66-46CC-A53C-BF4A782C890E}"/>
              </a:ext>
            </a:extLst>
          </p:cNvPr>
          <p:cNvSpPr>
            <a:spLocks noGrp="1"/>
          </p:cNvSpPr>
          <p:nvPr>
            <p:ph idx="1"/>
          </p:nvPr>
        </p:nvSpPr>
        <p:spPr/>
        <p:txBody>
          <a:bodyPr/>
          <a:lstStyle/>
          <a:p>
            <a:r>
              <a:rPr lang="en-US" dirty="0"/>
              <a:t>ESA § 9 prohibits the “taking” of any endangered species. 16 U.S.C. 1538.</a:t>
            </a:r>
          </a:p>
          <a:p>
            <a:r>
              <a:rPr lang="en-US" dirty="0"/>
              <a:t>No coastal lobsterman has ever been held liable for taking a North Atlantic Right Whale under ESA § 9.</a:t>
            </a:r>
          </a:p>
          <a:p>
            <a:r>
              <a:rPr lang="en-US" dirty="0"/>
              <a:t>Instead, environmentalists claim an “end run” that the overall regulatory scheme licensing the Massachusetts coastal lobster fishery tends to entangle (and therefore “take”) the North Atlantic Right Whale.  </a:t>
            </a:r>
            <a:r>
              <a:rPr lang="en-US" i="1" dirty="0"/>
              <a:t>Strahan v. </a:t>
            </a:r>
            <a:r>
              <a:rPr lang="en-US" i="1" dirty="0" err="1"/>
              <a:t>Coxe</a:t>
            </a:r>
            <a:r>
              <a:rPr lang="en-US" i="1" dirty="0"/>
              <a:t>, </a:t>
            </a:r>
            <a:r>
              <a:rPr lang="en-US" dirty="0">
                <a:effectLst/>
                <a:latin typeface="Calibri" panose="020F0502020204030204" pitchFamily="34" charset="0"/>
                <a:ea typeface="Calibri" panose="020F0502020204030204" pitchFamily="34" charset="0"/>
                <a:cs typeface="Calibri" panose="020F0502020204030204" pitchFamily="34" charset="0"/>
              </a:rPr>
              <a:t>127 F.3d 155 (1</a:t>
            </a:r>
            <a:r>
              <a:rPr lang="en-US" baseline="30000" dirty="0">
                <a:effectLst/>
                <a:latin typeface="Calibri" panose="020F0502020204030204" pitchFamily="34" charset="0"/>
                <a:ea typeface="Calibri" panose="020F0502020204030204" pitchFamily="34" charset="0"/>
                <a:cs typeface="Calibri" panose="020F0502020204030204" pitchFamily="34" charset="0"/>
              </a:rPr>
              <a:t>st</a:t>
            </a:r>
            <a:r>
              <a:rPr lang="en-US" dirty="0">
                <a:effectLst/>
                <a:latin typeface="Calibri" panose="020F0502020204030204" pitchFamily="34" charset="0"/>
                <a:ea typeface="Calibri" panose="020F0502020204030204" pitchFamily="34" charset="0"/>
                <a:cs typeface="Calibri" panose="020F0502020204030204" pitchFamily="34" charset="0"/>
              </a:rPr>
              <a:t> Cir. 1997).</a:t>
            </a:r>
          </a:p>
          <a:p>
            <a:r>
              <a:rPr lang="en-US" dirty="0">
                <a:latin typeface="Calibri" panose="020F0502020204030204" pitchFamily="34" charset="0"/>
                <a:ea typeface="Calibri" panose="020F0502020204030204" pitchFamily="34" charset="0"/>
                <a:cs typeface="Calibri" panose="020F0502020204030204" pitchFamily="34" charset="0"/>
              </a:rPr>
              <a:t>In </a:t>
            </a:r>
            <a:r>
              <a:rPr lang="en-US" i="1" dirty="0" err="1">
                <a:latin typeface="Calibri" panose="020F0502020204030204" pitchFamily="34" charset="0"/>
                <a:ea typeface="Calibri" panose="020F0502020204030204" pitchFamily="34" charset="0"/>
                <a:cs typeface="Calibri" panose="020F0502020204030204" pitchFamily="34" charset="0"/>
              </a:rPr>
              <a:t>Coxe</a:t>
            </a:r>
            <a:r>
              <a:rPr lang="en-US" dirty="0">
                <a:latin typeface="Calibri" panose="020F0502020204030204" pitchFamily="34" charset="0"/>
                <a:ea typeface="Calibri" panose="020F0502020204030204" pitchFamily="34" charset="0"/>
                <a:cs typeface="Calibri" panose="020F0502020204030204" pitchFamily="34" charset="0"/>
              </a:rPr>
              <a:t>, the First Circuit held that such a regulatory scheme can violate ESA §</a:t>
            </a:r>
            <a:r>
              <a:rPr lang="en-US" dirty="0">
                <a:effectLst/>
                <a:latin typeface="Calibri" panose="020F0502020204030204" pitchFamily="34" charset="0"/>
                <a:ea typeface="Calibri" panose="020F0502020204030204" pitchFamily="34" charset="0"/>
                <a:cs typeface="Calibri" panose="020F0502020204030204" pitchFamily="34" charset="0"/>
              </a:rPr>
              <a:t> 9 if it likely will proximately cause a “take” of the NARW.</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943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DF7AC-561C-4394-BB41-90CD0B557908}"/>
              </a:ext>
            </a:extLst>
          </p:cNvPr>
          <p:cNvSpPr>
            <a:spLocks noGrp="1"/>
          </p:cNvSpPr>
          <p:nvPr>
            <p:ph type="title"/>
          </p:nvPr>
        </p:nvSpPr>
        <p:spPr/>
        <p:txBody>
          <a:bodyPr/>
          <a:lstStyle/>
          <a:p>
            <a:r>
              <a:rPr lang="en-US" dirty="0"/>
              <a:t>The environmentalists are wrong!</a:t>
            </a:r>
          </a:p>
        </p:txBody>
      </p:sp>
      <p:sp>
        <p:nvSpPr>
          <p:cNvPr id="3" name="Content Placeholder 2">
            <a:extLst>
              <a:ext uri="{FF2B5EF4-FFF2-40B4-BE49-F238E27FC236}">
                <a16:creationId xmlns:a16="http://schemas.microsoft.com/office/drawing/2014/main" id="{F1948FA7-5970-442C-84A7-B5A9F34FA22B}"/>
              </a:ext>
            </a:extLst>
          </p:cNvPr>
          <p:cNvSpPr>
            <a:spLocks noGrp="1"/>
          </p:cNvSpPr>
          <p:nvPr>
            <p:ph idx="1"/>
          </p:nvPr>
        </p:nvSpPr>
        <p:spPr/>
        <p:txBody>
          <a:bodyPr/>
          <a:lstStyle/>
          <a:p>
            <a:r>
              <a:rPr lang="en-US" dirty="0"/>
              <a:t>Other than a single non-lethal and non-serious entanglement in 2016, there has never been a NARW entanglement sourced to U.S. coastal lobstering gear since before 2010.</a:t>
            </a:r>
          </a:p>
          <a:p>
            <a:r>
              <a:rPr lang="en-US" dirty="0"/>
              <a:t>Since 2004, all confirmed gear retrieved from dead NARWs has been Canadian Snow Crab gear deployed primarily in the Gulf of St. Lawrence (Canada), which uses very thick, floating, polypropylene line prohibited from use in the U.S. Coastal Lobster fishery.</a:t>
            </a:r>
          </a:p>
          <a:p>
            <a:r>
              <a:rPr lang="en-US" dirty="0"/>
              <a:t>Not coincidentally, in approximately 2010 NARWs began migrating to the Gulf of St. Lawrence to chase their food source, </a:t>
            </a:r>
            <a:r>
              <a:rPr lang="en-US" i="1" dirty="0"/>
              <a:t>copepods</a:t>
            </a:r>
            <a:r>
              <a:rPr lang="en-US" dirty="0"/>
              <a:t>, which have changed their migration because of </a:t>
            </a:r>
            <a:r>
              <a:rPr lang="en-US" u="sng" dirty="0"/>
              <a:t>climate change</a:t>
            </a:r>
            <a:r>
              <a:rPr lang="en-US" dirty="0"/>
              <a:t>.</a:t>
            </a:r>
          </a:p>
        </p:txBody>
      </p:sp>
    </p:spTree>
    <p:extLst>
      <p:ext uri="{BB962C8B-B14F-4D97-AF65-F5344CB8AC3E}">
        <p14:creationId xmlns:p14="http://schemas.microsoft.com/office/powerpoint/2010/main" val="2776014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B3791-8160-433A-8AB8-0529B117488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400" kern="1200" dirty="0">
                <a:solidFill>
                  <a:srgbClr val="FFFFFF"/>
                </a:solidFill>
                <a:latin typeface="+mj-lt"/>
                <a:ea typeface="+mj-ea"/>
                <a:cs typeface="+mj-cs"/>
              </a:rPr>
              <a:t>NARWs used to migrate between Florida and the Bay of Fundy, but since 2010 they ventured northward to the Gulf of St. Lawrence on account of warming temperatures</a:t>
            </a:r>
            <a:br>
              <a:rPr lang="en-US" sz="1400" kern="1200" dirty="0">
                <a:solidFill>
                  <a:srgbClr val="FFFFFF"/>
                </a:solidFill>
                <a:latin typeface="+mj-lt"/>
                <a:ea typeface="+mj-ea"/>
                <a:cs typeface="+mj-cs"/>
              </a:rPr>
            </a:br>
            <a:endParaRPr lang="en-US" sz="14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4549D27C-D2D5-4E1C-A9FE-17A3B09AB9BF}"/>
              </a:ext>
            </a:extLst>
          </p:cNvPr>
          <p:cNvPicPr>
            <a:picLocks noGrp="1" noChangeAspect="1"/>
          </p:cNvPicPr>
          <p:nvPr>
            <p:ph idx="1"/>
          </p:nvPr>
        </p:nvPicPr>
        <p:blipFill>
          <a:blip r:embed="rId2"/>
          <a:stretch>
            <a:fillRect/>
          </a:stretch>
        </p:blipFill>
        <p:spPr>
          <a:xfrm>
            <a:off x="4038600" y="1316433"/>
            <a:ext cx="7188199" cy="4221745"/>
          </a:xfrm>
          <a:prstGeom prst="rect">
            <a:avLst/>
          </a:prstGeom>
        </p:spPr>
      </p:pic>
      <p:sp>
        <p:nvSpPr>
          <p:cNvPr id="6" name="TextBox 5">
            <a:extLst>
              <a:ext uri="{FF2B5EF4-FFF2-40B4-BE49-F238E27FC236}">
                <a16:creationId xmlns:a16="http://schemas.microsoft.com/office/drawing/2014/main" id="{54A1B434-B740-4095-ABCE-61F33646A959}"/>
              </a:ext>
            </a:extLst>
          </p:cNvPr>
          <p:cNvSpPr txBox="1"/>
          <p:nvPr/>
        </p:nvSpPr>
        <p:spPr>
          <a:xfrm>
            <a:off x="9087256" y="1517515"/>
            <a:ext cx="2576208" cy="646331"/>
          </a:xfrm>
          <a:prstGeom prst="rect">
            <a:avLst/>
          </a:prstGeom>
          <a:noFill/>
        </p:spPr>
        <p:txBody>
          <a:bodyPr wrap="square" rtlCol="0">
            <a:spAutoFit/>
          </a:bodyPr>
          <a:lstStyle/>
          <a:p>
            <a:r>
              <a:rPr lang="en-US" dirty="0"/>
              <a:t>Gulf of St. Lawrence (New Summer Feeding)</a:t>
            </a:r>
          </a:p>
        </p:txBody>
      </p:sp>
      <p:sp>
        <p:nvSpPr>
          <p:cNvPr id="9" name="TextBox 8">
            <a:extLst>
              <a:ext uri="{FF2B5EF4-FFF2-40B4-BE49-F238E27FC236}">
                <a16:creationId xmlns:a16="http://schemas.microsoft.com/office/drawing/2014/main" id="{81CAE642-EB2A-4EA5-8DC4-7434801C956A}"/>
              </a:ext>
            </a:extLst>
          </p:cNvPr>
          <p:cNvSpPr txBox="1"/>
          <p:nvPr/>
        </p:nvSpPr>
        <p:spPr>
          <a:xfrm>
            <a:off x="8900809" y="3813243"/>
            <a:ext cx="2576208" cy="646331"/>
          </a:xfrm>
          <a:prstGeom prst="rect">
            <a:avLst/>
          </a:prstGeom>
          <a:noFill/>
        </p:spPr>
        <p:txBody>
          <a:bodyPr wrap="square" rtlCol="0">
            <a:spAutoFit/>
          </a:bodyPr>
          <a:lstStyle/>
          <a:p>
            <a:r>
              <a:rPr lang="en-US" dirty="0"/>
              <a:t>Bay of Fundy </a:t>
            </a:r>
          </a:p>
          <a:p>
            <a:r>
              <a:rPr lang="en-US" dirty="0"/>
              <a:t>(Old Summer Feeding)</a:t>
            </a:r>
          </a:p>
        </p:txBody>
      </p:sp>
      <p:sp>
        <p:nvSpPr>
          <p:cNvPr id="11" name="TextBox 10">
            <a:extLst>
              <a:ext uri="{FF2B5EF4-FFF2-40B4-BE49-F238E27FC236}">
                <a16:creationId xmlns:a16="http://schemas.microsoft.com/office/drawing/2014/main" id="{2C8F2EC8-B254-470F-9910-1EFCEC7D95D1}"/>
              </a:ext>
            </a:extLst>
          </p:cNvPr>
          <p:cNvSpPr txBox="1"/>
          <p:nvPr/>
        </p:nvSpPr>
        <p:spPr>
          <a:xfrm>
            <a:off x="7224665" y="4834550"/>
            <a:ext cx="2064190" cy="646331"/>
          </a:xfrm>
          <a:prstGeom prst="rect">
            <a:avLst/>
          </a:prstGeom>
          <a:noFill/>
        </p:spPr>
        <p:txBody>
          <a:bodyPr wrap="square" rtlCol="0">
            <a:spAutoFit/>
          </a:bodyPr>
          <a:lstStyle/>
          <a:p>
            <a:r>
              <a:rPr lang="en-US" dirty="0"/>
              <a:t>Cape Cod Bay</a:t>
            </a:r>
          </a:p>
          <a:p>
            <a:r>
              <a:rPr lang="en-US" dirty="0"/>
              <a:t>(Spring Feeding)</a:t>
            </a:r>
          </a:p>
        </p:txBody>
      </p:sp>
      <p:cxnSp>
        <p:nvCxnSpPr>
          <p:cNvPr id="14" name="Straight Arrow Connector 13">
            <a:extLst>
              <a:ext uri="{FF2B5EF4-FFF2-40B4-BE49-F238E27FC236}">
                <a16:creationId xmlns:a16="http://schemas.microsoft.com/office/drawing/2014/main" id="{63D5E50F-6434-4111-B33A-20265255002C}"/>
              </a:ext>
            </a:extLst>
          </p:cNvPr>
          <p:cNvCxnSpPr/>
          <p:nvPr/>
        </p:nvCxnSpPr>
        <p:spPr>
          <a:xfrm flipH="1" flipV="1">
            <a:off x="6925901" y="4191754"/>
            <a:ext cx="596031" cy="5918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C80A4573-3224-4653-BB1F-A8844512F125}"/>
              </a:ext>
            </a:extLst>
          </p:cNvPr>
          <p:cNvCxnSpPr>
            <a:cxnSpLocks/>
          </p:cNvCxnSpPr>
          <p:nvPr/>
        </p:nvCxnSpPr>
        <p:spPr>
          <a:xfrm flipH="1" flipV="1">
            <a:off x="7521932" y="3295461"/>
            <a:ext cx="1232769" cy="6337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2BEF4A8E-278B-4926-91B2-C3112FA6D940}"/>
              </a:ext>
            </a:extLst>
          </p:cNvPr>
          <p:cNvCxnSpPr/>
          <p:nvPr/>
        </p:nvCxnSpPr>
        <p:spPr>
          <a:xfrm flipH="1">
            <a:off x="8464144" y="2023450"/>
            <a:ext cx="436665" cy="339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9278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water, boat, outdoor, transport&#10;&#10;Description automatically generated">
            <a:extLst>
              <a:ext uri="{FF2B5EF4-FFF2-40B4-BE49-F238E27FC236}">
                <a16:creationId xmlns:a16="http://schemas.microsoft.com/office/drawing/2014/main" id="{BC31AD06-0AB2-464B-834B-1D6F89AB4B6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45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21C74-EAD1-4116-92ED-EE552DB53DBE}"/>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r>
              <a:rPr lang="en-US" sz="3600" dirty="0">
                <a:solidFill>
                  <a:schemeClr val="tx1">
                    <a:lumMod val="85000"/>
                    <a:lumOff val="15000"/>
                  </a:schemeClr>
                </a:solidFill>
              </a:rPr>
              <a:t>Unregulated Canadian Snow Crab gear is the </a:t>
            </a:r>
            <a:r>
              <a:rPr lang="en-US" sz="3600" i="1" u="sng" dirty="0">
                <a:solidFill>
                  <a:schemeClr val="tx1">
                    <a:lumMod val="85000"/>
                    <a:lumOff val="15000"/>
                  </a:schemeClr>
                </a:solidFill>
              </a:rPr>
              <a:t>only gear</a:t>
            </a:r>
            <a:r>
              <a:rPr lang="en-US" sz="3600" dirty="0">
                <a:solidFill>
                  <a:schemeClr val="tx1">
                    <a:lumMod val="85000"/>
                    <a:lumOff val="15000"/>
                  </a:schemeClr>
                </a:solidFill>
              </a:rPr>
              <a:t> </a:t>
            </a:r>
            <a:br>
              <a:rPr lang="en-US" sz="3600" dirty="0">
                <a:solidFill>
                  <a:schemeClr val="tx1">
                    <a:lumMod val="85000"/>
                    <a:lumOff val="15000"/>
                  </a:schemeClr>
                </a:solidFill>
              </a:rPr>
            </a:br>
            <a:r>
              <a:rPr lang="en-US" sz="3600" dirty="0">
                <a:solidFill>
                  <a:schemeClr val="tx1">
                    <a:lumMod val="85000"/>
                    <a:lumOff val="15000"/>
                  </a:schemeClr>
                </a:solidFill>
              </a:rPr>
              <a:t>confirmed to have killed Right Whales since 2004</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468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F7C1CD-41FB-4F9E-9333-7E3133EA0C36}"/>
              </a:ext>
            </a:extLst>
          </p:cNvPr>
          <p:cNvSpPr>
            <a:spLocks noGrp="1"/>
          </p:cNvSpPr>
          <p:nvPr>
            <p:ph type="title"/>
          </p:nvPr>
        </p:nvSpPr>
        <p:spPr>
          <a:xfrm>
            <a:off x="524741" y="620392"/>
            <a:ext cx="3808268" cy="5504688"/>
          </a:xfrm>
        </p:spPr>
        <p:txBody>
          <a:bodyPr>
            <a:normAutofit/>
          </a:bodyPr>
          <a:lstStyle/>
          <a:p>
            <a:r>
              <a:rPr lang="en-US" sz="4200">
                <a:solidFill>
                  <a:schemeClr val="bg1"/>
                </a:solidFill>
              </a:rPr>
              <a:t>Massachusetts lobster fishery is heavily regulated by both the Commonwealth and NMFS</a:t>
            </a:r>
          </a:p>
        </p:txBody>
      </p:sp>
      <p:graphicFrame>
        <p:nvGraphicFramePr>
          <p:cNvPr id="5" name="Content Placeholder 2">
            <a:extLst>
              <a:ext uri="{FF2B5EF4-FFF2-40B4-BE49-F238E27FC236}">
                <a16:creationId xmlns:a16="http://schemas.microsoft.com/office/drawing/2014/main" id="{57E6C659-C8AC-4E38-A7E5-2B3E08FCE51A}"/>
              </a:ext>
            </a:extLst>
          </p:cNvPr>
          <p:cNvGraphicFramePr>
            <a:graphicFrameLocks noGrp="1"/>
          </p:cNvGraphicFramePr>
          <p:nvPr>
            <p:ph idx="1"/>
            <p:extLst>
              <p:ext uri="{D42A27DB-BD31-4B8C-83A1-F6EECF244321}">
                <p14:modId xmlns:p14="http://schemas.microsoft.com/office/powerpoint/2010/main" val="283924681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02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078471-BBC6-4381-B1D7-9CC26A3469C7}"/>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Regulations make entanglement virtually impossible in Massachusetts</a:t>
            </a:r>
          </a:p>
        </p:txBody>
      </p:sp>
      <p:sp>
        <p:nvSpPr>
          <p:cNvPr id="3" name="Content Placeholder 2">
            <a:extLst>
              <a:ext uri="{FF2B5EF4-FFF2-40B4-BE49-F238E27FC236}">
                <a16:creationId xmlns:a16="http://schemas.microsoft.com/office/drawing/2014/main" id="{4339DDB0-E965-44F7-8A4F-BF4FBDEB63F3}"/>
              </a:ext>
            </a:extLst>
          </p:cNvPr>
          <p:cNvSpPr>
            <a:spLocks noGrp="1"/>
          </p:cNvSpPr>
          <p:nvPr>
            <p:ph idx="1"/>
          </p:nvPr>
        </p:nvSpPr>
        <p:spPr>
          <a:xfrm>
            <a:off x="4810259" y="649480"/>
            <a:ext cx="6555347" cy="5546047"/>
          </a:xfrm>
        </p:spPr>
        <p:txBody>
          <a:bodyPr anchor="ctr">
            <a:normAutofit/>
          </a:bodyPr>
          <a:lstStyle/>
          <a:p>
            <a:r>
              <a:rPr lang="en-US" sz="2000" b="1" u="sng"/>
              <a:t>Dynamic Seasonal Closures.</a:t>
            </a:r>
            <a:r>
              <a:rPr lang="en-US" sz="2000"/>
              <a:t> Lobstering is </a:t>
            </a:r>
            <a:r>
              <a:rPr lang="en-US" sz="2000" u="sng"/>
              <a:t>closed</a:t>
            </a:r>
            <a:r>
              <a:rPr lang="en-US" sz="2000"/>
              <a:t> in almost all Massachusetts waters between February 1 and May 15 when NARWs are known to aggregate in Massachusetts for their spring feeding.</a:t>
            </a:r>
          </a:p>
          <a:p>
            <a:r>
              <a:rPr lang="en-US" sz="2000" b="1" u="sng"/>
              <a:t>Weak Rope.</a:t>
            </a:r>
            <a:r>
              <a:rPr lang="en-US" sz="2000"/>
              <a:t> Buoy lines have breaking contrivances (600 lbs.) at the buoy and “weak rope” inserts throughout the buoy line (1,700 lbs.) in case stray whales enter Massachusetts at other times.</a:t>
            </a:r>
          </a:p>
          <a:p>
            <a:r>
              <a:rPr lang="en-US" sz="2000" b="1" u="sng"/>
              <a:t>Thin Rope.</a:t>
            </a:r>
            <a:r>
              <a:rPr lang="en-US" sz="2000" b="1"/>
              <a:t>  </a:t>
            </a:r>
            <a:r>
              <a:rPr lang="en-US" sz="2000"/>
              <a:t>Lobstermen do not and cannot use buoy lines more than 3/8” thick.</a:t>
            </a:r>
          </a:p>
          <a:p>
            <a:r>
              <a:rPr lang="en-US" sz="2000" b="1" u="sng"/>
              <a:t>Entanglement Impossible.</a:t>
            </a:r>
            <a:r>
              <a:rPr lang="en-US" sz="2000"/>
              <a:t> Amy Knowlton of the New England Aquarium testified that an entanglement causing severe injury or death is </a:t>
            </a:r>
            <a:r>
              <a:rPr lang="en-US" sz="2000" i="1" u="sng"/>
              <a:t>virtually impossible </a:t>
            </a:r>
            <a:r>
              <a:rPr lang="en-US" sz="2000"/>
              <a:t>using the weak rope inserts.</a:t>
            </a:r>
          </a:p>
          <a:p>
            <a:pPr lvl="1"/>
            <a:endParaRPr lang="en-US" sz="2000"/>
          </a:p>
        </p:txBody>
      </p:sp>
    </p:spTree>
    <p:extLst>
      <p:ext uri="{BB962C8B-B14F-4D97-AF65-F5344CB8AC3E}">
        <p14:creationId xmlns:p14="http://schemas.microsoft.com/office/powerpoint/2010/main" val="3255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0">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6A9664E6-CFAD-4668-A162-7062C5073D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469514" y="918546"/>
            <a:ext cx="5231300" cy="4979334"/>
          </a:xfrm>
          <a:prstGeom prst="rect">
            <a:avLst/>
          </a:prstGeom>
          <a:noFill/>
        </p:spPr>
      </p:pic>
      <p:sp>
        <p:nvSpPr>
          <p:cNvPr id="27" name="Right Triangle 22">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A9AD64D-CDB3-444C-9906-F8C12CF25A50}"/>
              </a:ext>
            </a:extLst>
          </p:cNvPr>
          <p:cNvPicPr>
            <a:picLocks noChangeAspect="1"/>
          </p:cNvPicPr>
          <p:nvPr/>
        </p:nvPicPr>
        <p:blipFill>
          <a:blip r:embed="rId3"/>
          <a:stretch>
            <a:fillRect/>
          </a:stretch>
        </p:blipFill>
        <p:spPr>
          <a:xfrm>
            <a:off x="8218953" y="918546"/>
            <a:ext cx="1842639" cy="3291488"/>
          </a:xfrm>
          <a:prstGeom prst="rect">
            <a:avLst/>
          </a:prstGeom>
        </p:spPr>
      </p:pic>
    </p:spTree>
    <p:extLst>
      <p:ext uri="{BB962C8B-B14F-4D97-AF65-F5344CB8AC3E}">
        <p14:creationId xmlns:p14="http://schemas.microsoft.com/office/powerpoint/2010/main" val="2417729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1B4E-D13B-4607-968E-325D0AF89D41}"/>
              </a:ext>
            </a:extLst>
          </p:cNvPr>
          <p:cNvSpPr>
            <a:spLocks noGrp="1"/>
          </p:cNvSpPr>
          <p:nvPr>
            <p:ph type="title"/>
          </p:nvPr>
        </p:nvSpPr>
        <p:spPr/>
        <p:txBody>
          <a:bodyPr>
            <a:normAutofit/>
          </a:bodyPr>
          <a:lstStyle/>
          <a:p>
            <a:r>
              <a:rPr lang="en-US" sz="4000" i="1" dirty="0"/>
              <a:t>Strahan v. Massachusetts, Case No. 19-10639-IT</a:t>
            </a:r>
          </a:p>
        </p:txBody>
      </p:sp>
      <p:sp>
        <p:nvSpPr>
          <p:cNvPr id="3" name="Content Placeholder 2">
            <a:extLst>
              <a:ext uri="{FF2B5EF4-FFF2-40B4-BE49-F238E27FC236}">
                <a16:creationId xmlns:a16="http://schemas.microsoft.com/office/drawing/2014/main" id="{3BBE3237-4772-491A-9877-98BA1962B321}"/>
              </a:ext>
            </a:extLst>
          </p:cNvPr>
          <p:cNvSpPr>
            <a:spLocks noGrp="1"/>
          </p:cNvSpPr>
          <p:nvPr>
            <p:ph idx="1"/>
          </p:nvPr>
        </p:nvSpPr>
        <p:spPr/>
        <p:txBody>
          <a:bodyPr>
            <a:normAutofit fontScale="92500" lnSpcReduction="10000"/>
          </a:bodyPr>
          <a:lstStyle/>
          <a:p>
            <a:r>
              <a:rPr lang="en-US" dirty="0"/>
              <a:t>Plaintiff seeking to ban all vertical buoy lines in Massachusetts at all times, claiming NARWs are present in Massachusetts year round.</a:t>
            </a:r>
          </a:p>
          <a:p>
            <a:r>
              <a:rPr lang="en-US" dirty="0"/>
              <a:t>In April 2020 Judge </a:t>
            </a:r>
            <a:r>
              <a:rPr lang="en-US" dirty="0" err="1"/>
              <a:t>Talwani</a:t>
            </a:r>
            <a:r>
              <a:rPr lang="en-US" dirty="0"/>
              <a:t> granted Plaintiff’s motion for preliminary injunction, but did not ban vertical buoy lines.  She ordered DMF to apply for an ESA § 10 Incidental Take Permit (“ITP”).</a:t>
            </a:r>
          </a:p>
          <a:p>
            <a:r>
              <a:rPr lang="en-US" dirty="0"/>
              <a:t>Full bench trial occurred in June with closing arguments on September 2, 2021.  Final decision is pending.</a:t>
            </a:r>
          </a:p>
          <a:p>
            <a:r>
              <a:rPr lang="en-US" dirty="0"/>
              <a:t>Meanwhile, NMFS is presently proposing to recategorize the Massachusetts lobster fishery from Category I (frequent entanglement) to Category II (moderate entanglement) on account of DMF’s progressive regulations.</a:t>
            </a:r>
          </a:p>
          <a:p>
            <a:endParaRPr lang="en-US" dirty="0"/>
          </a:p>
        </p:txBody>
      </p:sp>
    </p:spTree>
    <p:extLst>
      <p:ext uri="{BB962C8B-B14F-4D97-AF65-F5344CB8AC3E}">
        <p14:creationId xmlns:p14="http://schemas.microsoft.com/office/powerpoint/2010/main" val="258566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FEF5-D5E8-4048-B2CF-13110C54D7B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New England Coastal Lobstermen</a:t>
            </a:r>
          </a:p>
        </p:txBody>
      </p:sp>
      <p:sp>
        <p:nvSpPr>
          <p:cNvPr id="3" name="Content Placeholder 2">
            <a:extLst>
              <a:ext uri="{FF2B5EF4-FFF2-40B4-BE49-F238E27FC236}">
                <a16:creationId xmlns:a16="http://schemas.microsoft.com/office/drawing/2014/main" id="{8DCDC4E3-BEFA-483A-A9A0-9D26DF1929E8}"/>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Coastal lobstermen in New England support their families and feed the nation using traditional buoys with vertical lines.</a:t>
            </a:r>
          </a:p>
          <a:p>
            <a:r>
              <a:rPr lang="en-US" dirty="0">
                <a:latin typeface="Times New Roman" panose="02020603050405020304" pitchFamily="18" charset="0"/>
                <a:cs typeface="Times New Roman" panose="02020603050405020304" pitchFamily="18" charset="0"/>
              </a:rPr>
              <a:t>Traditionally, commercial lobstermen have self regulated, and have enacted reasonable measures such as size restrictions, prohibitions on landing egg bearing and fertile females, and trap limits.</a:t>
            </a:r>
          </a:p>
          <a:p>
            <a:r>
              <a:rPr lang="en-US" dirty="0">
                <a:latin typeface="Times New Roman" panose="02020603050405020304" pitchFamily="18" charset="0"/>
                <a:cs typeface="Times New Roman" panose="02020603050405020304" pitchFamily="18" charset="0"/>
              </a:rPr>
              <a:t>Commercial lobstering is </a:t>
            </a:r>
            <a:r>
              <a:rPr lang="en-US" i="1" dirty="0">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most sustainable New England fishery.</a:t>
            </a:r>
          </a:p>
          <a:p>
            <a:r>
              <a:rPr lang="en-US" dirty="0">
                <a:latin typeface="Times New Roman" panose="02020603050405020304" pitchFamily="18" charset="0"/>
                <a:cs typeface="Times New Roman" panose="02020603050405020304" pitchFamily="18" charset="0"/>
              </a:rPr>
              <a:t>Virtually all coastal commercial lobstermen are small business owners and operate their own boats.</a:t>
            </a:r>
          </a:p>
          <a:p>
            <a:r>
              <a:rPr lang="en-US" dirty="0">
                <a:latin typeface="Times New Roman" panose="02020603050405020304" pitchFamily="18" charset="0"/>
                <a:cs typeface="Times New Roman" panose="02020603050405020304" pitchFamily="18" charset="0"/>
              </a:rPr>
              <a:t>Today, lobstermen are regulated by both states and the National Marine Fisheries Service.</a:t>
            </a:r>
          </a:p>
        </p:txBody>
      </p:sp>
    </p:spTree>
    <p:extLst>
      <p:ext uri="{BB962C8B-B14F-4D97-AF65-F5344CB8AC3E}">
        <p14:creationId xmlns:p14="http://schemas.microsoft.com/office/powerpoint/2010/main" val="696326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whale jumping out of the water&#10;&#10;Description automatically generated">
            <a:extLst>
              <a:ext uri="{FF2B5EF4-FFF2-40B4-BE49-F238E27FC236}">
                <a16:creationId xmlns:a16="http://schemas.microsoft.com/office/drawing/2014/main" id="{759873FE-C70E-456E-B0CF-3DF174CC44F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947" b="3936"/>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C0EF5-8979-4716-B12F-930BA01F94C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The weak rope works!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788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ouple of men lying on a hammock on a sunny day&#10;&#10;Description automatically generated with low confidence">
            <a:extLst>
              <a:ext uri="{FF2B5EF4-FFF2-40B4-BE49-F238E27FC236}">
                <a16:creationId xmlns:a16="http://schemas.microsoft.com/office/drawing/2014/main" id="{D95B4EBA-B92E-4A81-BDC0-C85DDDC9BE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621" b="737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F2B17B-4630-49C0-93E5-EFFFCC7D5A3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Questions?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89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standing outside a restaurant&#10;&#10;Description automatically generated with low confidence">
            <a:extLst>
              <a:ext uri="{FF2B5EF4-FFF2-40B4-BE49-F238E27FC236}">
                <a16:creationId xmlns:a16="http://schemas.microsoft.com/office/drawing/2014/main" id="{14791476-66ED-495A-9B2B-4066933EB10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224" b="1271"/>
          <a:stretch/>
        </p:blipFill>
        <p:spPr>
          <a:xfrm>
            <a:off x="-97256" y="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13E20-4B07-4A27-B66C-44EC339A70F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Lobstering is essential to the New England economy</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76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Boats in the water&#10;&#10;Description automatically generated with low confidence">
            <a:extLst>
              <a:ext uri="{FF2B5EF4-FFF2-40B4-BE49-F238E27FC236}">
                <a16:creationId xmlns:a16="http://schemas.microsoft.com/office/drawing/2014/main" id="{DFCB7D6A-D666-4E84-90EF-BB79B2CC60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405" b="5596"/>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D3141F-B271-47A3-B12C-8D12072F76C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It is unique to our New England culture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61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10;&#10;Description automatically generated">
            <a:extLst>
              <a:ext uri="{FF2B5EF4-FFF2-40B4-BE49-F238E27FC236}">
                <a16:creationId xmlns:a16="http://schemas.microsoft.com/office/drawing/2014/main" id="{049C411F-FBDE-4340-966A-708B2056AC9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46" b="1232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FE27F-E2D2-4D8B-AE82-7CEC5A15A15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It provides high paying jobs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59E3B1-7935-4059-8F20-E8FFB5BC30CD}"/>
              </a:ext>
            </a:extLst>
          </p:cNvPr>
          <p:cNvSpPr>
            <a:spLocks noGrp="1"/>
          </p:cNvSpPr>
          <p:nvPr>
            <p:ph type="title"/>
          </p:nvPr>
        </p:nvSpPr>
        <p:spPr>
          <a:xfrm>
            <a:off x="908454" y="2313791"/>
            <a:ext cx="4605340" cy="2387600"/>
          </a:xfrm>
        </p:spPr>
        <p:txBody>
          <a:bodyPr vert="horz" lIns="91440" tIns="45720" rIns="91440" bIns="45720" rtlCol="0" anchor="b">
            <a:normAutofit fontScale="90000"/>
          </a:bodyPr>
          <a:lstStyle/>
          <a:p>
            <a:pPr algn="ctr"/>
            <a:r>
              <a:rPr lang="en-US" sz="5000" dirty="0">
                <a:solidFill>
                  <a:schemeClr val="bg1"/>
                </a:solidFill>
              </a:rPr>
              <a:t>It promotes a “Virtuous Cycle” with a locally harvested resource</a:t>
            </a:r>
          </a:p>
        </p:txBody>
      </p:sp>
      <p:pic>
        <p:nvPicPr>
          <p:cNvPr id="5" name="Content Placeholder 4" descr="A person standing on a boat&#10;&#10;Description automatically generated">
            <a:extLst>
              <a:ext uri="{FF2B5EF4-FFF2-40B4-BE49-F238E27FC236}">
                <a16:creationId xmlns:a16="http://schemas.microsoft.com/office/drawing/2014/main" id="{196CAA90-87F5-48DA-9F31-14F6A8AC5061}"/>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r="-3" b="2604"/>
          <a:stretch/>
        </p:blipFill>
        <p:spPr>
          <a:xfrm>
            <a:off x="7115177" y="115193"/>
            <a:ext cx="4950618" cy="6627614"/>
          </a:xfrm>
          <a:prstGeom prst="rect">
            <a:avLst/>
          </a:prstGeom>
        </p:spPr>
      </p:pic>
      <p:cxnSp>
        <p:nvCxnSpPr>
          <p:cNvPr id="17" name="Straight Connector 16">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80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D44AFF-0D5F-4BA4-82D0-A1196D308F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817" b="1091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34AA2-04FB-47E4-BB6D-AE85CD2C2E9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Lobstermen love what they do!</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16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outdoor, water, sky, city&#10;&#10;Description automatically generated">
            <a:extLst>
              <a:ext uri="{FF2B5EF4-FFF2-40B4-BE49-F238E27FC236}">
                <a16:creationId xmlns:a16="http://schemas.microsoft.com/office/drawing/2014/main" id="{D800EA15-142F-4476-944F-C1E5DE1AFC6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9FCA8-CD5D-4144-B9FF-48D51BA4E05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Communities depend on it</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441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800037-3549-4A56-8F16-7CD72B6B6B3B}"/>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The children depend on it!</a:t>
            </a:r>
          </a:p>
        </p:txBody>
      </p:sp>
      <p:cxnSp>
        <p:nvCxnSpPr>
          <p:cNvPr id="17" name="Straight Connector 1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building, outdoor, sky, brick&#10;&#10;Description automatically generated">
            <a:extLst>
              <a:ext uri="{FF2B5EF4-FFF2-40B4-BE49-F238E27FC236}">
                <a16:creationId xmlns:a16="http://schemas.microsoft.com/office/drawing/2014/main" id="{84DB7F63-D01C-4D8A-81CB-211D642683A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26818"/>
          <a:stretch/>
        </p:blipFill>
        <p:spPr>
          <a:xfrm>
            <a:off x="5417118" y="492573"/>
            <a:ext cx="6026952" cy="5880796"/>
          </a:xfrm>
          <a:prstGeom prst="rect">
            <a:avLst/>
          </a:prstGeom>
        </p:spPr>
      </p:pic>
    </p:spTree>
    <p:extLst>
      <p:ext uri="{BB962C8B-B14F-4D97-AF65-F5344CB8AC3E}">
        <p14:creationId xmlns:p14="http://schemas.microsoft.com/office/powerpoint/2010/main" val="177659603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2789</TotalTime>
  <Words>886</Words>
  <Application>Microsoft Office PowerPoint</Application>
  <PresentationFormat>Widescreen</PresentationFormat>
  <Paragraphs>50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Strahan v. Massachusetts</vt:lpstr>
      <vt:lpstr>New England Coastal Lobstermen</vt:lpstr>
      <vt:lpstr>Lobstering is essential to the New England economy</vt:lpstr>
      <vt:lpstr>It is unique to our New England culture</vt:lpstr>
      <vt:lpstr>It provides high paying jobs</vt:lpstr>
      <vt:lpstr>It promotes a “Virtuous Cycle” with a locally harvested resource</vt:lpstr>
      <vt:lpstr>Lobstermen love what they do!</vt:lpstr>
      <vt:lpstr>Communities depend on it</vt:lpstr>
      <vt:lpstr>The children depend on it!</vt:lpstr>
      <vt:lpstr>But some environmentalists want to shut it down.</vt:lpstr>
      <vt:lpstr>They say coastal lobster gear tends to entangle the North Atlantic Right Whale</vt:lpstr>
      <vt:lpstr>Under the Endangered Species Act, taking North Atlantic Right Whales is Prohibited</vt:lpstr>
      <vt:lpstr>The environmentalists are wrong!</vt:lpstr>
      <vt:lpstr>NARWs used to migrate between Florida and the Bay of Fundy, but since 2010 they ventured northward to the Gulf of St. Lawrence on account of warming temperatures </vt:lpstr>
      <vt:lpstr>Unregulated Canadian Snow Crab gear is the only gear  confirmed to have killed Right Whales since 2004</vt:lpstr>
      <vt:lpstr>Massachusetts lobster fishery is heavily regulated by both the Commonwealth and NMFS</vt:lpstr>
      <vt:lpstr>Regulations make entanglement virtually impossible in Massachusetts</vt:lpstr>
      <vt:lpstr>PowerPoint Presentation</vt:lpstr>
      <vt:lpstr>Strahan v. Massachusetts, Case No. 19-10639-IT</vt:lpstr>
      <vt:lpstr>The weak rope works!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Strahan v. Commonwealth</dc:title>
  <dc:creator>Olaf Aprans</dc:creator>
  <cp:lastModifiedBy>Olaf Aprans</cp:lastModifiedBy>
  <cp:revision>27</cp:revision>
  <cp:lastPrinted>2021-10-28T19:19:05Z</cp:lastPrinted>
  <dcterms:created xsi:type="dcterms:W3CDTF">2021-10-27T14:51:49Z</dcterms:created>
  <dcterms:modified xsi:type="dcterms:W3CDTF">2021-10-29T13:21:38Z</dcterms:modified>
</cp:coreProperties>
</file>