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8" r:id="rId3"/>
    <p:sldId id="266" r:id="rId4"/>
    <p:sldId id="261" r:id="rId5"/>
    <p:sldId id="267" r:id="rId6"/>
    <p:sldId id="269" r:id="rId7"/>
    <p:sldId id="265" r:id="rId8"/>
    <p:sldId id="259" r:id="rId9"/>
    <p:sldId id="264"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2" d="100"/>
          <a:sy n="162" d="100"/>
        </p:scale>
        <p:origin x="27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Doug" userId="ffd8c058-9cad-498a-924c-39a3aa8f7e09" providerId="ADAL" clId="{8E947626-1F4C-46B5-92D3-D38598CCCE92}"/>
    <pc:docChg chg="modSld">
      <pc:chgData name="Martin, Doug" userId="ffd8c058-9cad-498a-924c-39a3aa8f7e09" providerId="ADAL" clId="{8E947626-1F4C-46B5-92D3-D38598CCCE92}" dt="2023-04-24T18:33:06.723" v="54" actId="20577"/>
      <pc:docMkLst>
        <pc:docMk/>
      </pc:docMkLst>
      <pc:sldChg chg="modSp mod">
        <pc:chgData name="Martin, Doug" userId="ffd8c058-9cad-498a-924c-39a3aa8f7e09" providerId="ADAL" clId="{8E947626-1F4C-46B5-92D3-D38598CCCE92}" dt="2023-04-24T18:33:06.723" v="54" actId="20577"/>
        <pc:sldMkLst>
          <pc:docMk/>
          <pc:sldMk cId="15388490" sldId="256"/>
        </pc:sldMkLst>
        <pc:spChg chg="mod">
          <ac:chgData name="Martin, Doug" userId="ffd8c058-9cad-498a-924c-39a3aa8f7e09" providerId="ADAL" clId="{8E947626-1F4C-46B5-92D3-D38598CCCE92}" dt="2023-04-24T18:33:06.723" v="54" actId="20577"/>
          <ac:spMkLst>
            <pc:docMk/>
            <pc:sldMk cId="15388490" sldId="256"/>
            <ac:spMk id="3" creationId="{3E8F9BE5-D8BC-6AB2-FBA2-74DE87808E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C3714-05E5-4385-B1D8-6A951E1BCBE5}"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8C25D-E57E-4215-BA09-F5D3E223DC43}" type="slidenum">
              <a:rPr lang="en-US" smtClean="0"/>
              <a:t>‹#›</a:t>
            </a:fld>
            <a:endParaRPr lang="en-US"/>
          </a:p>
        </p:txBody>
      </p:sp>
    </p:spTree>
    <p:extLst>
      <p:ext uri="{BB962C8B-B14F-4D97-AF65-F5344CB8AC3E}">
        <p14:creationId xmlns:p14="http://schemas.microsoft.com/office/powerpoint/2010/main" val="4276732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E139-665C-450F-B7E6-690BD44EAE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EEB048-8C73-46E0-BDF7-964B50A4B0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BEFE99-0B61-480C-B779-6DD5B51F4D4C}"/>
              </a:ext>
            </a:extLst>
          </p:cNvPr>
          <p:cNvSpPr>
            <a:spLocks noGrp="1"/>
          </p:cNvSpPr>
          <p:nvPr>
            <p:ph type="dt" sz="half" idx="10"/>
          </p:nvPr>
        </p:nvSpPr>
        <p:spPr/>
        <p:txBody>
          <a:bodyPr/>
          <a:lstStyle/>
          <a:p>
            <a:fld id="{314D0BC5-F287-4A26-9589-3BD4E95C3A5C}" type="datetime1">
              <a:rPr lang="en-US" smtClean="0"/>
              <a:t>4/24/2023</a:t>
            </a:fld>
            <a:endParaRPr lang="en-US"/>
          </a:p>
        </p:txBody>
      </p:sp>
      <p:sp>
        <p:nvSpPr>
          <p:cNvPr id="5" name="Footer Placeholder 4">
            <a:extLst>
              <a:ext uri="{FF2B5EF4-FFF2-40B4-BE49-F238E27FC236}">
                <a16:creationId xmlns:a16="http://schemas.microsoft.com/office/drawing/2014/main" id="{08270AC6-A076-4589-8C87-1E996D62C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FD85D-5DF5-4FAD-BAAA-8D7981458B40}"/>
              </a:ext>
            </a:extLst>
          </p:cNvPr>
          <p:cNvSpPr>
            <a:spLocks noGrp="1"/>
          </p:cNvSpPr>
          <p:nvPr>
            <p:ph type="sldNum" sz="quarter" idx="12"/>
          </p:nvPr>
        </p:nvSpPr>
        <p:spPr/>
        <p:txBody>
          <a:bodyPr/>
          <a:lstStyle/>
          <a:p>
            <a:fld id="{6D6D6CA3-1DA6-48C6-A9E0-20A356426C61}" type="slidenum">
              <a:rPr lang="en-US" smtClean="0"/>
              <a:t>‹#›</a:t>
            </a:fld>
            <a:endParaRPr lang="en-US"/>
          </a:p>
        </p:txBody>
      </p:sp>
    </p:spTree>
    <p:extLst>
      <p:ext uri="{BB962C8B-B14F-4D97-AF65-F5344CB8AC3E}">
        <p14:creationId xmlns:p14="http://schemas.microsoft.com/office/powerpoint/2010/main" val="14200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8E929-6427-4F39-B65B-116FCA7294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96371D-D556-4390-8D02-8F4029764C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019BA-BDCB-40C5-B43C-8168A9443757}"/>
              </a:ext>
            </a:extLst>
          </p:cNvPr>
          <p:cNvSpPr>
            <a:spLocks noGrp="1"/>
          </p:cNvSpPr>
          <p:nvPr>
            <p:ph type="dt" sz="half" idx="10"/>
          </p:nvPr>
        </p:nvSpPr>
        <p:spPr/>
        <p:txBody>
          <a:bodyPr/>
          <a:lstStyle/>
          <a:p>
            <a:fld id="{7CA75F63-1B29-42F7-81FF-CF6975E941D9}" type="datetime1">
              <a:rPr lang="en-US" smtClean="0"/>
              <a:t>4/24/2023</a:t>
            </a:fld>
            <a:endParaRPr lang="en-US"/>
          </a:p>
        </p:txBody>
      </p:sp>
      <p:sp>
        <p:nvSpPr>
          <p:cNvPr id="5" name="Footer Placeholder 4">
            <a:extLst>
              <a:ext uri="{FF2B5EF4-FFF2-40B4-BE49-F238E27FC236}">
                <a16:creationId xmlns:a16="http://schemas.microsoft.com/office/drawing/2014/main" id="{42B50B43-0BBC-4F19-82F0-DB100ECFA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EEA3E-23C2-4C8E-A146-E4602E63CAD1}"/>
              </a:ext>
            </a:extLst>
          </p:cNvPr>
          <p:cNvSpPr>
            <a:spLocks noGrp="1"/>
          </p:cNvSpPr>
          <p:nvPr>
            <p:ph type="sldNum" sz="quarter" idx="12"/>
          </p:nvPr>
        </p:nvSpPr>
        <p:spPr/>
        <p:txBody>
          <a:bodyPr/>
          <a:lstStyle/>
          <a:p>
            <a:fld id="{6D6D6CA3-1DA6-48C6-A9E0-20A356426C61}" type="slidenum">
              <a:rPr lang="en-US" smtClean="0"/>
              <a:t>‹#›</a:t>
            </a:fld>
            <a:endParaRPr lang="en-US"/>
          </a:p>
        </p:txBody>
      </p:sp>
    </p:spTree>
    <p:extLst>
      <p:ext uri="{BB962C8B-B14F-4D97-AF65-F5344CB8AC3E}">
        <p14:creationId xmlns:p14="http://schemas.microsoft.com/office/powerpoint/2010/main" val="1787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5C635D-3642-4865-93CA-9CB3A08D28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EAD78E-3826-4764-B6E3-9DDF4AC84E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A5116-D565-4C30-9A00-41FD87FDE16C}"/>
              </a:ext>
            </a:extLst>
          </p:cNvPr>
          <p:cNvSpPr>
            <a:spLocks noGrp="1"/>
          </p:cNvSpPr>
          <p:nvPr>
            <p:ph type="dt" sz="half" idx="10"/>
          </p:nvPr>
        </p:nvSpPr>
        <p:spPr/>
        <p:txBody>
          <a:bodyPr/>
          <a:lstStyle/>
          <a:p>
            <a:fld id="{ACE48F29-5DC1-432F-ACC6-9AF220D5E006}" type="datetime1">
              <a:rPr lang="en-US" smtClean="0"/>
              <a:t>4/24/2023</a:t>
            </a:fld>
            <a:endParaRPr lang="en-US"/>
          </a:p>
        </p:txBody>
      </p:sp>
      <p:sp>
        <p:nvSpPr>
          <p:cNvPr id="5" name="Footer Placeholder 4">
            <a:extLst>
              <a:ext uri="{FF2B5EF4-FFF2-40B4-BE49-F238E27FC236}">
                <a16:creationId xmlns:a16="http://schemas.microsoft.com/office/drawing/2014/main" id="{CB7A6866-5639-47B7-A043-16FF40A2C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D67FC4-C254-49E7-B5C6-84A5A89D6E3D}"/>
              </a:ext>
            </a:extLst>
          </p:cNvPr>
          <p:cNvSpPr>
            <a:spLocks noGrp="1"/>
          </p:cNvSpPr>
          <p:nvPr>
            <p:ph type="sldNum" sz="quarter" idx="12"/>
          </p:nvPr>
        </p:nvSpPr>
        <p:spPr/>
        <p:txBody>
          <a:bodyPr/>
          <a:lstStyle/>
          <a:p>
            <a:fld id="{6D6D6CA3-1DA6-48C6-A9E0-20A356426C61}" type="slidenum">
              <a:rPr lang="en-US" smtClean="0"/>
              <a:t>‹#›</a:t>
            </a:fld>
            <a:endParaRPr lang="en-US"/>
          </a:p>
        </p:txBody>
      </p:sp>
    </p:spTree>
    <p:extLst>
      <p:ext uri="{BB962C8B-B14F-4D97-AF65-F5344CB8AC3E}">
        <p14:creationId xmlns:p14="http://schemas.microsoft.com/office/powerpoint/2010/main" val="184628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5A56-5CE4-4EDD-A28D-BFB664542B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DB9A4-0B4C-4D4F-A35F-22B1466C1D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01C29-B904-4A02-8AEB-72DA91FDC36C}"/>
              </a:ext>
            </a:extLst>
          </p:cNvPr>
          <p:cNvSpPr>
            <a:spLocks noGrp="1"/>
          </p:cNvSpPr>
          <p:nvPr>
            <p:ph type="dt" sz="half" idx="10"/>
          </p:nvPr>
        </p:nvSpPr>
        <p:spPr/>
        <p:txBody>
          <a:bodyPr/>
          <a:lstStyle/>
          <a:p>
            <a:fld id="{18D13FCE-955E-4897-B4DF-6BE93AAABF49}" type="datetime1">
              <a:rPr lang="en-US" smtClean="0"/>
              <a:t>4/24/2023</a:t>
            </a:fld>
            <a:endParaRPr lang="en-US"/>
          </a:p>
        </p:txBody>
      </p:sp>
      <p:sp>
        <p:nvSpPr>
          <p:cNvPr id="5" name="Footer Placeholder 4">
            <a:extLst>
              <a:ext uri="{FF2B5EF4-FFF2-40B4-BE49-F238E27FC236}">
                <a16:creationId xmlns:a16="http://schemas.microsoft.com/office/drawing/2014/main" id="{9A9A56D3-88BA-45C9-BE59-1A033DE2B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B12746-9B4C-4445-AA63-EC7EE2EA76A0}"/>
              </a:ext>
            </a:extLst>
          </p:cNvPr>
          <p:cNvSpPr>
            <a:spLocks noGrp="1"/>
          </p:cNvSpPr>
          <p:nvPr>
            <p:ph type="sldNum" sz="quarter" idx="12"/>
          </p:nvPr>
        </p:nvSpPr>
        <p:spPr/>
        <p:txBody>
          <a:bodyPr/>
          <a:lstStyle/>
          <a:p>
            <a:fld id="{6D6D6CA3-1DA6-48C6-A9E0-20A356426C61}" type="slidenum">
              <a:rPr lang="en-US" smtClean="0"/>
              <a:t>‹#›</a:t>
            </a:fld>
            <a:endParaRPr lang="en-US"/>
          </a:p>
        </p:txBody>
      </p:sp>
    </p:spTree>
    <p:extLst>
      <p:ext uri="{BB962C8B-B14F-4D97-AF65-F5344CB8AC3E}">
        <p14:creationId xmlns:p14="http://schemas.microsoft.com/office/powerpoint/2010/main" val="210224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A780-7317-493B-8259-107CCD3068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DAFBB6-B286-48DD-A1E0-094DB3196E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8DDCF0-838F-4A0F-949C-998B8EE1A6B9}"/>
              </a:ext>
            </a:extLst>
          </p:cNvPr>
          <p:cNvSpPr>
            <a:spLocks noGrp="1"/>
          </p:cNvSpPr>
          <p:nvPr>
            <p:ph type="dt" sz="half" idx="10"/>
          </p:nvPr>
        </p:nvSpPr>
        <p:spPr/>
        <p:txBody>
          <a:bodyPr/>
          <a:lstStyle/>
          <a:p>
            <a:fld id="{5B53B871-5F78-47BA-981B-7871DE1378C5}" type="datetime1">
              <a:rPr lang="en-US" smtClean="0"/>
              <a:t>4/24/2023</a:t>
            </a:fld>
            <a:endParaRPr lang="en-US"/>
          </a:p>
        </p:txBody>
      </p:sp>
      <p:sp>
        <p:nvSpPr>
          <p:cNvPr id="5" name="Footer Placeholder 4">
            <a:extLst>
              <a:ext uri="{FF2B5EF4-FFF2-40B4-BE49-F238E27FC236}">
                <a16:creationId xmlns:a16="http://schemas.microsoft.com/office/drawing/2014/main" id="{49471B3E-EA94-462B-A937-30B82C721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EF76F-B158-45C6-9BE4-BFE7D3C6DF2C}"/>
              </a:ext>
            </a:extLst>
          </p:cNvPr>
          <p:cNvSpPr>
            <a:spLocks noGrp="1"/>
          </p:cNvSpPr>
          <p:nvPr>
            <p:ph type="sldNum" sz="quarter" idx="12"/>
          </p:nvPr>
        </p:nvSpPr>
        <p:spPr/>
        <p:txBody>
          <a:bodyPr/>
          <a:lstStyle/>
          <a:p>
            <a:fld id="{6D6D6CA3-1DA6-48C6-A9E0-20A356426C61}" type="slidenum">
              <a:rPr lang="en-US" smtClean="0"/>
              <a:t>‹#›</a:t>
            </a:fld>
            <a:endParaRPr lang="en-US"/>
          </a:p>
        </p:txBody>
      </p:sp>
    </p:spTree>
    <p:extLst>
      <p:ext uri="{BB962C8B-B14F-4D97-AF65-F5344CB8AC3E}">
        <p14:creationId xmlns:p14="http://schemas.microsoft.com/office/powerpoint/2010/main" val="305146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CDD0-869D-4153-B2BF-83C29871C8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76110E-6E33-4F17-9DF7-C119C6143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9EFBD7-CE80-4432-8FD2-11D2CE7679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D83355-C965-47E6-893A-7712C7187D04}"/>
              </a:ext>
            </a:extLst>
          </p:cNvPr>
          <p:cNvSpPr>
            <a:spLocks noGrp="1"/>
          </p:cNvSpPr>
          <p:nvPr>
            <p:ph type="dt" sz="half" idx="10"/>
          </p:nvPr>
        </p:nvSpPr>
        <p:spPr/>
        <p:txBody>
          <a:bodyPr/>
          <a:lstStyle/>
          <a:p>
            <a:fld id="{8B85BABE-08CD-43E8-953A-549AADFB8693}" type="datetime1">
              <a:rPr lang="en-US" smtClean="0"/>
              <a:t>4/24/2023</a:t>
            </a:fld>
            <a:endParaRPr lang="en-US"/>
          </a:p>
        </p:txBody>
      </p:sp>
      <p:sp>
        <p:nvSpPr>
          <p:cNvPr id="6" name="Footer Placeholder 5">
            <a:extLst>
              <a:ext uri="{FF2B5EF4-FFF2-40B4-BE49-F238E27FC236}">
                <a16:creationId xmlns:a16="http://schemas.microsoft.com/office/drawing/2014/main" id="{9D71FECB-7674-4C37-8350-541C6E242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AE2B49-0F84-4C79-B5C0-BF192AA21B79}"/>
              </a:ext>
            </a:extLst>
          </p:cNvPr>
          <p:cNvSpPr>
            <a:spLocks noGrp="1"/>
          </p:cNvSpPr>
          <p:nvPr>
            <p:ph type="sldNum" sz="quarter" idx="12"/>
          </p:nvPr>
        </p:nvSpPr>
        <p:spPr/>
        <p:txBody>
          <a:bodyPr/>
          <a:lstStyle/>
          <a:p>
            <a:fld id="{6D6D6CA3-1DA6-48C6-A9E0-20A356426C61}" type="slidenum">
              <a:rPr lang="en-US" smtClean="0"/>
              <a:t>‹#›</a:t>
            </a:fld>
            <a:endParaRPr lang="en-US"/>
          </a:p>
        </p:txBody>
      </p:sp>
    </p:spTree>
    <p:extLst>
      <p:ext uri="{BB962C8B-B14F-4D97-AF65-F5344CB8AC3E}">
        <p14:creationId xmlns:p14="http://schemas.microsoft.com/office/powerpoint/2010/main" val="42264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81C5-40D5-40ED-98E2-163C08A4CA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BE8295-9208-4B7C-9C53-C1FE19911C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6B92B1-5BEB-4E43-A1C1-EA2EA7EDDB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3FD041-7AEB-48F2-9BA4-ECD0F977C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06C62C-36B0-48BE-AAE3-79BADE65FF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A181D1-07F7-45A2-8E3F-AF9F92CDDD6F}"/>
              </a:ext>
            </a:extLst>
          </p:cNvPr>
          <p:cNvSpPr>
            <a:spLocks noGrp="1"/>
          </p:cNvSpPr>
          <p:nvPr>
            <p:ph type="dt" sz="half" idx="10"/>
          </p:nvPr>
        </p:nvSpPr>
        <p:spPr/>
        <p:txBody>
          <a:bodyPr/>
          <a:lstStyle/>
          <a:p>
            <a:fld id="{A4C93256-210B-499A-9A28-D96C40A43A4E}" type="datetime1">
              <a:rPr lang="en-US" smtClean="0"/>
              <a:t>4/24/2023</a:t>
            </a:fld>
            <a:endParaRPr lang="en-US"/>
          </a:p>
        </p:txBody>
      </p:sp>
      <p:sp>
        <p:nvSpPr>
          <p:cNvPr id="8" name="Footer Placeholder 7">
            <a:extLst>
              <a:ext uri="{FF2B5EF4-FFF2-40B4-BE49-F238E27FC236}">
                <a16:creationId xmlns:a16="http://schemas.microsoft.com/office/drawing/2014/main" id="{9C915760-886B-42BF-875E-F4B5E60C95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2053A2-0B4C-42D3-8478-268E35F93E41}"/>
              </a:ext>
            </a:extLst>
          </p:cNvPr>
          <p:cNvSpPr>
            <a:spLocks noGrp="1"/>
          </p:cNvSpPr>
          <p:nvPr>
            <p:ph type="sldNum" sz="quarter" idx="12"/>
          </p:nvPr>
        </p:nvSpPr>
        <p:spPr/>
        <p:txBody>
          <a:bodyPr/>
          <a:lstStyle/>
          <a:p>
            <a:fld id="{6D6D6CA3-1DA6-48C6-A9E0-20A356426C61}" type="slidenum">
              <a:rPr lang="en-US" smtClean="0"/>
              <a:t>‹#›</a:t>
            </a:fld>
            <a:endParaRPr lang="en-US"/>
          </a:p>
        </p:txBody>
      </p:sp>
    </p:spTree>
    <p:extLst>
      <p:ext uri="{BB962C8B-B14F-4D97-AF65-F5344CB8AC3E}">
        <p14:creationId xmlns:p14="http://schemas.microsoft.com/office/powerpoint/2010/main" val="2788712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F30C-E634-4721-99EE-ADFF3046D9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2DE97E-0515-4316-843F-1817D6C3CA92}"/>
              </a:ext>
            </a:extLst>
          </p:cNvPr>
          <p:cNvSpPr>
            <a:spLocks noGrp="1"/>
          </p:cNvSpPr>
          <p:nvPr>
            <p:ph type="dt" sz="half" idx="10"/>
          </p:nvPr>
        </p:nvSpPr>
        <p:spPr/>
        <p:txBody>
          <a:bodyPr/>
          <a:lstStyle/>
          <a:p>
            <a:fld id="{A8D53819-0745-411E-B440-1A2C9F2706C8}" type="datetime1">
              <a:rPr lang="en-US" smtClean="0"/>
              <a:t>4/24/2023</a:t>
            </a:fld>
            <a:endParaRPr lang="en-US"/>
          </a:p>
        </p:txBody>
      </p:sp>
      <p:sp>
        <p:nvSpPr>
          <p:cNvPr id="4" name="Footer Placeholder 3">
            <a:extLst>
              <a:ext uri="{FF2B5EF4-FFF2-40B4-BE49-F238E27FC236}">
                <a16:creationId xmlns:a16="http://schemas.microsoft.com/office/drawing/2014/main" id="{F01056D3-34A2-4DA7-9929-519CAB7F96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6833B8-4025-49CD-9CF0-28A591491D6D}"/>
              </a:ext>
            </a:extLst>
          </p:cNvPr>
          <p:cNvSpPr>
            <a:spLocks noGrp="1"/>
          </p:cNvSpPr>
          <p:nvPr>
            <p:ph type="sldNum" sz="quarter" idx="12"/>
          </p:nvPr>
        </p:nvSpPr>
        <p:spPr/>
        <p:txBody>
          <a:bodyPr/>
          <a:lstStyle/>
          <a:p>
            <a:fld id="{6D6D6CA3-1DA6-48C6-A9E0-20A356426C61}" type="slidenum">
              <a:rPr lang="en-US" smtClean="0"/>
              <a:t>‹#›</a:t>
            </a:fld>
            <a:endParaRPr lang="en-US"/>
          </a:p>
        </p:txBody>
      </p:sp>
    </p:spTree>
    <p:extLst>
      <p:ext uri="{BB962C8B-B14F-4D97-AF65-F5344CB8AC3E}">
        <p14:creationId xmlns:p14="http://schemas.microsoft.com/office/powerpoint/2010/main" val="156748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D2835-2F46-488B-89D9-92C6D026F5B3}"/>
              </a:ext>
            </a:extLst>
          </p:cNvPr>
          <p:cNvSpPr>
            <a:spLocks noGrp="1"/>
          </p:cNvSpPr>
          <p:nvPr>
            <p:ph type="dt" sz="half" idx="10"/>
          </p:nvPr>
        </p:nvSpPr>
        <p:spPr/>
        <p:txBody>
          <a:bodyPr/>
          <a:lstStyle/>
          <a:p>
            <a:fld id="{B5E51CBD-EC73-4934-B1CB-94F3A868A6EF}" type="datetime1">
              <a:rPr lang="en-US" smtClean="0"/>
              <a:t>4/24/2023</a:t>
            </a:fld>
            <a:endParaRPr lang="en-US"/>
          </a:p>
        </p:txBody>
      </p:sp>
      <p:sp>
        <p:nvSpPr>
          <p:cNvPr id="3" name="Footer Placeholder 2">
            <a:extLst>
              <a:ext uri="{FF2B5EF4-FFF2-40B4-BE49-F238E27FC236}">
                <a16:creationId xmlns:a16="http://schemas.microsoft.com/office/drawing/2014/main" id="{08AB63B5-D5FA-4A80-952A-B3B9B63289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7B8E08-1B47-4661-AA5B-DAE49004C3A7}"/>
              </a:ext>
            </a:extLst>
          </p:cNvPr>
          <p:cNvSpPr>
            <a:spLocks noGrp="1"/>
          </p:cNvSpPr>
          <p:nvPr>
            <p:ph type="sldNum" sz="quarter" idx="12"/>
          </p:nvPr>
        </p:nvSpPr>
        <p:spPr/>
        <p:txBody>
          <a:bodyPr/>
          <a:lstStyle/>
          <a:p>
            <a:fld id="{6D6D6CA3-1DA6-48C6-A9E0-20A356426C61}" type="slidenum">
              <a:rPr lang="en-US" smtClean="0"/>
              <a:t>‹#›</a:t>
            </a:fld>
            <a:endParaRPr lang="en-US"/>
          </a:p>
        </p:txBody>
      </p:sp>
    </p:spTree>
    <p:extLst>
      <p:ext uri="{BB962C8B-B14F-4D97-AF65-F5344CB8AC3E}">
        <p14:creationId xmlns:p14="http://schemas.microsoft.com/office/powerpoint/2010/main" val="409255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72E5-2750-47F6-AF4B-8363E7FF72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C40869-0A99-48BA-8521-7706FA0044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4CB857-2EE0-45C5-9B53-686F90700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A5D7F-FBDE-4659-81DD-E3B4E7F7091C}"/>
              </a:ext>
            </a:extLst>
          </p:cNvPr>
          <p:cNvSpPr>
            <a:spLocks noGrp="1"/>
          </p:cNvSpPr>
          <p:nvPr>
            <p:ph type="dt" sz="half" idx="10"/>
          </p:nvPr>
        </p:nvSpPr>
        <p:spPr/>
        <p:txBody>
          <a:bodyPr/>
          <a:lstStyle/>
          <a:p>
            <a:fld id="{78A6DE05-893C-4E82-9794-56B6E4387039}" type="datetime1">
              <a:rPr lang="en-US" smtClean="0"/>
              <a:t>4/24/2023</a:t>
            </a:fld>
            <a:endParaRPr lang="en-US"/>
          </a:p>
        </p:txBody>
      </p:sp>
      <p:sp>
        <p:nvSpPr>
          <p:cNvPr id="6" name="Footer Placeholder 5">
            <a:extLst>
              <a:ext uri="{FF2B5EF4-FFF2-40B4-BE49-F238E27FC236}">
                <a16:creationId xmlns:a16="http://schemas.microsoft.com/office/drawing/2014/main" id="{02402EFC-7830-49B1-9CAE-F8A5668121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25F68D-8C18-405C-9470-950DA2C441A9}"/>
              </a:ext>
            </a:extLst>
          </p:cNvPr>
          <p:cNvSpPr>
            <a:spLocks noGrp="1"/>
          </p:cNvSpPr>
          <p:nvPr>
            <p:ph type="sldNum" sz="quarter" idx="12"/>
          </p:nvPr>
        </p:nvSpPr>
        <p:spPr/>
        <p:txBody>
          <a:bodyPr/>
          <a:lstStyle/>
          <a:p>
            <a:fld id="{6D6D6CA3-1DA6-48C6-A9E0-20A356426C61}" type="slidenum">
              <a:rPr lang="en-US" smtClean="0"/>
              <a:t>‹#›</a:t>
            </a:fld>
            <a:endParaRPr lang="en-US"/>
          </a:p>
        </p:txBody>
      </p:sp>
    </p:spTree>
    <p:extLst>
      <p:ext uri="{BB962C8B-B14F-4D97-AF65-F5344CB8AC3E}">
        <p14:creationId xmlns:p14="http://schemas.microsoft.com/office/powerpoint/2010/main" val="169168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98B7A-894F-4A66-B242-69ABC1D31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6FE470-7B3F-4AC3-BB10-BEA9AEC210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45B5AC-75AD-4FB3-A894-90FA8D16B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8D4120-427D-478D-8E6D-640C594206E0}"/>
              </a:ext>
            </a:extLst>
          </p:cNvPr>
          <p:cNvSpPr>
            <a:spLocks noGrp="1"/>
          </p:cNvSpPr>
          <p:nvPr>
            <p:ph type="dt" sz="half" idx="10"/>
          </p:nvPr>
        </p:nvSpPr>
        <p:spPr/>
        <p:txBody>
          <a:bodyPr/>
          <a:lstStyle/>
          <a:p>
            <a:fld id="{661957C7-6DFC-4A6C-8B88-2D9A07102DA2}" type="datetime1">
              <a:rPr lang="en-US" smtClean="0"/>
              <a:t>4/24/2023</a:t>
            </a:fld>
            <a:endParaRPr lang="en-US"/>
          </a:p>
        </p:txBody>
      </p:sp>
      <p:sp>
        <p:nvSpPr>
          <p:cNvPr id="6" name="Footer Placeholder 5">
            <a:extLst>
              <a:ext uri="{FF2B5EF4-FFF2-40B4-BE49-F238E27FC236}">
                <a16:creationId xmlns:a16="http://schemas.microsoft.com/office/drawing/2014/main" id="{BF73358C-23B7-4E1F-92FB-FCFDA17796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390EB-8DE7-4B1C-8BEE-8F13A63BF4EB}"/>
              </a:ext>
            </a:extLst>
          </p:cNvPr>
          <p:cNvSpPr>
            <a:spLocks noGrp="1"/>
          </p:cNvSpPr>
          <p:nvPr>
            <p:ph type="sldNum" sz="quarter" idx="12"/>
          </p:nvPr>
        </p:nvSpPr>
        <p:spPr/>
        <p:txBody>
          <a:bodyPr/>
          <a:lstStyle/>
          <a:p>
            <a:fld id="{6D6D6CA3-1DA6-48C6-A9E0-20A356426C61}" type="slidenum">
              <a:rPr lang="en-US" smtClean="0"/>
              <a:t>‹#›</a:t>
            </a:fld>
            <a:endParaRPr lang="en-US"/>
          </a:p>
        </p:txBody>
      </p:sp>
    </p:spTree>
    <p:extLst>
      <p:ext uri="{BB962C8B-B14F-4D97-AF65-F5344CB8AC3E}">
        <p14:creationId xmlns:p14="http://schemas.microsoft.com/office/powerpoint/2010/main" val="346736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C344EA-ABF3-4917-A385-1AF17948CF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D05F71-C845-4A25-AC91-E56939310F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025BC-12DC-420E-985F-14498F4720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D8E6B-8911-4512-8455-87C80D4A76C5}" type="datetime1">
              <a:rPr lang="en-US" smtClean="0"/>
              <a:t>4/24/2023</a:t>
            </a:fld>
            <a:endParaRPr lang="en-US"/>
          </a:p>
        </p:txBody>
      </p:sp>
      <p:sp>
        <p:nvSpPr>
          <p:cNvPr id="5" name="Footer Placeholder 4">
            <a:extLst>
              <a:ext uri="{FF2B5EF4-FFF2-40B4-BE49-F238E27FC236}">
                <a16:creationId xmlns:a16="http://schemas.microsoft.com/office/drawing/2014/main" id="{2F0787D2-1C59-4B78-8769-793752EF2A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B409E8-E1C4-4D83-99A7-D089ED1B2B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D6CA3-1DA6-48C6-A9E0-20A356426C61}" type="slidenum">
              <a:rPr lang="en-US" smtClean="0"/>
              <a:t>‹#›</a:t>
            </a:fld>
            <a:endParaRPr lang="en-US"/>
          </a:p>
        </p:txBody>
      </p:sp>
    </p:spTree>
    <p:extLst>
      <p:ext uri="{BB962C8B-B14F-4D97-AF65-F5344CB8AC3E}">
        <p14:creationId xmlns:p14="http://schemas.microsoft.com/office/powerpoint/2010/main" val="17216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rfredricks@opa90forum.org" TargetMode="External"/><Relationship Id="rId2" Type="http://schemas.openxmlformats.org/officeDocument/2006/relationships/hyperlink" Target="http://www.opa90forum.org/"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F3A02-9F7E-F43B-2F38-7CBFE0F837AD}"/>
              </a:ext>
            </a:extLst>
          </p:cNvPr>
          <p:cNvPicPr>
            <a:picLocks noChangeAspect="1"/>
          </p:cNvPicPr>
          <p:nvPr/>
        </p:nvPicPr>
        <p:blipFill>
          <a:blip r:embed="rId2"/>
          <a:stretch>
            <a:fillRect/>
          </a:stretch>
        </p:blipFill>
        <p:spPr>
          <a:xfrm>
            <a:off x="-152399" y="-431075"/>
            <a:ext cx="12192000" cy="7582989"/>
          </a:xfrm>
          <a:prstGeom prst="rect">
            <a:avLst/>
          </a:prstGeom>
        </p:spPr>
      </p:pic>
      <p:sp>
        <p:nvSpPr>
          <p:cNvPr id="2" name="Title 1">
            <a:extLst>
              <a:ext uri="{FF2B5EF4-FFF2-40B4-BE49-F238E27FC236}">
                <a16:creationId xmlns:a16="http://schemas.microsoft.com/office/drawing/2014/main" id="{595BA055-8A20-418B-857D-332ED251007C}"/>
              </a:ext>
            </a:extLst>
          </p:cNvPr>
          <p:cNvSpPr>
            <a:spLocks noGrp="1"/>
          </p:cNvSpPr>
          <p:nvPr>
            <p:ph type="ctrTitle"/>
          </p:nvPr>
        </p:nvSpPr>
        <p:spPr>
          <a:xfrm>
            <a:off x="1381958" y="2967036"/>
            <a:ext cx="9144000" cy="1655763"/>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8000" b="1" dirty="0">
                <a:latin typeface="Arial" panose="020B0604020202020204" pitchFamily="34" charset="0"/>
                <a:cs typeface="Arial" panose="020B0604020202020204" pitchFamily="34" charset="0"/>
              </a:rPr>
              <a:t>OPA 90 Forum Introduction</a:t>
            </a:r>
            <a:br>
              <a:rPr lang="en-US" dirty="0"/>
            </a:br>
            <a:br>
              <a:rPr lang="en-US" dirty="0"/>
            </a:br>
            <a:endParaRPr lang="en-US" dirty="0"/>
          </a:p>
        </p:txBody>
      </p:sp>
      <p:pic>
        <p:nvPicPr>
          <p:cNvPr id="4" name="Picture 3" descr="vertical.png">
            <a:extLst>
              <a:ext uri="{FF2B5EF4-FFF2-40B4-BE49-F238E27FC236}">
                <a16:creationId xmlns:a16="http://schemas.microsoft.com/office/drawing/2014/main" id="{72CE7E05-FED5-4B85-B75A-1EE5EC51F248}"/>
              </a:ext>
            </a:extLst>
          </p:cNvPr>
          <p:cNvPicPr>
            <a:picLocks noChangeAspect="1"/>
          </p:cNvPicPr>
          <p:nvPr/>
        </p:nvPicPr>
        <p:blipFill>
          <a:blip r:embed="rId3" cstate="print"/>
          <a:stretch>
            <a:fillRect/>
          </a:stretch>
        </p:blipFill>
        <p:spPr>
          <a:xfrm>
            <a:off x="152399" y="457200"/>
            <a:ext cx="1857657" cy="1238435"/>
          </a:xfrm>
          <a:prstGeom prst="rect">
            <a:avLst/>
          </a:prstGeom>
        </p:spPr>
      </p:pic>
      <p:sp>
        <p:nvSpPr>
          <p:cNvPr id="3" name="TextBox 2">
            <a:extLst>
              <a:ext uri="{FF2B5EF4-FFF2-40B4-BE49-F238E27FC236}">
                <a16:creationId xmlns:a16="http://schemas.microsoft.com/office/drawing/2014/main" id="{3E8F9BE5-D8BC-6AB2-FBA2-74DE87808E92}"/>
              </a:ext>
            </a:extLst>
          </p:cNvPr>
          <p:cNvSpPr txBox="1"/>
          <p:nvPr/>
        </p:nvSpPr>
        <p:spPr>
          <a:xfrm>
            <a:off x="336263" y="4970870"/>
            <a:ext cx="3877985" cy="923330"/>
          </a:xfrm>
          <a:prstGeom prst="rect">
            <a:avLst/>
          </a:prstGeom>
          <a:noFill/>
        </p:spPr>
        <p:txBody>
          <a:bodyPr wrap="none" rtlCol="0">
            <a:spAutoFit/>
          </a:bodyPr>
          <a:lstStyle/>
          <a:p>
            <a:r>
              <a:rPr lang="en-US" dirty="0">
                <a:highlight>
                  <a:srgbClr val="FFFF00"/>
                </a:highlight>
              </a:rPr>
              <a:t>Douglas Martin</a:t>
            </a:r>
            <a:r>
              <a:rPr lang="en-US" dirty="0"/>
              <a:t>	</a:t>
            </a:r>
          </a:p>
          <a:p>
            <a:r>
              <a:rPr lang="en-US" dirty="0">
                <a:highlight>
                  <a:srgbClr val="FFFF00"/>
                </a:highlight>
              </a:rPr>
              <a:t>May 4, 2023		</a:t>
            </a:r>
          </a:p>
          <a:p>
            <a:r>
              <a:rPr lang="en-US" dirty="0">
                <a:highlight>
                  <a:srgbClr val="FFFF00"/>
                </a:highlight>
              </a:rPr>
              <a:t>MLA </a:t>
            </a:r>
            <a:r>
              <a:rPr lang="en-US">
                <a:highlight>
                  <a:srgbClr val="FFFF00"/>
                </a:highlight>
              </a:rPr>
              <a:t>Salvage Committee (NY)</a:t>
            </a:r>
            <a:r>
              <a:rPr lang="en-US" dirty="0">
                <a:highlight>
                  <a:srgbClr val="FFFF00"/>
                </a:highlight>
              </a:rPr>
              <a:t>		</a:t>
            </a:r>
          </a:p>
        </p:txBody>
      </p:sp>
    </p:spTree>
    <p:extLst>
      <p:ext uri="{BB962C8B-B14F-4D97-AF65-F5344CB8AC3E}">
        <p14:creationId xmlns:p14="http://schemas.microsoft.com/office/powerpoint/2010/main" val="15388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descr="A picture containing water, boat, sky, outdoor&#10;&#10;Description automatically generated">
            <a:extLst>
              <a:ext uri="{FF2B5EF4-FFF2-40B4-BE49-F238E27FC236}">
                <a16:creationId xmlns:a16="http://schemas.microsoft.com/office/drawing/2014/main" id="{4F58A0C8-1A28-20C6-37AF-263ADC845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5" y="-517616"/>
            <a:ext cx="12224318" cy="9168239"/>
          </a:xfrm>
          <a:prstGeom prst="rect">
            <a:avLst/>
          </a:prstGeom>
        </p:spPr>
      </p:pic>
      <p:sp>
        <p:nvSpPr>
          <p:cNvPr id="2" name="Title 1">
            <a:extLst>
              <a:ext uri="{FF2B5EF4-FFF2-40B4-BE49-F238E27FC236}">
                <a16:creationId xmlns:a16="http://schemas.microsoft.com/office/drawing/2014/main" id="{595BA055-8A20-418B-857D-332ED251007C}"/>
              </a:ext>
            </a:extLst>
          </p:cNvPr>
          <p:cNvSpPr>
            <a:spLocks noGrp="1"/>
          </p:cNvSpPr>
          <p:nvPr>
            <p:ph type="ctrTitle"/>
          </p:nvPr>
        </p:nvSpPr>
        <p:spPr>
          <a:xfrm>
            <a:off x="1368895" y="2235200"/>
            <a:ext cx="9144000" cy="238760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3" name="Subtitle 2">
            <a:extLst>
              <a:ext uri="{FF2B5EF4-FFF2-40B4-BE49-F238E27FC236}">
                <a16:creationId xmlns:a16="http://schemas.microsoft.com/office/drawing/2014/main" id="{CDE0E0E1-8BB7-4366-8F61-861BE44FEF58}"/>
              </a:ext>
            </a:extLst>
          </p:cNvPr>
          <p:cNvSpPr>
            <a:spLocks noGrp="1"/>
          </p:cNvSpPr>
          <p:nvPr>
            <p:ph type="subTitle" idx="1"/>
          </p:nvPr>
        </p:nvSpPr>
        <p:spPr>
          <a:xfrm>
            <a:off x="1524000" y="1225118"/>
            <a:ext cx="9144000" cy="4032682"/>
          </a:xfrm>
        </p:spPr>
        <p:txBody>
          <a:bodyPr>
            <a:normAutofit/>
          </a:bodyPr>
          <a:lstStyle/>
          <a:p>
            <a:r>
              <a:rPr lang="en-US" sz="4400" b="1" dirty="0">
                <a:latin typeface="Arial" panose="020B0604020202020204" pitchFamily="34" charset="0"/>
                <a:cs typeface="Arial" panose="020B0604020202020204" pitchFamily="34" charset="0"/>
              </a:rPr>
              <a:t>Thank you!</a:t>
            </a:r>
          </a:p>
          <a:p>
            <a:endParaRPr lang="en-US" sz="4400" b="1" dirty="0">
              <a:latin typeface="Arial" panose="020B0604020202020204" pitchFamily="34" charset="0"/>
              <a:cs typeface="Arial" panose="020B0604020202020204" pitchFamily="34" charset="0"/>
            </a:endParaRPr>
          </a:p>
          <a:p>
            <a:pPr>
              <a:spcBef>
                <a:spcPts val="0"/>
              </a:spcBef>
            </a:pPr>
            <a:r>
              <a:rPr lang="en-US" sz="4400" b="1" dirty="0">
                <a:latin typeface="Arial" panose="020B0604020202020204" pitchFamily="34" charset="0"/>
                <a:cs typeface="Arial" panose="020B0604020202020204" pitchFamily="34" charset="0"/>
              </a:rPr>
              <a:t>Questions?</a:t>
            </a:r>
          </a:p>
          <a:p>
            <a:endParaRPr lang="en-US" sz="4400" dirty="0">
              <a:latin typeface="Arial" panose="020B0604020202020204" pitchFamily="34" charset="0"/>
              <a:cs typeface="Arial" panose="020B0604020202020204" pitchFamily="34" charset="0"/>
            </a:endParaRPr>
          </a:p>
        </p:txBody>
      </p:sp>
      <p:pic>
        <p:nvPicPr>
          <p:cNvPr id="4" name="Picture 3" descr="vertical.png">
            <a:extLst>
              <a:ext uri="{FF2B5EF4-FFF2-40B4-BE49-F238E27FC236}">
                <a16:creationId xmlns:a16="http://schemas.microsoft.com/office/drawing/2014/main" id="{72CE7E05-FED5-4B85-B75A-1EE5EC51F248}"/>
              </a:ext>
            </a:extLst>
          </p:cNvPr>
          <p:cNvPicPr>
            <a:picLocks noChangeAspect="1"/>
          </p:cNvPicPr>
          <p:nvPr/>
        </p:nvPicPr>
        <p:blipFill>
          <a:blip r:embed="rId3" cstate="print"/>
          <a:stretch>
            <a:fillRect/>
          </a:stretch>
        </p:blipFill>
        <p:spPr>
          <a:xfrm>
            <a:off x="170155" y="429580"/>
            <a:ext cx="1857657" cy="1238435"/>
          </a:xfrm>
          <a:prstGeom prst="rect">
            <a:avLst/>
          </a:prstGeom>
        </p:spPr>
      </p:pic>
    </p:spTree>
    <p:extLst>
      <p:ext uri="{BB962C8B-B14F-4D97-AF65-F5344CB8AC3E}">
        <p14:creationId xmlns:p14="http://schemas.microsoft.com/office/powerpoint/2010/main" val="391633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36010-9EE3-29F0-7ABC-AB3073F4373A}"/>
              </a:ext>
            </a:extLst>
          </p:cNvPr>
          <p:cNvSpPr>
            <a:spLocks noGrp="1"/>
          </p:cNvSpPr>
          <p:nvPr>
            <p:ph type="title"/>
          </p:nvPr>
        </p:nvSpPr>
        <p:spPr>
          <a:xfrm>
            <a:off x="839786" y="1076417"/>
            <a:ext cx="3932237" cy="1600200"/>
          </a:xfrm>
        </p:spPr>
        <p:txBody>
          <a:bodyPr/>
          <a:lstStyle/>
          <a:p>
            <a:r>
              <a:rPr lang="en-US" sz="2800" dirty="0">
                <a:latin typeface="Arial" panose="020B0604020202020204" pitchFamily="34" charset="0"/>
                <a:ea typeface="+mn-ea"/>
                <a:cs typeface="Arial" panose="020B0604020202020204" pitchFamily="34" charset="0"/>
              </a:rPr>
              <a:t>History</a:t>
            </a:r>
          </a:p>
        </p:txBody>
      </p:sp>
      <p:pic>
        <p:nvPicPr>
          <p:cNvPr id="6" name="Picture Placeholder 5" descr="A picture containing water, transport, smoke, stack&#10;&#10;Description automatically generated">
            <a:extLst>
              <a:ext uri="{FF2B5EF4-FFF2-40B4-BE49-F238E27FC236}">
                <a16:creationId xmlns:a16="http://schemas.microsoft.com/office/drawing/2014/main" id="{1CB31571-B810-B28F-821F-9B71BC2CECB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745" b="10745"/>
          <a:stretch>
            <a:fillRect/>
          </a:stretch>
        </p:blipFill>
        <p:spPr>
          <a:xfrm>
            <a:off x="5183189" y="1593798"/>
            <a:ext cx="5404258" cy="4267251"/>
          </a:xfrm>
        </p:spPr>
      </p:pic>
      <p:sp>
        <p:nvSpPr>
          <p:cNvPr id="4" name="Text Placeholder 3">
            <a:extLst>
              <a:ext uri="{FF2B5EF4-FFF2-40B4-BE49-F238E27FC236}">
                <a16:creationId xmlns:a16="http://schemas.microsoft.com/office/drawing/2014/main" id="{5CEC720F-E601-A3A0-3F78-99046D234332}"/>
              </a:ext>
            </a:extLst>
          </p:cNvPr>
          <p:cNvSpPr>
            <a:spLocks noGrp="1"/>
          </p:cNvSpPr>
          <p:nvPr>
            <p:ph type="body" sz="half" idx="2"/>
          </p:nvPr>
        </p:nvSpPr>
        <p:spPr>
          <a:xfrm>
            <a:off x="839787" y="2782389"/>
            <a:ext cx="3932237" cy="3811588"/>
          </a:xfrm>
        </p:spPr>
        <p:txBody>
          <a:bodyPr/>
          <a:lstStyle/>
          <a:p>
            <a:r>
              <a:rPr lang="en-US" sz="2800" dirty="0">
                <a:latin typeface="Arial" panose="020B0604020202020204" pitchFamily="34" charset="0"/>
                <a:cs typeface="Arial" panose="020B0604020202020204" pitchFamily="34" charset="0"/>
              </a:rPr>
              <a:t>Founded in 2021, membership is open to any entity or individual concerned with preparedness, prevention, and response pursuant to OPA 90.</a:t>
            </a:r>
          </a:p>
          <a:p>
            <a:endParaRPr lang="en-US" dirty="0">
              <a:solidFill>
                <a:srgbClr val="1B1B1B"/>
              </a:solidFill>
              <a:latin typeface="Quicksand"/>
            </a:endParaRPr>
          </a:p>
        </p:txBody>
      </p:sp>
      <p:pic>
        <p:nvPicPr>
          <p:cNvPr id="7" name="Picture 6" descr="vertical.png">
            <a:extLst>
              <a:ext uri="{FF2B5EF4-FFF2-40B4-BE49-F238E27FC236}">
                <a16:creationId xmlns:a16="http://schemas.microsoft.com/office/drawing/2014/main" id="{90D3DE0E-42D4-585F-DD30-2B3B290AFADA}"/>
              </a:ext>
            </a:extLst>
          </p:cNvPr>
          <p:cNvPicPr>
            <a:picLocks noChangeAspect="1"/>
          </p:cNvPicPr>
          <p:nvPr/>
        </p:nvPicPr>
        <p:blipFill>
          <a:blip r:embed="rId3" cstate="print"/>
          <a:stretch>
            <a:fillRect/>
          </a:stretch>
        </p:blipFill>
        <p:spPr>
          <a:xfrm>
            <a:off x="152399" y="457200"/>
            <a:ext cx="1857657" cy="1238435"/>
          </a:xfrm>
          <a:prstGeom prst="rect">
            <a:avLst/>
          </a:prstGeom>
        </p:spPr>
      </p:pic>
    </p:spTree>
    <p:extLst>
      <p:ext uri="{BB962C8B-B14F-4D97-AF65-F5344CB8AC3E}">
        <p14:creationId xmlns:p14="http://schemas.microsoft.com/office/powerpoint/2010/main" val="277984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BF52CD1-19D6-4976-5F4B-7651F01D1EC6}"/>
              </a:ext>
            </a:extLst>
          </p:cNvPr>
          <p:cNvPicPr>
            <a:picLocks noChangeAspect="1"/>
          </p:cNvPicPr>
          <p:nvPr/>
        </p:nvPicPr>
        <p:blipFill>
          <a:blip r:embed="rId2"/>
          <a:stretch>
            <a:fillRect/>
          </a:stretch>
        </p:blipFill>
        <p:spPr>
          <a:xfrm>
            <a:off x="7246189" y="65314"/>
            <a:ext cx="4945811" cy="6858000"/>
          </a:xfrm>
          <a:prstGeom prst="rect">
            <a:avLst/>
          </a:prstGeom>
        </p:spPr>
      </p:pic>
      <p:sp>
        <p:nvSpPr>
          <p:cNvPr id="2" name="Title 1">
            <a:extLst>
              <a:ext uri="{FF2B5EF4-FFF2-40B4-BE49-F238E27FC236}">
                <a16:creationId xmlns:a16="http://schemas.microsoft.com/office/drawing/2014/main" id="{595BA055-8A20-418B-857D-332ED251007C}"/>
              </a:ext>
            </a:extLst>
          </p:cNvPr>
          <p:cNvSpPr>
            <a:spLocks noGrp="1"/>
          </p:cNvSpPr>
          <p:nvPr>
            <p:ph type="ctrTitle"/>
          </p:nvPr>
        </p:nvSpPr>
        <p:spPr>
          <a:xfrm>
            <a:off x="1381958" y="2235200"/>
            <a:ext cx="9144000" cy="2387600"/>
          </a:xfrm>
        </p:spPr>
        <p:txBody>
          <a:bodyPr>
            <a:normAutofit fontScale="90000"/>
          </a:bodyPr>
          <a:lstStyle/>
          <a:p>
            <a:br>
              <a:rPr lang="en-US"/>
            </a:br>
            <a:br>
              <a:rPr lang="en-US"/>
            </a:br>
            <a:br>
              <a:rPr lang="en-US"/>
            </a:br>
            <a:br>
              <a:rPr lang="en-US"/>
            </a:br>
            <a:br>
              <a:rPr lang="en-US"/>
            </a:br>
            <a:br>
              <a:rPr lang="en-US"/>
            </a:br>
            <a:br>
              <a:rPr lang="en-US"/>
            </a:br>
            <a:br>
              <a:rPr lang="en-US"/>
            </a:br>
            <a:br>
              <a:rPr lang="en-US"/>
            </a:br>
            <a:endParaRPr lang="en-US" dirty="0"/>
          </a:p>
        </p:txBody>
      </p:sp>
      <p:sp>
        <p:nvSpPr>
          <p:cNvPr id="3" name="Subtitle 2">
            <a:extLst>
              <a:ext uri="{FF2B5EF4-FFF2-40B4-BE49-F238E27FC236}">
                <a16:creationId xmlns:a16="http://schemas.microsoft.com/office/drawing/2014/main" id="{CDE0E0E1-8BB7-4366-8F61-861BE44FEF58}"/>
              </a:ext>
            </a:extLst>
          </p:cNvPr>
          <p:cNvSpPr>
            <a:spLocks noGrp="1"/>
          </p:cNvSpPr>
          <p:nvPr>
            <p:ph type="subTitle" idx="1"/>
          </p:nvPr>
        </p:nvSpPr>
        <p:spPr>
          <a:xfrm>
            <a:off x="1291046" y="2159112"/>
            <a:ext cx="4804954" cy="4032682"/>
          </a:xfrm>
        </p:spPr>
        <p:txBody>
          <a:bodyPr>
            <a:normAutofit/>
          </a:bodyPr>
          <a:lstStyle/>
          <a:p>
            <a:r>
              <a:rPr lang="en-US" sz="4400" b="1" dirty="0">
                <a:latin typeface="Arial" panose="020B0604020202020204" pitchFamily="34" charset="0"/>
                <a:cs typeface="Arial" panose="020B0604020202020204" pitchFamily="34" charset="0"/>
              </a:rPr>
              <a:t>Our Vision</a:t>
            </a:r>
          </a:p>
          <a:p>
            <a:endParaRPr lang="en-US" sz="1400" b="1" dirty="0">
              <a:latin typeface="Arial" panose="020B0604020202020204" pitchFamily="34" charset="0"/>
              <a:cs typeface="Arial" panose="020B0604020202020204" pitchFamily="34" charset="0"/>
            </a:endParaRPr>
          </a:p>
          <a:p>
            <a:pPr algn="l"/>
            <a:r>
              <a:rPr lang="en-US" sz="2800" u="none" strike="noStrike" dirty="0">
                <a:effectLst/>
                <a:latin typeface="Arial" panose="020B0604020202020204" pitchFamily="34" charset="0"/>
                <a:ea typeface="Times New Roman" panose="02020603050405020304" pitchFamily="18" charset="0"/>
                <a:cs typeface="Arial" panose="020B0604020202020204" pitchFamily="34" charset="0"/>
              </a:rPr>
              <a:t>The vision of the OPA 90 Forum is to preserve and enhance the intent of the Oil Pollution Act of 1990 </a:t>
            </a:r>
          </a:p>
          <a:p>
            <a:pPr algn="l"/>
            <a:endParaRPr lang="en-US" sz="2800" u="none" strike="noStrike" dirty="0">
              <a:effectLst/>
              <a:latin typeface="Arial" panose="020B0604020202020204" pitchFamily="34" charset="0"/>
              <a:ea typeface="Times New Roman" panose="02020603050405020304" pitchFamily="18" charset="0"/>
              <a:cs typeface="Arial" panose="020B0604020202020204" pitchFamily="34" charset="0"/>
            </a:endParaRPr>
          </a:p>
          <a:p>
            <a:pPr algn="l"/>
            <a:endParaRPr lang="en-US" sz="2800" b="1" dirty="0">
              <a:latin typeface="Arial" panose="020B0604020202020204" pitchFamily="34" charset="0"/>
              <a:cs typeface="Arial" panose="020B0604020202020204" pitchFamily="34" charset="0"/>
            </a:endParaRPr>
          </a:p>
          <a:p>
            <a:endParaRPr lang="en-US" sz="4400" dirty="0">
              <a:latin typeface="Arial" panose="020B0604020202020204" pitchFamily="34" charset="0"/>
              <a:cs typeface="Arial" panose="020B0604020202020204" pitchFamily="34" charset="0"/>
            </a:endParaRPr>
          </a:p>
        </p:txBody>
      </p:sp>
      <p:pic>
        <p:nvPicPr>
          <p:cNvPr id="4" name="Picture 3" descr="vertical.png">
            <a:extLst>
              <a:ext uri="{FF2B5EF4-FFF2-40B4-BE49-F238E27FC236}">
                <a16:creationId xmlns:a16="http://schemas.microsoft.com/office/drawing/2014/main" id="{72CE7E05-FED5-4B85-B75A-1EE5EC51F248}"/>
              </a:ext>
            </a:extLst>
          </p:cNvPr>
          <p:cNvPicPr>
            <a:picLocks noChangeAspect="1"/>
          </p:cNvPicPr>
          <p:nvPr/>
        </p:nvPicPr>
        <p:blipFill>
          <a:blip r:embed="rId3" cstate="print"/>
          <a:stretch>
            <a:fillRect/>
          </a:stretch>
        </p:blipFill>
        <p:spPr>
          <a:xfrm>
            <a:off x="143521" y="491724"/>
            <a:ext cx="1857657" cy="1238435"/>
          </a:xfrm>
          <a:prstGeom prst="rect">
            <a:avLst/>
          </a:prstGeom>
        </p:spPr>
      </p:pic>
    </p:spTree>
    <p:extLst>
      <p:ext uri="{BB962C8B-B14F-4D97-AF65-F5344CB8AC3E}">
        <p14:creationId xmlns:p14="http://schemas.microsoft.com/office/powerpoint/2010/main" val="1990634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A055-8A20-418B-857D-332ED251007C}"/>
              </a:ext>
            </a:extLst>
          </p:cNvPr>
          <p:cNvSpPr>
            <a:spLocks noGrp="1"/>
          </p:cNvSpPr>
          <p:nvPr>
            <p:ph type="ctrTitle"/>
          </p:nvPr>
        </p:nvSpPr>
        <p:spPr>
          <a:xfrm>
            <a:off x="1381958" y="2235200"/>
            <a:ext cx="9144000" cy="238760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3" name="Subtitle 2">
            <a:extLst>
              <a:ext uri="{FF2B5EF4-FFF2-40B4-BE49-F238E27FC236}">
                <a16:creationId xmlns:a16="http://schemas.microsoft.com/office/drawing/2014/main" id="{CDE0E0E1-8BB7-4366-8F61-861BE44FEF58}"/>
              </a:ext>
            </a:extLst>
          </p:cNvPr>
          <p:cNvSpPr>
            <a:spLocks noGrp="1"/>
          </p:cNvSpPr>
          <p:nvPr>
            <p:ph type="subTitle" idx="1"/>
          </p:nvPr>
        </p:nvSpPr>
        <p:spPr>
          <a:xfrm>
            <a:off x="1524000" y="1225117"/>
            <a:ext cx="9144000" cy="5141159"/>
          </a:xfrm>
        </p:spPr>
        <p:txBody>
          <a:bodyPr>
            <a:normAutofit fontScale="25000" lnSpcReduction="20000"/>
          </a:bodyPr>
          <a:lstStyle/>
          <a:p>
            <a:r>
              <a:rPr lang="en-US" sz="17600" b="1" dirty="0">
                <a:latin typeface="Arial" panose="020B0604020202020204" pitchFamily="34" charset="0"/>
                <a:cs typeface="Arial" panose="020B0604020202020204" pitchFamily="34" charset="0"/>
              </a:rPr>
              <a:t>Our Mission</a:t>
            </a:r>
          </a:p>
          <a:p>
            <a:pPr marR="0" lvl="1">
              <a:spcBef>
                <a:spcPts val="0"/>
              </a:spcBef>
              <a:spcAft>
                <a:spcPts val="1200"/>
              </a:spcAft>
              <a:tabLst>
                <a:tab pos="914400" algn="l"/>
              </a:tabLst>
            </a:pPr>
            <a:endParaRPr lang="en-US" sz="5100" dirty="0">
              <a:latin typeface="Arial" panose="020B0604020202020204" pitchFamily="34" charset="0"/>
              <a:cs typeface="Arial" panose="020B0604020202020204" pitchFamily="34" charset="0"/>
            </a:endParaRPr>
          </a:p>
          <a:p>
            <a:pPr marR="0" lvl="1" algn="just">
              <a:spcBef>
                <a:spcPts val="0"/>
              </a:spcBef>
              <a:spcAft>
                <a:spcPts val="1200"/>
              </a:spcAft>
              <a:tabLst>
                <a:tab pos="914400" algn="l"/>
              </a:tabLst>
            </a:pPr>
            <a:r>
              <a:rPr lang="en-US" sz="7200" dirty="0">
                <a:latin typeface="Arial" panose="020B0604020202020204" pitchFamily="34" charset="0"/>
                <a:cs typeface="Arial" panose="020B0604020202020204" pitchFamily="34" charset="0"/>
              </a:rPr>
              <a:t>Provide a forum for those concerned with OPA 90 preparedness, prevention, and response to identify issues, with the goal of reducing the number and severity of incidents and increasing the effectiveness of response.  The Forum, as a nonprofit corporation, shall, in furtherance of this mission, have the following objectives:</a:t>
            </a:r>
          </a:p>
          <a:p>
            <a:pPr marR="0" lvl="1" algn="just">
              <a:spcBef>
                <a:spcPts val="0"/>
              </a:spcBef>
              <a:spcAft>
                <a:spcPts val="1200"/>
              </a:spcAft>
              <a:tabLst>
                <a:tab pos="914400" algn="l"/>
              </a:tabLst>
            </a:pPr>
            <a:endParaRPr lang="en-US" sz="7200" dirty="0">
              <a:latin typeface="Arial" panose="020B0604020202020204" pitchFamily="34" charset="0"/>
              <a:cs typeface="Arial" panose="020B0604020202020204" pitchFamily="34" charset="0"/>
            </a:endParaRPr>
          </a:p>
          <a:p>
            <a:pPr marL="1143000" marR="0" lvl="2" indent="-228600" algn="just">
              <a:spcBef>
                <a:spcPts val="0"/>
              </a:spcBef>
              <a:spcAft>
                <a:spcPts val="1200"/>
              </a:spcAft>
              <a:buFont typeface="+mj-lt"/>
              <a:buAutoNum type="alphaLcParenBoth"/>
              <a:tabLst>
                <a:tab pos="1371600" algn="l"/>
              </a:tabLst>
            </a:pPr>
            <a:r>
              <a:rPr lang="en-US" sz="7200" dirty="0">
                <a:latin typeface="Arial" panose="020B0604020202020204" pitchFamily="34" charset="0"/>
                <a:cs typeface="Arial" panose="020B0604020202020204" pitchFamily="34" charset="0"/>
              </a:rPr>
              <a:t> Provide a forum for the robust exchange of concerns and ideas regarding pollution preparedness, prevention, and response under OPA 90 and related federal, state and local laws;</a:t>
            </a:r>
          </a:p>
          <a:p>
            <a:pPr marL="1143000" marR="0" lvl="2" indent="-228600" algn="just">
              <a:spcBef>
                <a:spcPts val="0"/>
              </a:spcBef>
              <a:spcAft>
                <a:spcPts val="1200"/>
              </a:spcAft>
              <a:buFont typeface="+mj-lt"/>
              <a:buAutoNum type="alphaLcParenBoth"/>
              <a:tabLst>
                <a:tab pos="1371600" algn="l"/>
              </a:tabLst>
            </a:pPr>
            <a:r>
              <a:rPr lang="en-US" sz="7200" dirty="0">
                <a:latin typeface="Arial" panose="020B0604020202020204" pitchFamily="34" charset="0"/>
                <a:cs typeface="Arial" panose="020B0604020202020204" pitchFamily="34" charset="0"/>
              </a:rPr>
              <a:t> Represent and serve as spokesperson for the environmental services, pollution prevention and preparedness industries, and other response interests, throughout the U. S. and its possessions;</a:t>
            </a:r>
          </a:p>
          <a:p>
            <a:pPr marL="1143000" marR="0" lvl="2" indent="-228600" algn="just">
              <a:spcBef>
                <a:spcPts val="0"/>
              </a:spcBef>
              <a:spcAft>
                <a:spcPts val="1200"/>
              </a:spcAft>
              <a:buFont typeface="+mj-lt"/>
              <a:buAutoNum type="alphaLcParenBoth"/>
              <a:tabLst>
                <a:tab pos="1371600" algn="l"/>
              </a:tabLst>
            </a:pPr>
            <a:r>
              <a:rPr lang="en-US" sz="7200" dirty="0">
                <a:latin typeface="Arial" panose="020B0604020202020204" pitchFamily="34" charset="0"/>
                <a:cs typeface="Arial" panose="020B0604020202020204" pitchFamily="34" charset="0"/>
              </a:rPr>
              <a:t> Provide and stimulate an authoritative and organized research, education and information exchange with the interests of the Forum and others, including governmental bodies and concerned organizations; and</a:t>
            </a:r>
          </a:p>
          <a:p>
            <a:pPr marL="1143000" marR="0" lvl="2" indent="-228600" algn="just">
              <a:spcBef>
                <a:spcPts val="0"/>
              </a:spcBef>
              <a:spcAft>
                <a:spcPts val="1200"/>
              </a:spcAft>
              <a:buFont typeface="+mj-lt"/>
              <a:buAutoNum type="alphaLcParenBoth"/>
              <a:tabLst>
                <a:tab pos="1371600" algn="l"/>
              </a:tabLst>
            </a:pPr>
            <a:r>
              <a:rPr lang="en-US" sz="7200" dirty="0">
                <a:latin typeface="Arial" panose="020B0604020202020204" pitchFamily="34" charset="0"/>
                <a:cs typeface="Arial" panose="020B0604020202020204" pitchFamily="34" charset="0"/>
              </a:rPr>
              <a:t> Liaise, as appropriate, with governmental agencies as well as allied trade and professional associations within the U. S. in other countries.</a:t>
            </a:r>
          </a:p>
          <a:p>
            <a:endParaRPr lang="en-US" sz="4400" dirty="0">
              <a:latin typeface="Arial" panose="020B0604020202020204" pitchFamily="34" charset="0"/>
              <a:cs typeface="Arial" panose="020B0604020202020204" pitchFamily="34" charset="0"/>
            </a:endParaRPr>
          </a:p>
        </p:txBody>
      </p:sp>
      <p:pic>
        <p:nvPicPr>
          <p:cNvPr id="4" name="Picture 3" descr="vertical.png">
            <a:extLst>
              <a:ext uri="{FF2B5EF4-FFF2-40B4-BE49-F238E27FC236}">
                <a16:creationId xmlns:a16="http://schemas.microsoft.com/office/drawing/2014/main" id="{72CE7E05-FED5-4B85-B75A-1EE5EC51F248}"/>
              </a:ext>
            </a:extLst>
          </p:cNvPr>
          <p:cNvPicPr>
            <a:picLocks noChangeAspect="1"/>
          </p:cNvPicPr>
          <p:nvPr/>
        </p:nvPicPr>
        <p:blipFill>
          <a:blip r:embed="rId2" cstate="print"/>
          <a:stretch>
            <a:fillRect/>
          </a:stretch>
        </p:blipFill>
        <p:spPr>
          <a:xfrm>
            <a:off x="143521" y="491724"/>
            <a:ext cx="1857657" cy="1238435"/>
          </a:xfrm>
          <a:prstGeom prst="rect">
            <a:avLst/>
          </a:prstGeom>
        </p:spPr>
      </p:pic>
    </p:spTree>
    <p:extLst>
      <p:ext uri="{BB962C8B-B14F-4D97-AF65-F5344CB8AC3E}">
        <p14:creationId xmlns:p14="http://schemas.microsoft.com/office/powerpoint/2010/main" val="250289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13D5-8952-793C-71A6-72EB2EF74DBF}"/>
              </a:ext>
            </a:extLst>
          </p:cNvPr>
          <p:cNvSpPr>
            <a:spLocks noGrp="1"/>
          </p:cNvSpPr>
          <p:nvPr>
            <p:ph type="title"/>
          </p:nvPr>
        </p:nvSpPr>
        <p:spPr/>
        <p:txBody>
          <a:bodyPr>
            <a:normAutofit fontScale="90000"/>
          </a:bodyPr>
          <a:lstStyle/>
          <a:p>
            <a:pPr algn="ctr"/>
            <a:r>
              <a:rPr lang="en-US" sz="4400" b="1" dirty="0">
                <a:latin typeface="Arial" panose="020B0604020202020204" pitchFamily="34" charset="0"/>
                <a:cs typeface="Arial" panose="020B0604020202020204" pitchFamily="34" charset="0"/>
              </a:rPr>
              <a:t>What We Are Doing</a:t>
            </a:r>
            <a:br>
              <a:rPr lang="en-US" sz="4400" b="1" dirty="0">
                <a:latin typeface="Arial" panose="020B0604020202020204" pitchFamily="34" charset="0"/>
                <a:cs typeface="Arial" panose="020B0604020202020204" pitchFamily="34" charset="0"/>
              </a:rPr>
            </a:br>
            <a:br>
              <a:rPr lang="en-US" b="1" i="0" cap="all" dirty="0">
                <a:solidFill>
                  <a:srgbClr val="1B1B1B"/>
                </a:solidFill>
                <a:effectLst/>
                <a:latin typeface="Oswald" panose="00000500000000000000" pitchFamily="2" charset="0"/>
              </a:rPr>
            </a:br>
            <a:endParaRPr lang="en-US" dirty="0"/>
          </a:p>
        </p:txBody>
      </p:sp>
      <p:sp>
        <p:nvSpPr>
          <p:cNvPr id="3" name="Content Placeholder 2">
            <a:extLst>
              <a:ext uri="{FF2B5EF4-FFF2-40B4-BE49-F238E27FC236}">
                <a16:creationId xmlns:a16="http://schemas.microsoft.com/office/drawing/2014/main" id="{EBF39999-D18F-8F4D-CAAD-8B651C7272A4}"/>
              </a:ext>
            </a:extLst>
          </p:cNvPr>
          <p:cNvSpPr>
            <a:spLocks noGrp="1"/>
          </p:cNvSpPr>
          <p:nvPr>
            <p:ph idx="1"/>
          </p:nvPr>
        </p:nvSpPr>
        <p:spPr>
          <a:xfrm>
            <a:off x="543232" y="1861021"/>
            <a:ext cx="10515600" cy="4351338"/>
          </a:xfrm>
        </p:spPr>
        <p:txBody>
          <a:bodyPr>
            <a:normAutofit fontScale="85000" lnSpcReduction="20000"/>
          </a:bodyPr>
          <a:lstStyle/>
          <a:p>
            <a:endParaRPr lang="en-US" dirty="0"/>
          </a:p>
          <a:p>
            <a:r>
              <a:rPr lang="en-US" dirty="0">
                <a:latin typeface="Arial" panose="020B0604020202020204" pitchFamily="34" charset="0"/>
                <a:cs typeface="Arial" panose="020B0604020202020204" pitchFamily="34" charset="0"/>
              </a:rPr>
              <a:t>Establishing Government and Organization Quality Partnerships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Providing and facilitating Government and Industry interfaces </a:t>
            </a:r>
          </a:p>
          <a:p>
            <a:pPr lvl="1"/>
            <a:r>
              <a:rPr lang="en-US" sz="2800" dirty="0">
                <a:latin typeface="Arial" panose="020B0604020202020204" pitchFamily="34" charset="0"/>
                <a:cs typeface="Arial" panose="020B0604020202020204" pitchFamily="34" charset="0"/>
              </a:rPr>
              <a:t>Cybersecurity (see our website for initial session)</a:t>
            </a:r>
          </a:p>
          <a:p>
            <a:pPr lvl="1"/>
            <a:r>
              <a:rPr lang="en-US" sz="2800" dirty="0">
                <a:latin typeface="Arial" panose="020B0604020202020204" pitchFamily="34" charset="0"/>
                <a:cs typeface="Arial" panose="020B0604020202020204" pitchFamily="34" charset="0"/>
              </a:rPr>
              <a:t>Salvage and Marine Firefighting – Geographic Specific Annex verification clarification.</a:t>
            </a:r>
          </a:p>
          <a:p>
            <a:pPr marL="457200" lvl="1" indent="0">
              <a:buNone/>
            </a:pPr>
            <a:endParaRPr lang="en-US" sz="2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Committed to pursuing the best OPA90 environmental and safety practices for a threat involving marine and </a:t>
            </a:r>
            <a:r>
              <a:rPr lang="en-US">
                <a:latin typeface="Arial" panose="020B0604020202020204" pitchFamily="34" charset="0"/>
                <a:cs typeface="Arial" panose="020B0604020202020204" pitchFamily="34" charset="0"/>
              </a:rPr>
              <a:t>transportation industries.</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Connecticut Maritime Association Panel 2023</a:t>
            </a:r>
          </a:p>
        </p:txBody>
      </p:sp>
      <p:pic>
        <p:nvPicPr>
          <p:cNvPr id="4" name="Picture 3" descr="vertical.png">
            <a:extLst>
              <a:ext uri="{FF2B5EF4-FFF2-40B4-BE49-F238E27FC236}">
                <a16:creationId xmlns:a16="http://schemas.microsoft.com/office/drawing/2014/main" id="{D211DB6F-452A-B5AA-E887-AE14122127C6}"/>
              </a:ext>
            </a:extLst>
          </p:cNvPr>
          <p:cNvPicPr>
            <a:picLocks noChangeAspect="1"/>
          </p:cNvPicPr>
          <p:nvPr/>
        </p:nvPicPr>
        <p:blipFill>
          <a:blip r:embed="rId2" cstate="print"/>
          <a:stretch>
            <a:fillRect/>
          </a:stretch>
        </p:blipFill>
        <p:spPr>
          <a:xfrm>
            <a:off x="152399" y="457200"/>
            <a:ext cx="1857657" cy="1238435"/>
          </a:xfrm>
          <a:prstGeom prst="rect">
            <a:avLst/>
          </a:prstGeom>
        </p:spPr>
      </p:pic>
    </p:spTree>
    <p:extLst>
      <p:ext uri="{BB962C8B-B14F-4D97-AF65-F5344CB8AC3E}">
        <p14:creationId xmlns:p14="http://schemas.microsoft.com/office/powerpoint/2010/main" val="319644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13D5-8952-793C-71A6-72EB2EF74DBF}"/>
              </a:ext>
            </a:extLst>
          </p:cNvPr>
          <p:cNvSpPr>
            <a:spLocks noGrp="1"/>
          </p:cNvSpPr>
          <p:nvPr>
            <p:ph type="title"/>
          </p:nvPr>
        </p:nvSpPr>
        <p:spPr/>
        <p:txBody>
          <a:bodyPr>
            <a:normAutofit fontScale="90000"/>
          </a:bodyPr>
          <a:lstStyle/>
          <a:p>
            <a:pPr algn="ctr"/>
            <a:r>
              <a:rPr lang="en-US" sz="4400" b="1" dirty="0">
                <a:latin typeface="Arial" panose="020B0604020202020204" pitchFamily="34" charset="0"/>
                <a:cs typeface="Arial" panose="020B0604020202020204" pitchFamily="34" charset="0"/>
              </a:rPr>
              <a:t>Coming Soon- Outreach Programs</a:t>
            </a:r>
            <a:br>
              <a:rPr lang="en-US" sz="4400" b="1" dirty="0">
                <a:latin typeface="Arial" panose="020B0604020202020204" pitchFamily="34" charset="0"/>
                <a:cs typeface="Arial" panose="020B0604020202020204" pitchFamily="34" charset="0"/>
              </a:rPr>
            </a:br>
            <a:br>
              <a:rPr lang="en-US" b="1" i="0" cap="all" dirty="0">
                <a:solidFill>
                  <a:srgbClr val="1B1B1B"/>
                </a:solidFill>
                <a:effectLst/>
                <a:latin typeface="Oswald" panose="00000500000000000000" pitchFamily="2" charset="0"/>
              </a:rPr>
            </a:br>
            <a:endParaRPr lang="en-US" dirty="0"/>
          </a:p>
        </p:txBody>
      </p:sp>
      <p:sp>
        <p:nvSpPr>
          <p:cNvPr id="3" name="Content Placeholder 2">
            <a:extLst>
              <a:ext uri="{FF2B5EF4-FFF2-40B4-BE49-F238E27FC236}">
                <a16:creationId xmlns:a16="http://schemas.microsoft.com/office/drawing/2014/main" id="{EBF39999-D18F-8F4D-CAAD-8B651C7272A4}"/>
              </a:ext>
            </a:extLst>
          </p:cNvPr>
          <p:cNvSpPr>
            <a:spLocks noGrp="1"/>
          </p:cNvSpPr>
          <p:nvPr>
            <p:ph idx="1"/>
          </p:nvPr>
        </p:nvSpPr>
        <p:spPr>
          <a:xfrm>
            <a:off x="2667000" y="1371600"/>
            <a:ext cx="8686800" cy="5203371"/>
          </a:xfrm>
        </p:spPr>
        <p:txBody>
          <a:bodyPr>
            <a:normAutofit fontScale="25000" lnSpcReduction="20000"/>
          </a:bodyPr>
          <a:lstStyle/>
          <a:p>
            <a:pPr marL="457200" lvl="1" indent="0">
              <a:buNone/>
            </a:pPr>
            <a:r>
              <a:rPr lang="en-US" dirty="0"/>
              <a:t>  </a:t>
            </a:r>
          </a:p>
          <a:p>
            <a:pPr lvl="1">
              <a:lnSpc>
                <a:spcPct val="100000"/>
              </a:lnSpc>
            </a:pPr>
            <a:r>
              <a:rPr lang="en-US" sz="6400" b="1" dirty="0">
                <a:latin typeface="Arial" panose="020B0604020202020204" pitchFamily="34" charset="0"/>
                <a:cs typeface="Arial" panose="020B0604020202020204" pitchFamily="34" charset="0"/>
              </a:rPr>
              <a:t>Training and Education  </a:t>
            </a:r>
          </a:p>
          <a:p>
            <a:pPr lvl="2">
              <a:lnSpc>
                <a:spcPct val="100000"/>
              </a:lnSpc>
            </a:pPr>
            <a:r>
              <a:rPr lang="en-US" sz="6400" dirty="0">
                <a:latin typeface="Arial" panose="020B0604020202020204" pitchFamily="34" charset="0"/>
                <a:cs typeface="Arial" panose="020B0604020202020204" pitchFamily="34" charset="0"/>
              </a:rPr>
              <a:t>Emergency Response Incident Command Critical Thinking</a:t>
            </a:r>
          </a:p>
          <a:p>
            <a:pPr lvl="2">
              <a:lnSpc>
                <a:spcPct val="100000"/>
              </a:lnSpc>
            </a:pPr>
            <a:r>
              <a:rPr lang="en-US" sz="6400" dirty="0">
                <a:latin typeface="Arial" panose="020B0604020202020204" pitchFamily="34" charset="0"/>
                <a:cs typeface="Arial" panose="020B0604020202020204" pitchFamily="34" charset="0"/>
              </a:rPr>
              <a:t>Prevention and Safety</a:t>
            </a:r>
          </a:p>
          <a:p>
            <a:pPr lvl="2">
              <a:lnSpc>
                <a:spcPct val="100000"/>
              </a:lnSpc>
            </a:pPr>
            <a:r>
              <a:rPr lang="en-US" sz="6400" dirty="0">
                <a:latin typeface="Arial" panose="020B0604020202020204" pitchFamily="34" charset="0"/>
                <a:cs typeface="Arial" panose="020B0604020202020204" pitchFamily="34" charset="0"/>
              </a:rPr>
              <a:t>Science and technology advancements</a:t>
            </a:r>
          </a:p>
          <a:p>
            <a:pPr marL="1028700" lvl="2">
              <a:lnSpc>
                <a:spcPct val="100000"/>
              </a:lnSpc>
            </a:pPr>
            <a:endParaRPr lang="en-US" sz="6400" dirty="0">
              <a:latin typeface="Arial" panose="020B0604020202020204" pitchFamily="34" charset="0"/>
              <a:cs typeface="Arial" panose="020B0604020202020204" pitchFamily="34" charset="0"/>
            </a:endParaRPr>
          </a:p>
          <a:p>
            <a:pPr lvl="1">
              <a:lnSpc>
                <a:spcPct val="100000"/>
              </a:lnSpc>
            </a:pPr>
            <a:r>
              <a:rPr lang="en-US" sz="6400" b="1" dirty="0">
                <a:latin typeface="Arial" panose="020B0604020202020204" pitchFamily="34" charset="0"/>
                <a:cs typeface="Arial" panose="020B0604020202020204" pitchFamily="34" charset="0"/>
              </a:rPr>
              <a:t>Cybersecurity</a:t>
            </a:r>
          </a:p>
          <a:p>
            <a:pPr lvl="2">
              <a:lnSpc>
                <a:spcPct val="100000"/>
              </a:lnSpc>
            </a:pPr>
            <a:r>
              <a:rPr lang="en-US" sz="6400" dirty="0">
                <a:latin typeface="Arial" panose="020B0604020202020204" pitchFamily="34" charset="0"/>
                <a:cs typeface="Arial" panose="020B0604020202020204" pitchFamily="34" charset="0"/>
              </a:rPr>
              <a:t>Understanding Cyber Risk</a:t>
            </a:r>
          </a:p>
          <a:p>
            <a:pPr lvl="2">
              <a:lnSpc>
                <a:spcPct val="100000"/>
              </a:lnSpc>
            </a:pPr>
            <a:r>
              <a:rPr lang="en-US" sz="6400" dirty="0">
                <a:latin typeface="Arial" panose="020B0604020202020204" pitchFamily="34" charset="0"/>
                <a:cs typeface="Arial" panose="020B0604020202020204" pitchFamily="34" charset="0"/>
              </a:rPr>
              <a:t>Prevention and Safety</a:t>
            </a:r>
          </a:p>
          <a:p>
            <a:pPr lvl="2">
              <a:lnSpc>
                <a:spcPct val="100000"/>
              </a:lnSpc>
            </a:pPr>
            <a:r>
              <a:rPr lang="en-US" sz="6400" dirty="0">
                <a:latin typeface="Arial" panose="020B0604020202020204" pitchFamily="34" charset="0"/>
                <a:cs typeface="Arial" panose="020B0604020202020204" pitchFamily="34" charset="0"/>
              </a:rPr>
              <a:t>Part 2 Webinar (see our website for Part 1)</a:t>
            </a:r>
          </a:p>
          <a:p>
            <a:pPr marL="1028700" lvl="2">
              <a:lnSpc>
                <a:spcPct val="100000"/>
              </a:lnSpc>
            </a:pPr>
            <a:endParaRPr lang="en-US" sz="6400" dirty="0">
              <a:latin typeface="Arial" panose="020B0604020202020204" pitchFamily="34" charset="0"/>
              <a:cs typeface="Arial" panose="020B0604020202020204" pitchFamily="34" charset="0"/>
            </a:endParaRPr>
          </a:p>
          <a:p>
            <a:pPr lvl="1">
              <a:lnSpc>
                <a:spcPct val="100000"/>
              </a:lnSpc>
            </a:pPr>
            <a:r>
              <a:rPr lang="en-US" sz="6400" b="1" dirty="0">
                <a:latin typeface="Arial" panose="020B0604020202020204" pitchFamily="34" charset="0"/>
                <a:cs typeface="Arial" panose="020B0604020202020204" pitchFamily="34" charset="0"/>
              </a:rPr>
              <a:t>Impediments to Response</a:t>
            </a:r>
          </a:p>
          <a:p>
            <a:pPr lvl="2">
              <a:lnSpc>
                <a:spcPct val="100000"/>
              </a:lnSpc>
            </a:pPr>
            <a:r>
              <a:rPr lang="en-US" sz="6400" dirty="0">
                <a:latin typeface="Arial" panose="020B0604020202020204" pitchFamily="34" charset="0"/>
                <a:cs typeface="Arial" panose="020B0604020202020204" pitchFamily="34" charset="0"/>
              </a:rPr>
              <a:t>Responder Immunity and Responder Liability</a:t>
            </a:r>
          </a:p>
          <a:p>
            <a:pPr lvl="2">
              <a:lnSpc>
                <a:spcPct val="100000"/>
              </a:lnSpc>
            </a:pPr>
            <a:r>
              <a:rPr lang="en-US" sz="6400" dirty="0">
                <a:latin typeface="Arial" panose="020B0604020202020204" pitchFamily="34" charset="0"/>
                <a:cs typeface="Arial" panose="020B0604020202020204" pitchFamily="34" charset="0"/>
              </a:rPr>
              <a:t>The past, present and future objectives.</a:t>
            </a:r>
          </a:p>
          <a:p>
            <a:pPr marL="1028700" lvl="2">
              <a:lnSpc>
                <a:spcPct val="100000"/>
              </a:lnSpc>
            </a:pPr>
            <a:endParaRPr lang="en-US" sz="6400" dirty="0">
              <a:latin typeface="Arial" panose="020B0604020202020204" pitchFamily="34" charset="0"/>
              <a:cs typeface="Arial" panose="020B0604020202020204" pitchFamily="34" charset="0"/>
            </a:endParaRPr>
          </a:p>
          <a:p>
            <a:pPr lvl="1">
              <a:lnSpc>
                <a:spcPct val="100000"/>
              </a:lnSpc>
            </a:pPr>
            <a:r>
              <a:rPr lang="en-US" sz="6400" b="1" dirty="0">
                <a:latin typeface="Arial" panose="020B0604020202020204" pitchFamily="34" charset="0"/>
                <a:cs typeface="Arial" panose="020B0604020202020204" pitchFamily="34" charset="0"/>
              </a:rPr>
              <a:t>Technical Programs/ Review</a:t>
            </a:r>
          </a:p>
          <a:p>
            <a:pPr lvl="2">
              <a:lnSpc>
                <a:spcPct val="100000"/>
              </a:lnSpc>
            </a:pPr>
            <a:r>
              <a:rPr lang="en-US" sz="6400" dirty="0">
                <a:latin typeface="Arial" panose="020B0604020202020204" pitchFamily="34" charset="0"/>
                <a:cs typeface="Arial" panose="020B0604020202020204" pitchFamily="34" charset="0"/>
              </a:rPr>
              <a:t>Pollution Prevention</a:t>
            </a:r>
          </a:p>
          <a:p>
            <a:pPr lvl="2">
              <a:lnSpc>
                <a:spcPct val="100000"/>
              </a:lnSpc>
            </a:pPr>
            <a:r>
              <a:rPr lang="en-US" sz="6400" dirty="0">
                <a:latin typeface="Arial" panose="020B0604020202020204" pitchFamily="34" charset="0"/>
                <a:cs typeface="Arial" panose="020B0604020202020204" pitchFamily="34" charset="0"/>
              </a:rPr>
              <a:t>Response Techniques and Equipment</a:t>
            </a:r>
          </a:p>
          <a:p>
            <a:pPr lvl="2">
              <a:lnSpc>
                <a:spcPct val="100000"/>
              </a:lnSpc>
            </a:pPr>
            <a:r>
              <a:rPr lang="en-US" sz="6400" dirty="0">
                <a:latin typeface="Arial" panose="020B0604020202020204" pitchFamily="34" charset="0"/>
                <a:cs typeface="Arial" panose="020B0604020202020204" pitchFamily="34" charset="0"/>
              </a:rPr>
              <a:t>Arctic and Cold Climates</a:t>
            </a:r>
          </a:p>
          <a:p>
            <a:pPr lvl="2">
              <a:lnSpc>
                <a:spcPct val="100000"/>
              </a:lnSpc>
            </a:pPr>
            <a:r>
              <a:rPr lang="en-US" sz="6400" dirty="0">
                <a:latin typeface="Arial" panose="020B0604020202020204" pitchFamily="34" charset="0"/>
                <a:cs typeface="Arial" panose="020B0604020202020204" pitchFamily="34" charset="0"/>
              </a:rPr>
              <a:t>Knowledge and Data Sharing</a:t>
            </a:r>
          </a:p>
          <a:p>
            <a:endParaRPr lang="en-US" dirty="0"/>
          </a:p>
        </p:txBody>
      </p:sp>
      <p:pic>
        <p:nvPicPr>
          <p:cNvPr id="4" name="Picture 3" descr="vertical.png">
            <a:extLst>
              <a:ext uri="{FF2B5EF4-FFF2-40B4-BE49-F238E27FC236}">
                <a16:creationId xmlns:a16="http://schemas.microsoft.com/office/drawing/2014/main" id="{D211DB6F-452A-B5AA-E887-AE14122127C6}"/>
              </a:ext>
            </a:extLst>
          </p:cNvPr>
          <p:cNvPicPr>
            <a:picLocks noChangeAspect="1"/>
          </p:cNvPicPr>
          <p:nvPr/>
        </p:nvPicPr>
        <p:blipFill>
          <a:blip r:embed="rId2" cstate="print"/>
          <a:stretch>
            <a:fillRect/>
          </a:stretch>
        </p:blipFill>
        <p:spPr>
          <a:xfrm>
            <a:off x="152399" y="457200"/>
            <a:ext cx="1857657" cy="1238435"/>
          </a:xfrm>
          <a:prstGeom prst="rect">
            <a:avLst/>
          </a:prstGeom>
        </p:spPr>
      </p:pic>
      <p:pic>
        <p:nvPicPr>
          <p:cNvPr id="5" name="Picture 4">
            <a:extLst>
              <a:ext uri="{FF2B5EF4-FFF2-40B4-BE49-F238E27FC236}">
                <a16:creationId xmlns:a16="http://schemas.microsoft.com/office/drawing/2014/main" id="{A055AAA7-2486-1333-E441-11F392E4B1A2}"/>
              </a:ext>
            </a:extLst>
          </p:cNvPr>
          <p:cNvPicPr>
            <a:picLocks noChangeAspect="1"/>
          </p:cNvPicPr>
          <p:nvPr/>
        </p:nvPicPr>
        <p:blipFill>
          <a:blip r:embed="rId3"/>
          <a:stretch>
            <a:fillRect/>
          </a:stretch>
        </p:blipFill>
        <p:spPr>
          <a:xfrm>
            <a:off x="8654039" y="2708920"/>
            <a:ext cx="1927789" cy="2292670"/>
          </a:xfrm>
          <a:prstGeom prst="rect">
            <a:avLst/>
          </a:prstGeom>
        </p:spPr>
      </p:pic>
      <p:pic>
        <p:nvPicPr>
          <p:cNvPr id="6" name="Picture 5">
            <a:extLst>
              <a:ext uri="{FF2B5EF4-FFF2-40B4-BE49-F238E27FC236}">
                <a16:creationId xmlns:a16="http://schemas.microsoft.com/office/drawing/2014/main" id="{8ABCE387-BC5F-672C-2904-188800ADA1F1}"/>
              </a:ext>
            </a:extLst>
          </p:cNvPr>
          <p:cNvPicPr>
            <a:picLocks noChangeAspect="1"/>
          </p:cNvPicPr>
          <p:nvPr/>
        </p:nvPicPr>
        <p:blipFill rotWithShape="1">
          <a:blip r:embed="rId4"/>
          <a:srcRect b="8321"/>
          <a:stretch/>
        </p:blipFill>
        <p:spPr>
          <a:xfrm>
            <a:off x="152399" y="4563303"/>
            <a:ext cx="2899708" cy="1929572"/>
          </a:xfrm>
          <a:prstGeom prst="rect">
            <a:avLst/>
          </a:prstGeom>
        </p:spPr>
      </p:pic>
    </p:spTree>
    <p:extLst>
      <p:ext uri="{BB962C8B-B14F-4D97-AF65-F5344CB8AC3E}">
        <p14:creationId xmlns:p14="http://schemas.microsoft.com/office/powerpoint/2010/main" val="112537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A055-8A20-418B-857D-332ED251007C}"/>
              </a:ext>
            </a:extLst>
          </p:cNvPr>
          <p:cNvSpPr>
            <a:spLocks noGrp="1"/>
          </p:cNvSpPr>
          <p:nvPr>
            <p:ph type="ctrTitle"/>
          </p:nvPr>
        </p:nvSpPr>
        <p:spPr>
          <a:xfrm>
            <a:off x="1381958" y="2235200"/>
            <a:ext cx="9144000" cy="238760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3" name="Subtitle 2">
            <a:extLst>
              <a:ext uri="{FF2B5EF4-FFF2-40B4-BE49-F238E27FC236}">
                <a16:creationId xmlns:a16="http://schemas.microsoft.com/office/drawing/2014/main" id="{CDE0E0E1-8BB7-4366-8F61-861BE44FEF58}"/>
              </a:ext>
            </a:extLst>
          </p:cNvPr>
          <p:cNvSpPr>
            <a:spLocks noGrp="1"/>
          </p:cNvSpPr>
          <p:nvPr>
            <p:ph type="subTitle" idx="1"/>
          </p:nvPr>
        </p:nvSpPr>
        <p:spPr>
          <a:xfrm>
            <a:off x="1524000" y="1225117"/>
            <a:ext cx="9144000" cy="4509857"/>
          </a:xfrm>
        </p:spPr>
        <p:txBody>
          <a:bodyPr>
            <a:normAutofit fontScale="85000" lnSpcReduction="20000"/>
          </a:bodyPr>
          <a:lstStyle/>
          <a:p>
            <a:r>
              <a:rPr lang="en-US" sz="4400" b="1" dirty="0">
                <a:latin typeface="Arial" panose="020B0604020202020204" pitchFamily="34" charset="0"/>
                <a:cs typeface="Arial" panose="020B0604020202020204" pitchFamily="34" charset="0"/>
              </a:rPr>
              <a:t>Our Board of Directors</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John Allen</a:t>
            </a:r>
          </a:p>
          <a:p>
            <a:r>
              <a:rPr lang="en-US" dirty="0">
                <a:latin typeface="Arial" panose="020B0604020202020204" pitchFamily="34" charset="0"/>
                <a:cs typeface="Arial" panose="020B0604020202020204" pitchFamily="34" charset="0"/>
              </a:rPr>
              <a:t>Dennis Bryant</a:t>
            </a:r>
          </a:p>
          <a:p>
            <a:r>
              <a:rPr lang="en-US" dirty="0">
                <a:latin typeface="Arial" panose="020B0604020202020204" pitchFamily="34" charset="0"/>
                <a:cs typeface="Arial" panose="020B0604020202020204" pitchFamily="34" charset="0"/>
              </a:rPr>
              <a:t>Joseph Cox (ex- Chair)</a:t>
            </a:r>
          </a:p>
          <a:p>
            <a:r>
              <a:rPr lang="en-US" dirty="0">
                <a:latin typeface="Arial" panose="020B0604020202020204" pitchFamily="34" charset="0"/>
                <a:cs typeface="Arial" panose="020B0604020202020204" pitchFamily="34" charset="0"/>
              </a:rPr>
              <a:t>Michael Gallagher</a:t>
            </a:r>
          </a:p>
          <a:p>
            <a:r>
              <a:rPr lang="en-US" dirty="0">
                <a:latin typeface="Arial" panose="020B0604020202020204" pitchFamily="34" charset="0"/>
                <a:cs typeface="Arial" panose="020B0604020202020204" pitchFamily="34" charset="0"/>
              </a:rPr>
              <a:t>Susan Inman</a:t>
            </a:r>
          </a:p>
          <a:p>
            <a:r>
              <a:rPr lang="en-US" dirty="0">
                <a:latin typeface="Arial" panose="020B0604020202020204" pitchFamily="34" charset="0"/>
                <a:cs typeface="Arial" panose="020B0604020202020204" pitchFamily="34" charset="0"/>
              </a:rPr>
              <a:t>Alfred Kuffler</a:t>
            </a:r>
          </a:p>
          <a:p>
            <a:r>
              <a:rPr lang="en-US" dirty="0">
                <a:latin typeface="Arial" panose="020B0604020202020204" pitchFamily="34" charset="0"/>
                <a:cs typeface="Arial" panose="020B0604020202020204" pitchFamily="34" charset="0"/>
              </a:rPr>
              <a:t>James Lawrence</a:t>
            </a:r>
          </a:p>
          <a:p>
            <a:r>
              <a:rPr lang="en-US" dirty="0">
                <a:latin typeface="Arial" panose="020B0604020202020204" pitchFamily="34" charset="0"/>
                <a:cs typeface="Arial" panose="020B0604020202020204" pitchFamily="34" charset="0"/>
              </a:rPr>
              <a:t>Douglas Martin</a:t>
            </a:r>
          </a:p>
          <a:p>
            <a:r>
              <a:rPr lang="en-US" dirty="0">
                <a:latin typeface="Arial" panose="020B0604020202020204" pitchFamily="34" charset="0"/>
                <a:cs typeface="Arial" panose="020B0604020202020204" pitchFamily="34" charset="0"/>
              </a:rPr>
              <a:t>Judith Roos</a:t>
            </a:r>
          </a:p>
          <a:p>
            <a:r>
              <a:rPr lang="en-US" dirty="0">
                <a:latin typeface="Arial" panose="020B0604020202020204" pitchFamily="34" charset="0"/>
                <a:cs typeface="Arial" panose="020B0604020202020204" pitchFamily="34" charset="0"/>
              </a:rPr>
              <a:t>Timothy Williamson</a:t>
            </a:r>
          </a:p>
          <a:p>
            <a:endParaRPr lang="en-US" sz="1800" b="1" dirty="0">
              <a:latin typeface="Arial" panose="020B0604020202020204" pitchFamily="34" charset="0"/>
              <a:cs typeface="Arial" panose="020B0604020202020204" pitchFamily="34" charset="0"/>
            </a:endParaRPr>
          </a:p>
        </p:txBody>
      </p:sp>
      <p:pic>
        <p:nvPicPr>
          <p:cNvPr id="4" name="Picture 3" descr="vertical.png">
            <a:extLst>
              <a:ext uri="{FF2B5EF4-FFF2-40B4-BE49-F238E27FC236}">
                <a16:creationId xmlns:a16="http://schemas.microsoft.com/office/drawing/2014/main" id="{72CE7E05-FED5-4B85-B75A-1EE5EC51F248}"/>
              </a:ext>
            </a:extLst>
          </p:cNvPr>
          <p:cNvPicPr>
            <a:picLocks noChangeAspect="1"/>
          </p:cNvPicPr>
          <p:nvPr/>
        </p:nvPicPr>
        <p:blipFill>
          <a:blip r:embed="rId2" cstate="print"/>
          <a:stretch>
            <a:fillRect/>
          </a:stretch>
        </p:blipFill>
        <p:spPr>
          <a:xfrm>
            <a:off x="152399" y="457200"/>
            <a:ext cx="1857657" cy="1238435"/>
          </a:xfrm>
          <a:prstGeom prst="rect">
            <a:avLst/>
          </a:prstGeom>
        </p:spPr>
      </p:pic>
    </p:spTree>
    <p:extLst>
      <p:ext uri="{BB962C8B-B14F-4D97-AF65-F5344CB8AC3E}">
        <p14:creationId xmlns:p14="http://schemas.microsoft.com/office/powerpoint/2010/main" val="228029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A055-8A20-418B-857D-332ED251007C}"/>
              </a:ext>
            </a:extLst>
          </p:cNvPr>
          <p:cNvSpPr>
            <a:spLocks noGrp="1"/>
          </p:cNvSpPr>
          <p:nvPr>
            <p:ph type="ctrTitle"/>
          </p:nvPr>
        </p:nvSpPr>
        <p:spPr>
          <a:xfrm>
            <a:off x="1381958" y="2235200"/>
            <a:ext cx="9144000" cy="238760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3" name="Subtitle 2">
            <a:extLst>
              <a:ext uri="{FF2B5EF4-FFF2-40B4-BE49-F238E27FC236}">
                <a16:creationId xmlns:a16="http://schemas.microsoft.com/office/drawing/2014/main" id="{CDE0E0E1-8BB7-4366-8F61-861BE44FEF58}"/>
              </a:ext>
            </a:extLst>
          </p:cNvPr>
          <p:cNvSpPr>
            <a:spLocks noGrp="1"/>
          </p:cNvSpPr>
          <p:nvPr>
            <p:ph type="subTitle" idx="1"/>
          </p:nvPr>
        </p:nvSpPr>
        <p:spPr>
          <a:xfrm>
            <a:off x="1524000" y="1180730"/>
            <a:ext cx="9144000" cy="4077070"/>
          </a:xfrm>
        </p:spPr>
        <p:txBody>
          <a:bodyPr>
            <a:normAutofit/>
          </a:bodyPr>
          <a:lstStyle/>
          <a:p>
            <a:r>
              <a:rPr lang="en-US" sz="4400" b="1" dirty="0">
                <a:latin typeface="Arial" panose="020B0604020202020204" pitchFamily="34" charset="0"/>
                <a:cs typeface="Arial" panose="020B0604020202020204" pitchFamily="34" charset="0"/>
              </a:rPr>
              <a:t>Our Leadership Team</a:t>
            </a:r>
          </a:p>
          <a:p>
            <a:endParaRPr lang="en-US" sz="4400" dirty="0">
              <a:latin typeface="Arial" panose="020B0604020202020204" pitchFamily="34" charset="0"/>
              <a:cs typeface="Arial" panose="020B0604020202020204" pitchFamily="34" charset="0"/>
            </a:endParaRPr>
          </a:p>
          <a:p>
            <a:pPr algn="l"/>
            <a:r>
              <a:rPr lang="en-US" sz="3600" dirty="0">
                <a:latin typeface="Arial" panose="020B0604020202020204" pitchFamily="34" charset="0"/>
                <a:cs typeface="Arial" panose="020B0604020202020204" pitchFamily="34" charset="0"/>
              </a:rPr>
              <a:t>		Douglas Martin, Chair</a:t>
            </a:r>
          </a:p>
          <a:p>
            <a:pPr algn="l"/>
            <a:r>
              <a:rPr lang="en-US" sz="3600" dirty="0">
                <a:latin typeface="Arial" panose="020B0604020202020204" pitchFamily="34" charset="0"/>
                <a:cs typeface="Arial" panose="020B0604020202020204" pitchFamily="34" charset="0"/>
              </a:rPr>
              <a:t>		Michael Gallagher, Vice Chair</a:t>
            </a:r>
          </a:p>
          <a:p>
            <a:pPr algn="l"/>
            <a:r>
              <a:rPr lang="en-US" sz="3600" dirty="0">
                <a:latin typeface="Arial" panose="020B0604020202020204" pitchFamily="34" charset="0"/>
                <a:cs typeface="Arial" panose="020B0604020202020204" pitchFamily="34" charset="0"/>
              </a:rPr>
              <a:t>		Timothy Williamson, Treasurer</a:t>
            </a:r>
          </a:p>
          <a:p>
            <a:pPr algn="l"/>
            <a:r>
              <a:rPr lang="en-US" sz="3600" dirty="0">
                <a:latin typeface="Arial" panose="020B0604020202020204" pitchFamily="34" charset="0"/>
                <a:cs typeface="Arial" panose="020B0604020202020204" pitchFamily="34" charset="0"/>
              </a:rPr>
              <a:t>		Susan Inman, Secretary</a:t>
            </a:r>
          </a:p>
          <a:p>
            <a:endParaRPr lang="en-US" sz="4400" dirty="0">
              <a:latin typeface="Arial" panose="020B0604020202020204" pitchFamily="34" charset="0"/>
              <a:cs typeface="Arial" panose="020B0604020202020204" pitchFamily="34" charset="0"/>
            </a:endParaRPr>
          </a:p>
        </p:txBody>
      </p:sp>
      <p:pic>
        <p:nvPicPr>
          <p:cNvPr id="4" name="Picture 3" descr="vertical.png">
            <a:extLst>
              <a:ext uri="{FF2B5EF4-FFF2-40B4-BE49-F238E27FC236}">
                <a16:creationId xmlns:a16="http://schemas.microsoft.com/office/drawing/2014/main" id="{72CE7E05-FED5-4B85-B75A-1EE5EC51F248}"/>
              </a:ext>
            </a:extLst>
          </p:cNvPr>
          <p:cNvPicPr>
            <a:picLocks noChangeAspect="1"/>
          </p:cNvPicPr>
          <p:nvPr/>
        </p:nvPicPr>
        <p:blipFill>
          <a:blip r:embed="rId2" cstate="print"/>
          <a:stretch>
            <a:fillRect/>
          </a:stretch>
        </p:blipFill>
        <p:spPr>
          <a:xfrm>
            <a:off x="152399" y="457200"/>
            <a:ext cx="1857657" cy="1238435"/>
          </a:xfrm>
          <a:prstGeom prst="rect">
            <a:avLst/>
          </a:prstGeom>
        </p:spPr>
      </p:pic>
    </p:spTree>
    <p:extLst>
      <p:ext uri="{BB962C8B-B14F-4D97-AF65-F5344CB8AC3E}">
        <p14:creationId xmlns:p14="http://schemas.microsoft.com/office/powerpoint/2010/main" val="110281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A055-8A20-418B-857D-332ED251007C}"/>
              </a:ext>
            </a:extLst>
          </p:cNvPr>
          <p:cNvSpPr>
            <a:spLocks noGrp="1"/>
          </p:cNvSpPr>
          <p:nvPr>
            <p:ph type="ctrTitle"/>
          </p:nvPr>
        </p:nvSpPr>
        <p:spPr>
          <a:xfrm>
            <a:off x="1381958" y="2235200"/>
            <a:ext cx="9144000" cy="238760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3" name="Subtitle 2">
            <a:extLst>
              <a:ext uri="{FF2B5EF4-FFF2-40B4-BE49-F238E27FC236}">
                <a16:creationId xmlns:a16="http://schemas.microsoft.com/office/drawing/2014/main" id="{CDE0E0E1-8BB7-4366-8F61-861BE44FEF58}"/>
              </a:ext>
            </a:extLst>
          </p:cNvPr>
          <p:cNvSpPr>
            <a:spLocks noGrp="1"/>
          </p:cNvSpPr>
          <p:nvPr>
            <p:ph type="subTitle" idx="1"/>
          </p:nvPr>
        </p:nvSpPr>
        <p:spPr>
          <a:xfrm>
            <a:off x="1524000" y="1225118"/>
            <a:ext cx="9144000" cy="4616882"/>
          </a:xfrm>
        </p:spPr>
        <p:txBody>
          <a:bodyPr>
            <a:normAutofit/>
          </a:bodyPr>
          <a:lstStyle/>
          <a:p>
            <a:r>
              <a:rPr lang="en-US" sz="4400" b="1" dirty="0">
                <a:latin typeface="Arial" panose="020B0604020202020204" pitchFamily="34" charset="0"/>
                <a:cs typeface="Arial" panose="020B0604020202020204" pitchFamily="34" charset="0"/>
              </a:rPr>
              <a:t>Join Us</a:t>
            </a:r>
          </a:p>
          <a:p>
            <a:endParaRPr lang="en-US" sz="2000" b="1" dirty="0">
              <a:latin typeface="Arial" panose="020B0604020202020204" pitchFamily="34" charset="0"/>
              <a:cs typeface="Arial" panose="020B0604020202020204" pitchFamily="34" charset="0"/>
            </a:endParaRPr>
          </a:p>
          <a:p>
            <a:pPr>
              <a:spcBef>
                <a:spcPts val="0"/>
              </a:spcBef>
            </a:pPr>
            <a:r>
              <a:rPr lang="en-US" sz="2000" b="1" dirty="0">
                <a:latin typeface="Arial" panose="020B0604020202020204" pitchFamily="34" charset="0"/>
                <a:cs typeface="Arial" panose="020B0604020202020204" pitchFamily="34" charset="0"/>
              </a:rPr>
              <a:t>Contact Information</a:t>
            </a:r>
          </a:p>
          <a:p>
            <a:pPr>
              <a:spcBef>
                <a:spcPts val="0"/>
              </a:spcBef>
            </a:pPr>
            <a:endParaRPr lang="en-US" sz="2000" u="sng" dirty="0">
              <a:solidFill>
                <a:srgbClr val="0563C1"/>
              </a:solidFill>
              <a:latin typeface="Arial" panose="020B0604020202020204" pitchFamily="34" charset="0"/>
              <a:ea typeface="Calibri" panose="020F0502020204030204" pitchFamily="34" charset="0"/>
              <a:hlinkClick r:id="rId2"/>
            </a:endParaRPr>
          </a:p>
          <a:p>
            <a:pPr>
              <a:spcBef>
                <a:spcPts val="0"/>
              </a:spcBef>
            </a:pPr>
            <a:r>
              <a:rPr lang="en-US" sz="2000" u="sng" dirty="0">
                <a:solidFill>
                  <a:srgbClr val="0563C1"/>
                </a:solidFill>
                <a:latin typeface="Arial" panose="020B0604020202020204" pitchFamily="34" charset="0"/>
                <a:ea typeface="Calibri" panose="020F0502020204030204" pitchFamily="34" charset="0"/>
                <a:hlinkClick r:id="rId2"/>
              </a:rPr>
              <a:t>www.opa90forum.org</a:t>
            </a:r>
            <a:endParaRPr lang="en-US" sz="2000" dirty="0">
              <a:latin typeface="Calibri" panose="020F0502020204030204" pitchFamily="34" charset="0"/>
              <a:ea typeface="Calibri" panose="020F0502020204030204" pitchFamily="34" charset="0"/>
            </a:endParaRPr>
          </a:p>
          <a:p>
            <a:pPr marL="0" marR="0">
              <a:spcBef>
                <a:spcPts val="0"/>
              </a:spcBef>
              <a:spcAft>
                <a:spcPts val="0"/>
              </a:spcAft>
            </a:pPr>
            <a:endParaRPr lang="en-US" sz="2000" b="1" dirty="0">
              <a:effectLst/>
              <a:latin typeface="Arial" panose="020B0604020202020204" pitchFamily="34" charset="0"/>
              <a:ea typeface="Calibri" panose="020F0502020204030204" pitchFamily="34" charset="0"/>
            </a:endParaRPr>
          </a:p>
          <a:p>
            <a:pPr marL="0" marR="0">
              <a:spcBef>
                <a:spcPts val="0"/>
              </a:spcBef>
              <a:spcAft>
                <a:spcPts val="0"/>
              </a:spcAft>
            </a:pPr>
            <a:endParaRPr lang="en-US" sz="2000" b="1" dirty="0">
              <a:latin typeface="Arial" panose="020B0604020202020204" pitchFamily="34" charset="0"/>
              <a:ea typeface="Calibri" panose="020F0502020204030204" pitchFamily="34" charset="0"/>
            </a:endParaRPr>
          </a:p>
          <a:p>
            <a:pPr marL="0" marR="0">
              <a:spcBef>
                <a:spcPts val="0"/>
              </a:spcBef>
              <a:spcAft>
                <a:spcPts val="0"/>
              </a:spcAft>
            </a:pPr>
            <a:r>
              <a:rPr lang="en-US" sz="2000" b="1" dirty="0">
                <a:effectLst/>
                <a:latin typeface="Arial" panose="020B0604020202020204" pitchFamily="34" charset="0"/>
                <a:ea typeface="Calibri" panose="020F0502020204030204" pitchFamily="34" charset="0"/>
              </a:rPr>
              <a:t>Richard Fredricks</a:t>
            </a:r>
            <a:br>
              <a:rPr lang="en-US" sz="2000" dirty="0">
                <a:effectLst/>
                <a:latin typeface="Arial" panose="020B0604020202020204" pitchFamily="34" charset="0"/>
                <a:ea typeface="Calibri" panose="020F0502020204030204" pitchFamily="34" charset="0"/>
              </a:rPr>
            </a:br>
            <a:r>
              <a:rPr lang="en-US" sz="2000" dirty="0">
                <a:effectLst/>
                <a:latin typeface="Arial" panose="020B0604020202020204" pitchFamily="34" charset="0"/>
                <a:ea typeface="Calibri" panose="020F0502020204030204" pitchFamily="34" charset="0"/>
              </a:rPr>
              <a:t>Executive Director </a:t>
            </a:r>
            <a:br>
              <a:rPr lang="en-US" sz="2000" dirty="0">
                <a:effectLst/>
                <a:latin typeface="Arial" panose="020B0604020202020204" pitchFamily="34" charset="0"/>
                <a:ea typeface="Calibri" panose="020F0502020204030204" pitchFamily="34" charset="0"/>
              </a:rPr>
            </a:br>
            <a:br>
              <a:rPr lang="en-US" sz="2000" dirty="0">
                <a:effectLst/>
                <a:latin typeface="Arial" panose="020B0604020202020204" pitchFamily="34" charset="0"/>
                <a:ea typeface="Calibri" panose="020F0502020204030204" pitchFamily="34" charset="0"/>
              </a:rPr>
            </a:br>
            <a:r>
              <a:rPr lang="en-US" sz="2000" dirty="0">
                <a:effectLst/>
                <a:latin typeface="Arial" panose="020B0604020202020204" pitchFamily="34" charset="0"/>
                <a:ea typeface="Calibri" panose="020F0502020204030204" pitchFamily="34" charset="0"/>
              </a:rPr>
              <a:t>1455 Pennsylvania Avenue NW, Suite 400</a:t>
            </a:r>
            <a:br>
              <a:rPr lang="en-US" sz="2000" dirty="0">
                <a:effectLst/>
                <a:latin typeface="Arial" panose="020B0604020202020204" pitchFamily="34" charset="0"/>
                <a:ea typeface="Calibri" panose="020F0502020204030204" pitchFamily="34" charset="0"/>
              </a:rPr>
            </a:br>
            <a:r>
              <a:rPr lang="en-US" sz="2000" dirty="0">
                <a:effectLst/>
                <a:latin typeface="Arial" panose="020B0604020202020204" pitchFamily="34" charset="0"/>
                <a:ea typeface="Calibri" panose="020F0502020204030204" pitchFamily="34" charset="0"/>
              </a:rPr>
              <a:t>Washington, DC 20004 USA</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2000" dirty="0">
              <a:effectLst/>
              <a:latin typeface="Arial" panose="020B0604020202020204" pitchFamily="34" charset="0"/>
              <a:ea typeface="Calibri" panose="020F0502020204030204" pitchFamily="34" charset="0"/>
            </a:endParaRPr>
          </a:p>
          <a:p>
            <a:pPr marL="0" marR="0">
              <a:spcBef>
                <a:spcPts val="0"/>
              </a:spcBef>
              <a:spcAft>
                <a:spcPts val="0"/>
              </a:spcAft>
            </a:pPr>
            <a:r>
              <a:rPr lang="en-US" sz="2000" dirty="0">
                <a:effectLst/>
                <a:latin typeface="Arial" panose="020B0604020202020204" pitchFamily="34" charset="0"/>
                <a:ea typeface="Calibri" panose="020F0502020204030204" pitchFamily="34" charset="0"/>
              </a:rPr>
              <a:t>Email: </a:t>
            </a:r>
            <a:r>
              <a:rPr lang="en-US" sz="2000" u="sng" dirty="0">
                <a:solidFill>
                  <a:srgbClr val="0563C1"/>
                </a:solidFill>
                <a:effectLst/>
                <a:latin typeface="Arial" panose="020B0604020202020204" pitchFamily="34" charset="0"/>
                <a:ea typeface="Calibri" panose="020F0502020204030204" pitchFamily="34" charset="0"/>
                <a:hlinkClick r:id="rId3"/>
              </a:rPr>
              <a:t>rfredricks@opa90forum.org</a:t>
            </a:r>
            <a:endParaRPr lang="en-US" sz="2000" dirty="0">
              <a:effectLst/>
              <a:latin typeface="Calibri" panose="020F0502020204030204" pitchFamily="34" charset="0"/>
              <a:ea typeface="Calibri" panose="020F0502020204030204" pitchFamily="34" charset="0"/>
            </a:endParaRPr>
          </a:p>
          <a:p>
            <a:endParaRPr lang="en-US" sz="4400" dirty="0">
              <a:latin typeface="Arial" panose="020B0604020202020204" pitchFamily="34" charset="0"/>
              <a:cs typeface="Arial" panose="020B0604020202020204" pitchFamily="34" charset="0"/>
            </a:endParaRPr>
          </a:p>
        </p:txBody>
      </p:sp>
      <p:pic>
        <p:nvPicPr>
          <p:cNvPr id="4" name="Picture 3" descr="vertical.png">
            <a:extLst>
              <a:ext uri="{FF2B5EF4-FFF2-40B4-BE49-F238E27FC236}">
                <a16:creationId xmlns:a16="http://schemas.microsoft.com/office/drawing/2014/main" id="{72CE7E05-FED5-4B85-B75A-1EE5EC51F248}"/>
              </a:ext>
            </a:extLst>
          </p:cNvPr>
          <p:cNvPicPr>
            <a:picLocks noChangeAspect="1"/>
          </p:cNvPicPr>
          <p:nvPr/>
        </p:nvPicPr>
        <p:blipFill>
          <a:blip r:embed="rId4" cstate="print"/>
          <a:stretch>
            <a:fillRect/>
          </a:stretch>
        </p:blipFill>
        <p:spPr>
          <a:xfrm>
            <a:off x="170155" y="429580"/>
            <a:ext cx="1857657" cy="1238435"/>
          </a:xfrm>
          <a:prstGeom prst="rect">
            <a:avLst/>
          </a:prstGeom>
        </p:spPr>
      </p:pic>
    </p:spTree>
    <p:extLst>
      <p:ext uri="{BB962C8B-B14F-4D97-AF65-F5344CB8AC3E}">
        <p14:creationId xmlns:p14="http://schemas.microsoft.com/office/powerpoint/2010/main" val="4048282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464</TotalTime>
  <Words>553</Words>
  <Application>Microsoft Office PowerPoint</Application>
  <PresentationFormat>Widescreen</PresentationFormat>
  <Paragraphs>87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Oswald</vt:lpstr>
      <vt:lpstr>Quicksand</vt:lpstr>
      <vt:lpstr>Office Theme</vt:lpstr>
      <vt:lpstr>          OPA 90 Forum Introduction  </vt:lpstr>
      <vt:lpstr>History</vt:lpstr>
      <vt:lpstr>         </vt:lpstr>
      <vt:lpstr>         </vt:lpstr>
      <vt:lpstr>What We Are Doing  </vt:lpstr>
      <vt:lpstr>Coming Soon- Outreach Programs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OPA 90 Forum</dc:title>
  <dc:creator>OPA 90 Forum</dc:creator>
  <cp:lastModifiedBy>Martin, Doug</cp:lastModifiedBy>
  <cp:revision>19</cp:revision>
  <dcterms:created xsi:type="dcterms:W3CDTF">2021-04-30T13:38:57Z</dcterms:created>
  <dcterms:modified xsi:type="dcterms:W3CDTF">2023-04-24T18:33:16Z</dcterms:modified>
</cp:coreProperties>
</file>