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5" r:id="rId5"/>
    <p:sldId id="259" r:id="rId6"/>
    <p:sldId id="260" r:id="rId7"/>
    <p:sldId id="262" r:id="rId8"/>
    <p:sldId id="261" r:id="rId9"/>
    <p:sldId id="263" r:id="rId10"/>
    <p:sldId id="264" r:id="rId11"/>
  </p:sldIdLst>
  <p:sldSz cx="9144000" cy="5143500" type="screen16x9"/>
  <p:notesSz cx="9144000" cy="5143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2" d="100"/>
          <a:sy n="152" d="100"/>
        </p:scale>
        <p:origin x="125" y="18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DCEFDF-6971-4F65-A6AC-C4CC8AFA4501}" type="datetimeFigureOut">
              <a:rPr lang="es-CL" smtClean="0"/>
              <a:t>27-04-2023</a:t>
            </a:fld>
            <a:endParaRPr lang="es-C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A8BD12-0758-4946-8E83-12D351205858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60271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A8BD12-0758-4946-8E83-12D351205858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18102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B8F92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B8F92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B8F92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22427" y="185959"/>
            <a:ext cx="571500" cy="0"/>
          </a:xfrm>
          <a:custGeom>
            <a:avLst/>
            <a:gdLst/>
            <a:ahLst/>
            <a:cxnLst/>
            <a:rect l="l" t="t" r="r" b="b"/>
            <a:pathLst>
              <a:path w="571500">
                <a:moveTo>
                  <a:pt x="0" y="0"/>
                </a:moveTo>
                <a:lnTo>
                  <a:pt x="571500" y="0"/>
                </a:lnTo>
              </a:path>
            </a:pathLst>
          </a:custGeom>
          <a:ln w="24741">
            <a:solidFill>
              <a:srgbClr val="C365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B8F92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B8F92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9727" y="87629"/>
            <a:ext cx="7174865" cy="7688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9727" y="810209"/>
            <a:ext cx="6422390" cy="163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79281" y="4830038"/>
            <a:ext cx="166370" cy="178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B8F92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484E5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588873" y="1592406"/>
            <a:ext cx="265430" cy="0"/>
          </a:xfrm>
          <a:custGeom>
            <a:avLst/>
            <a:gdLst/>
            <a:ahLst/>
            <a:cxnLst/>
            <a:rect l="l" t="t" r="r" b="b"/>
            <a:pathLst>
              <a:path w="265430">
                <a:moveTo>
                  <a:pt x="0" y="0"/>
                </a:moveTo>
                <a:lnTo>
                  <a:pt x="265176" y="0"/>
                </a:lnTo>
              </a:path>
            </a:pathLst>
          </a:custGeom>
          <a:ln w="11578">
            <a:solidFill>
              <a:srgbClr val="C365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88873" y="361887"/>
            <a:ext cx="8263027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000" spc="-145" dirty="0">
                <a:solidFill>
                  <a:srgbClr val="FF9900"/>
                </a:solidFill>
              </a:rPr>
              <a:t>MLAUS</a:t>
            </a:r>
            <a:r>
              <a:rPr sz="4000" spc="-145" dirty="0">
                <a:solidFill>
                  <a:srgbClr val="FF9900"/>
                </a:solidFill>
              </a:rPr>
              <a:t> </a:t>
            </a:r>
            <a:r>
              <a:rPr sz="4000" dirty="0">
                <a:solidFill>
                  <a:srgbClr val="FF9900"/>
                </a:solidFill>
              </a:rPr>
              <a:t>Marine</a:t>
            </a:r>
            <a:r>
              <a:rPr sz="4000" spc="-110" dirty="0">
                <a:solidFill>
                  <a:srgbClr val="FF9900"/>
                </a:solidFill>
              </a:rPr>
              <a:t> </a:t>
            </a:r>
            <a:r>
              <a:rPr sz="4000" spc="-10" dirty="0">
                <a:solidFill>
                  <a:srgbClr val="FF9900"/>
                </a:solidFill>
              </a:rPr>
              <a:t>Insurance</a:t>
            </a:r>
            <a:r>
              <a:rPr sz="4000" spc="-125" dirty="0">
                <a:solidFill>
                  <a:srgbClr val="FF9900"/>
                </a:solidFill>
              </a:rPr>
              <a:t> </a:t>
            </a:r>
            <a:r>
              <a:rPr lang="en-US" sz="4000" spc="-125" dirty="0">
                <a:solidFill>
                  <a:srgbClr val="FF9900"/>
                </a:solidFill>
              </a:rPr>
              <a:t>Committee</a:t>
            </a:r>
            <a:br>
              <a:rPr lang="en-US" sz="4000" spc="-125" dirty="0">
                <a:solidFill>
                  <a:srgbClr val="FF9900"/>
                </a:solidFill>
              </a:rPr>
            </a:br>
            <a:r>
              <a:rPr lang="en-US" sz="4000" spc="-125" dirty="0">
                <a:solidFill>
                  <a:srgbClr val="FF9900"/>
                </a:solidFill>
              </a:rPr>
              <a:t>- CMI update</a:t>
            </a:r>
            <a:endParaRPr sz="4000" dirty="0"/>
          </a:p>
        </p:txBody>
      </p:sp>
      <p:sp>
        <p:nvSpPr>
          <p:cNvPr id="5" name="object 5"/>
          <p:cNvSpPr txBox="1"/>
          <p:nvPr/>
        </p:nvSpPr>
        <p:spPr>
          <a:xfrm>
            <a:off x="533400" y="1885950"/>
            <a:ext cx="6553199" cy="27956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Presented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endParaRPr lang="en-US" sz="1800" spc="-25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en-US" sz="1800" dirty="0">
                <a:solidFill>
                  <a:srgbClr val="FFFFFF"/>
                </a:solidFill>
                <a:latin typeface="Calibri"/>
                <a:cs typeface="Calibri"/>
              </a:rPr>
              <a:t>Joseph G. Grasso, Esq., </a:t>
            </a:r>
            <a:r>
              <a:rPr lang="en-US" dirty="0">
                <a:solidFill>
                  <a:srgbClr val="FFFFFF"/>
                </a:solidFill>
                <a:latin typeface="Calibri"/>
                <a:cs typeface="Calibri"/>
              </a:rPr>
              <a:t>Partner, Wiggin &amp; Dana, and Chair of the CMI Standing Committee on Marine Insurance </a:t>
            </a:r>
          </a:p>
          <a:p>
            <a:pPr marL="12700">
              <a:lnSpc>
                <a:spcPct val="100000"/>
              </a:lnSpc>
            </a:pPr>
            <a:endParaRPr lang="en-US" sz="1800" dirty="0">
              <a:solidFill>
                <a:srgbClr val="FFFFFF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r>
              <a:rPr lang="en-US" dirty="0">
                <a:solidFill>
                  <a:srgbClr val="FFFFFF"/>
                </a:solidFill>
                <a:latin typeface="Calibri"/>
                <a:cs typeface="Calibri"/>
              </a:rPr>
              <a:t>Jonathan S. Spencer, Average Adjuster, The Spencer Company, and member of the CMI Standing Committee on Marine Insurance and Standing Committee on General Average </a:t>
            </a:r>
            <a:endParaRPr sz="17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endParaRPr lang="en-US" sz="1800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en-US" dirty="0">
                <a:solidFill>
                  <a:srgbClr val="FFFFFF"/>
                </a:solidFill>
                <a:latin typeface="Calibri"/>
                <a:cs typeface="Calibri"/>
              </a:rPr>
              <a:t>May 3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202</a:t>
            </a:r>
            <a:r>
              <a:rPr lang="en-US" sz="1800" spc="-2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42631" y="2495550"/>
            <a:ext cx="1545336" cy="73914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</a:t>
            </a:fld>
            <a:endParaRPr dirty="0"/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71B153B-B423-76F0-642D-EBC061DB52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599" y="3426197"/>
            <a:ext cx="1798625" cy="3886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35169" y="-54763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CDCDCD"/>
          </a:solidFill>
        </p:spPr>
        <p:txBody>
          <a:bodyPr wrap="square" lIns="0" tIns="0" rIns="0" bIns="0" rtlCol="0"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285750" lvl="4" indent="-285750">
              <a:buFont typeface="Wingdings" panose="05000000000000000000" pitchFamily="2" charset="2"/>
              <a:buChar char="§"/>
            </a:pPr>
            <a:r>
              <a:rPr lang="en-US" dirty="0"/>
              <a:t>Agreed by major industry stakeholders</a:t>
            </a:r>
          </a:p>
          <a:p>
            <a:pPr marL="285750" lvl="3" indent="-285750">
              <a:buFont typeface="Wingdings" panose="05000000000000000000" pitchFamily="2" charset="2"/>
              <a:buChar char="§"/>
            </a:pPr>
            <a:r>
              <a:rPr lang="en-US" dirty="0"/>
              <a:t>Simplified format, separating data supplied by </a:t>
            </a:r>
          </a:p>
          <a:p>
            <a:pPr lvl="3"/>
            <a:r>
              <a:rPr lang="en-US" dirty="0"/>
              <a:t>     average adjusters / ship interests and by cargo </a:t>
            </a:r>
          </a:p>
          <a:p>
            <a:pPr lvl="3"/>
            <a:r>
              <a:rPr lang="en-US" dirty="0"/>
              <a:t>     interests</a:t>
            </a:r>
          </a:p>
          <a:p>
            <a:pPr marL="285750" lvl="4" indent="-285750">
              <a:buFont typeface="Wingdings" panose="05000000000000000000" pitchFamily="2" charset="2"/>
              <a:buChar char="§"/>
            </a:pPr>
            <a:r>
              <a:rPr lang="en-US" dirty="0"/>
              <a:t>Given in respect of contributions “properly and legally </a:t>
            </a:r>
          </a:p>
          <a:p>
            <a:pPr lvl="4"/>
            <a:r>
              <a:rPr lang="en-US" dirty="0"/>
              <a:t>     due”</a:t>
            </a:r>
          </a:p>
          <a:p>
            <a:pPr marL="285750" lvl="4" indent="-285750">
              <a:buFont typeface="Wingdings" panose="05000000000000000000" pitchFamily="2" charset="2"/>
              <a:buChar char="§"/>
            </a:pPr>
            <a:r>
              <a:rPr lang="en-US" dirty="0"/>
              <a:t>Takes effect on arrival at the port of discharge</a:t>
            </a:r>
          </a:p>
          <a:p>
            <a:pPr marL="285750" lvl="4" indent="-285750">
              <a:buFont typeface="Wingdings" panose="05000000000000000000" pitchFamily="2" charset="2"/>
              <a:buChar char="§"/>
            </a:pPr>
            <a:r>
              <a:rPr lang="en-US" dirty="0"/>
              <a:t>Limited to total contributory value of the property </a:t>
            </a:r>
          </a:p>
          <a:p>
            <a:pPr marL="285750" lvl="4" indent="-285750">
              <a:buFont typeface="Wingdings" panose="05000000000000000000" pitchFamily="2" charset="2"/>
              <a:buChar char="§"/>
            </a:pPr>
            <a:r>
              <a:rPr lang="en-US" dirty="0"/>
              <a:t>Provides for “prompt payment(s) on account of such contribution as </a:t>
            </a:r>
          </a:p>
          <a:p>
            <a:pPr lvl="4"/>
            <a:r>
              <a:rPr lang="en-US" dirty="0"/>
              <a:t>     may be properly and legally due”</a:t>
            </a:r>
          </a:p>
          <a:p>
            <a:pPr marL="285750" lvl="4" indent="-285750">
              <a:buFont typeface="Wingdings" panose="05000000000000000000" pitchFamily="2" charset="2"/>
              <a:buChar char="§"/>
            </a:pPr>
            <a:r>
              <a:rPr lang="en-US" dirty="0"/>
              <a:t>Contains jurisdiction provision - High Court of Justice of England and </a:t>
            </a:r>
          </a:p>
          <a:p>
            <a:pPr lvl="4"/>
            <a:r>
              <a:rPr lang="en-US" dirty="0"/>
              <a:t>     Wales is the default</a:t>
            </a:r>
          </a:p>
          <a:p>
            <a:pPr marL="285750" lvl="4" indent="-285750">
              <a:buFont typeface="Wingdings" panose="05000000000000000000" pitchFamily="2" charset="2"/>
              <a:buChar char="§"/>
            </a:pPr>
            <a:r>
              <a:rPr lang="en-US" dirty="0"/>
              <a:t>Time bar runs from date of issue of the general average adjustment</a:t>
            </a:r>
          </a:p>
          <a:p>
            <a:pPr marL="285750" lvl="4" indent="-285750">
              <a:buFont typeface="Wingdings" panose="05000000000000000000" pitchFamily="2" charset="2"/>
              <a:buChar char="§"/>
            </a:pPr>
            <a:r>
              <a:rPr lang="en-US" dirty="0"/>
              <a:t>Includes non-separation agreement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endParaRPr sz="1400" dirty="0"/>
          </a:p>
        </p:txBody>
      </p:sp>
      <p:grpSp>
        <p:nvGrpSpPr>
          <p:cNvPr id="3" name="object 3"/>
          <p:cNvGrpSpPr/>
          <p:nvPr/>
        </p:nvGrpSpPr>
        <p:grpSpPr>
          <a:xfrm>
            <a:off x="522427" y="0"/>
            <a:ext cx="6189345" cy="883919"/>
            <a:chOff x="522427" y="0"/>
            <a:chExt cx="6189345" cy="883919"/>
          </a:xfrm>
        </p:grpSpPr>
        <p:sp>
          <p:nvSpPr>
            <p:cNvPr id="4" name="object 4"/>
            <p:cNvSpPr/>
            <p:nvPr/>
          </p:nvSpPr>
          <p:spPr>
            <a:xfrm>
              <a:off x="522732" y="0"/>
              <a:ext cx="6189345" cy="883919"/>
            </a:xfrm>
            <a:custGeom>
              <a:avLst/>
              <a:gdLst/>
              <a:ahLst/>
              <a:cxnLst/>
              <a:rect l="l" t="t" r="r" b="b"/>
              <a:pathLst>
                <a:path w="6189345" h="883919">
                  <a:moveTo>
                    <a:pt x="6188964" y="0"/>
                  </a:moveTo>
                  <a:lnTo>
                    <a:pt x="0" y="0"/>
                  </a:lnTo>
                  <a:lnTo>
                    <a:pt x="0" y="883920"/>
                  </a:lnTo>
                  <a:lnTo>
                    <a:pt x="6188964" y="883920"/>
                  </a:lnTo>
                  <a:lnTo>
                    <a:pt x="618896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22427" y="385301"/>
              <a:ext cx="530860" cy="0"/>
            </a:xfrm>
            <a:custGeom>
              <a:avLst/>
              <a:gdLst/>
              <a:ahLst/>
              <a:cxnLst/>
              <a:rect l="l" t="t" r="r" b="b"/>
              <a:pathLst>
                <a:path w="530860">
                  <a:moveTo>
                    <a:pt x="0" y="0"/>
                  </a:moveTo>
                  <a:lnTo>
                    <a:pt x="530353" y="0"/>
                  </a:lnTo>
                </a:path>
              </a:pathLst>
            </a:custGeom>
            <a:ln w="23078">
              <a:solidFill>
                <a:srgbClr val="C365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09727" y="87629"/>
            <a:ext cx="7174865" cy="734817"/>
          </a:xfrm>
          <a:prstGeom prst="rect">
            <a:avLst/>
          </a:prstGeom>
        </p:spPr>
        <p:txBody>
          <a:bodyPr vert="horz" wrap="square" lIns="0" tIns="270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20" dirty="0"/>
              <a:t>General Average Guarantee</a:t>
            </a:r>
            <a:endParaRPr spc="-20" dirty="0"/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67600" y="3333750"/>
            <a:ext cx="1545336" cy="739140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88362BE-4268-7E47-4360-2914CE624C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311" y="4257154"/>
            <a:ext cx="1798625" cy="3886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FA512F-98B4-690B-BE2E-E78C81645C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5127" y="839923"/>
            <a:ext cx="3237809" cy="230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135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9727" y="87629"/>
            <a:ext cx="7174865" cy="704629"/>
          </a:xfrm>
          <a:prstGeom prst="rect">
            <a:avLst/>
          </a:prstGeom>
        </p:spPr>
        <p:txBody>
          <a:bodyPr vert="horz" wrap="square" lIns="0" tIns="2406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484E53"/>
                </a:solidFill>
              </a:rPr>
              <a:t>The</a:t>
            </a:r>
            <a:r>
              <a:rPr spc="-45" dirty="0">
                <a:solidFill>
                  <a:srgbClr val="484E53"/>
                </a:solidFill>
              </a:rPr>
              <a:t> </a:t>
            </a:r>
            <a:r>
              <a:rPr dirty="0">
                <a:solidFill>
                  <a:srgbClr val="484E53"/>
                </a:solidFill>
              </a:rPr>
              <a:t>CMI</a:t>
            </a:r>
            <a:r>
              <a:rPr spc="-40" dirty="0">
                <a:solidFill>
                  <a:srgbClr val="484E53"/>
                </a:solidFill>
              </a:rPr>
              <a:t> </a:t>
            </a:r>
            <a:r>
              <a:rPr dirty="0">
                <a:solidFill>
                  <a:srgbClr val="484E53"/>
                </a:solidFill>
              </a:rPr>
              <a:t>(The</a:t>
            </a:r>
            <a:r>
              <a:rPr spc="-45" dirty="0">
                <a:solidFill>
                  <a:srgbClr val="484E53"/>
                </a:solidFill>
              </a:rPr>
              <a:t> </a:t>
            </a:r>
            <a:r>
              <a:rPr dirty="0">
                <a:solidFill>
                  <a:srgbClr val="484E53"/>
                </a:solidFill>
              </a:rPr>
              <a:t>Comité</a:t>
            </a:r>
            <a:r>
              <a:rPr spc="-35" dirty="0">
                <a:solidFill>
                  <a:srgbClr val="484E53"/>
                </a:solidFill>
              </a:rPr>
              <a:t> </a:t>
            </a:r>
            <a:r>
              <a:rPr lang="en-US" spc="-10" dirty="0">
                <a:solidFill>
                  <a:srgbClr val="484E53"/>
                </a:solidFill>
              </a:rPr>
              <a:t>Maritime </a:t>
            </a:r>
            <a:r>
              <a:rPr dirty="0">
                <a:solidFill>
                  <a:srgbClr val="484E53"/>
                </a:solidFill>
              </a:rPr>
              <a:t>International</a:t>
            </a:r>
            <a:r>
              <a:rPr spc="-10" dirty="0">
                <a:solidFill>
                  <a:srgbClr val="484E53"/>
                </a:solidFill>
              </a:rPr>
              <a:t>)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43800" y="3051810"/>
            <a:ext cx="1545336" cy="73914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48611" y="1199388"/>
            <a:ext cx="4570476" cy="370484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6723FAB-C16C-F10A-CA17-DBEFEF28B3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511" y="4019550"/>
            <a:ext cx="1798625" cy="3886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91" y="0"/>
            <a:ext cx="9131935" cy="5143500"/>
          </a:xfrm>
          <a:custGeom>
            <a:avLst/>
            <a:gdLst/>
            <a:ahLst/>
            <a:cxnLst/>
            <a:rect l="l" t="t" r="r" b="b"/>
            <a:pathLst>
              <a:path w="9131935" h="5143500">
                <a:moveTo>
                  <a:pt x="9131808" y="5143498"/>
                </a:moveTo>
                <a:lnTo>
                  <a:pt x="9131808" y="0"/>
                </a:lnTo>
                <a:lnTo>
                  <a:pt x="0" y="0"/>
                </a:lnTo>
                <a:lnTo>
                  <a:pt x="0" y="5143498"/>
                </a:lnTo>
                <a:lnTo>
                  <a:pt x="9131808" y="5143498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2427" y="634695"/>
            <a:ext cx="571500" cy="0"/>
          </a:xfrm>
          <a:custGeom>
            <a:avLst/>
            <a:gdLst/>
            <a:ahLst/>
            <a:cxnLst/>
            <a:rect l="l" t="t" r="r" b="b"/>
            <a:pathLst>
              <a:path w="571500">
                <a:moveTo>
                  <a:pt x="0" y="0"/>
                </a:moveTo>
                <a:lnTo>
                  <a:pt x="571498" y="0"/>
                </a:lnTo>
              </a:path>
            </a:pathLst>
          </a:custGeom>
          <a:ln w="24760">
            <a:solidFill>
              <a:srgbClr val="C365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09727" y="764794"/>
            <a:ext cx="13335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484E53"/>
                </a:solidFill>
              </a:rPr>
              <a:t>The</a:t>
            </a:r>
            <a:r>
              <a:rPr spc="-5" dirty="0">
                <a:solidFill>
                  <a:srgbClr val="484E53"/>
                </a:solidFill>
              </a:rPr>
              <a:t> </a:t>
            </a:r>
            <a:r>
              <a:rPr spc="-25" dirty="0">
                <a:solidFill>
                  <a:srgbClr val="484E53"/>
                </a:solidFill>
              </a:rPr>
              <a:t>CMI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70103" y="1339342"/>
            <a:ext cx="2769870" cy="976630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960"/>
              </a:spcBef>
              <a:buFont typeface="Wingdings"/>
              <a:buChar char=""/>
              <a:tabLst>
                <a:tab pos="469900" algn="l"/>
                <a:tab pos="470534" algn="l"/>
              </a:tabLst>
            </a:pPr>
            <a:r>
              <a:rPr sz="2400" dirty="0">
                <a:latin typeface="Arial"/>
                <a:cs typeface="Arial"/>
              </a:rPr>
              <a:t>Founded in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1897</a:t>
            </a:r>
            <a:endParaRPr sz="24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865"/>
              </a:spcBef>
              <a:buFont typeface="Wingdings"/>
              <a:buChar char=""/>
              <a:tabLst>
                <a:tab pos="469900" algn="l"/>
                <a:tab pos="470534" algn="l"/>
              </a:tabLst>
            </a:pPr>
            <a:r>
              <a:rPr sz="2400" dirty="0">
                <a:latin typeface="Arial"/>
                <a:cs typeface="Arial"/>
              </a:rPr>
              <a:t>SC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on</a:t>
            </a:r>
            <a:r>
              <a:rPr sz="2400" spc="-25" dirty="0">
                <a:latin typeface="Arial"/>
                <a:cs typeface="Arial"/>
              </a:rPr>
              <a:t> GA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67600" y="3257550"/>
            <a:ext cx="1545336" cy="73914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2731" y="2442972"/>
            <a:ext cx="4472940" cy="2516124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932919F-62D2-67ED-B1BA-EB81DC7834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311" y="4251920"/>
            <a:ext cx="1798625" cy="3886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91" y="0"/>
            <a:ext cx="9131935" cy="5143500"/>
          </a:xfrm>
          <a:custGeom>
            <a:avLst/>
            <a:gdLst/>
            <a:ahLst/>
            <a:cxnLst/>
            <a:rect l="l" t="t" r="r" b="b"/>
            <a:pathLst>
              <a:path w="9131935" h="5143500">
                <a:moveTo>
                  <a:pt x="9131808" y="5143498"/>
                </a:moveTo>
                <a:lnTo>
                  <a:pt x="9131808" y="0"/>
                </a:lnTo>
                <a:lnTo>
                  <a:pt x="0" y="0"/>
                </a:lnTo>
                <a:lnTo>
                  <a:pt x="0" y="5143498"/>
                </a:lnTo>
                <a:lnTo>
                  <a:pt x="9131808" y="5143498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522427" y="634695"/>
            <a:ext cx="571500" cy="0"/>
          </a:xfrm>
          <a:custGeom>
            <a:avLst/>
            <a:gdLst/>
            <a:ahLst/>
            <a:cxnLst/>
            <a:rect l="l" t="t" r="r" b="b"/>
            <a:pathLst>
              <a:path w="571500">
                <a:moveTo>
                  <a:pt x="0" y="0"/>
                </a:moveTo>
                <a:lnTo>
                  <a:pt x="571498" y="0"/>
                </a:lnTo>
              </a:path>
            </a:pathLst>
          </a:custGeom>
          <a:ln w="24760">
            <a:solidFill>
              <a:srgbClr val="C365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09726" y="764794"/>
            <a:ext cx="1700073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>
                <a:solidFill>
                  <a:srgbClr val="484E53"/>
                </a:solidFill>
              </a:rPr>
              <a:t>SC on GA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70103" y="1339342"/>
            <a:ext cx="6613018" cy="2931123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Nick Coleman – IUMI	Kiran Khosla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International Chamber of 			Shipping</a:t>
            </a:r>
            <a:endParaRPr lang="en-U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Paula Bäckdén*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Sweden	Richard Cornah* – UK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Jörn Groninger*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Germany 	Michael Harvey* – UK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Jiro Kubo – Japan		Sveinung Måkestad – Norway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Karen Schandy – Uruguay	Dieter Schwampe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Germany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Jonathan Spencer* – USA	</a:t>
            </a:r>
            <a:r>
              <a:rPr lang="es-419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Esteban Vivanco* – Argentina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s-419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Aft>
                <a:spcPts val="0"/>
              </a:spcAft>
            </a:pPr>
            <a:r>
              <a:rPr lang="en-US" sz="18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attorney 		* average adjuster</a:t>
            </a: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3257550"/>
            <a:ext cx="1545336" cy="739140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932919F-62D2-67ED-B1BA-EB81DC7834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311" y="4251920"/>
            <a:ext cx="1798625" cy="38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499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072880" cy="5140960"/>
          </a:xfrm>
          <a:custGeom>
            <a:avLst/>
            <a:gdLst/>
            <a:ahLst/>
            <a:cxnLst/>
            <a:rect l="l" t="t" r="r" b="b"/>
            <a:pathLst>
              <a:path w="9072880" h="5140960">
                <a:moveTo>
                  <a:pt x="0" y="5140451"/>
                </a:moveTo>
                <a:lnTo>
                  <a:pt x="9072372" y="5140451"/>
                </a:lnTo>
                <a:lnTo>
                  <a:pt x="9072372" y="0"/>
                </a:lnTo>
                <a:lnTo>
                  <a:pt x="0" y="0"/>
                </a:lnTo>
                <a:lnTo>
                  <a:pt x="0" y="5140451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2427" y="429650"/>
            <a:ext cx="398145" cy="0"/>
          </a:xfrm>
          <a:custGeom>
            <a:avLst/>
            <a:gdLst/>
            <a:ahLst/>
            <a:cxnLst/>
            <a:rect l="l" t="t" r="r" b="b"/>
            <a:pathLst>
              <a:path w="398144">
                <a:moveTo>
                  <a:pt x="0" y="0"/>
                </a:moveTo>
                <a:lnTo>
                  <a:pt x="397764" y="0"/>
                </a:lnTo>
              </a:path>
            </a:pathLst>
          </a:custGeom>
          <a:ln w="17318">
            <a:solidFill>
              <a:srgbClr val="C365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399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dirty="0"/>
              <a:t>New</a:t>
            </a:r>
            <a:r>
              <a:rPr sz="2700" spc="-30" dirty="0"/>
              <a:t> </a:t>
            </a:r>
            <a:r>
              <a:rPr sz="2700" dirty="0"/>
              <a:t>GA</a:t>
            </a:r>
            <a:r>
              <a:rPr sz="2700" spc="-20" dirty="0"/>
              <a:t> </a:t>
            </a:r>
            <a:r>
              <a:rPr sz="2700" dirty="0"/>
              <a:t>Guidelines</a:t>
            </a:r>
            <a:r>
              <a:rPr sz="2700" spc="5" dirty="0"/>
              <a:t> </a:t>
            </a:r>
            <a:r>
              <a:rPr sz="2700" dirty="0"/>
              <a:t>and</a:t>
            </a:r>
            <a:r>
              <a:rPr sz="2700" spc="-15" dirty="0"/>
              <a:t> </a:t>
            </a:r>
            <a:r>
              <a:rPr sz="2700" dirty="0"/>
              <a:t>Security</a:t>
            </a:r>
            <a:r>
              <a:rPr sz="2700" spc="-10" dirty="0"/>
              <a:t> Documents</a:t>
            </a:r>
            <a:endParaRPr sz="2700"/>
          </a:p>
        </p:txBody>
      </p:sp>
      <p:sp>
        <p:nvSpPr>
          <p:cNvPr id="5" name="object 5"/>
          <p:cNvSpPr txBox="1"/>
          <p:nvPr/>
        </p:nvSpPr>
        <p:spPr>
          <a:xfrm>
            <a:off x="509727" y="1044066"/>
            <a:ext cx="4756785" cy="1635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8140" indent="-346075">
              <a:lnSpc>
                <a:spcPct val="100000"/>
              </a:lnSpc>
              <a:spcBef>
                <a:spcPts val="100"/>
              </a:spcBef>
              <a:buSzPct val="118750"/>
              <a:buFont typeface="Wingdings"/>
              <a:buChar char=""/>
              <a:tabLst>
                <a:tab pos="358140" algn="l"/>
                <a:tab pos="358775" algn="l"/>
              </a:tabLst>
            </a:pPr>
            <a:r>
              <a:rPr sz="2400" dirty="0">
                <a:latin typeface="Arial"/>
                <a:cs typeface="Arial"/>
              </a:rPr>
              <a:t>Work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began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2016</a:t>
            </a:r>
            <a:endParaRPr sz="2400">
              <a:latin typeface="Arial"/>
              <a:cs typeface="Arial"/>
            </a:endParaRPr>
          </a:p>
          <a:p>
            <a:pPr marL="358140" indent="-346075">
              <a:lnSpc>
                <a:spcPct val="100000"/>
              </a:lnSpc>
              <a:spcBef>
                <a:spcPts val="575"/>
              </a:spcBef>
              <a:buSzPct val="118750"/>
              <a:buFont typeface="Wingdings"/>
              <a:buChar char=""/>
              <a:tabLst>
                <a:tab pos="358140" algn="l"/>
                <a:tab pos="358775" algn="l"/>
              </a:tabLst>
            </a:pPr>
            <a:r>
              <a:rPr sz="2400" dirty="0">
                <a:latin typeface="Arial"/>
                <a:cs typeface="Arial"/>
              </a:rPr>
              <a:t>Approved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by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ICS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IUMI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2021</a:t>
            </a:r>
            <a:endParaRPr sz="2400">
              <a:latin typeface="Arial"/>
              <a:cs typeface="Arial"/>
            </a:endParaRPr>
          </a:p>
          <a:p>
            <a:pPr marL="358140" indent="-346075">
              <a:lnSpc>
                <a:spcPct val="100000"/>
              </a:lnSpc>
              <a:spcBef>
                <a:spcPts val="575"/>
              </a:spcBef>
              <a:buSzPct val="118750"/>
              <a:buFont typeface="Wingdings"/>
              <a:buChar char=""/>
              <a:tabLst>
                <a:tab pos="358140" algn="l"/>
                <a:tab pos="358775" algn="l"/>
              </a:tabLst>
            </a:pPr>
            <a:r>
              <a:rPr sz="2400" dirty="0">
                <a:latin typeface="Arial"/>
                <a:cs typeface="Arial"/>
              </a:rPr>
              <a:t>Approved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by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CMI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Assembly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on</a:t>
            </a:r>
            <a:endParaRPr sz="2400">
              <a:latin typeface="Arial"/>
              <a:cs typeface="Arial"/>
            </a:endParaRPr>
          </a:p>
          <a:p>
            <a:pPr marL="35814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Arial"/>
                <a:cs typeface="Arial"/>
              </a:rPr>
              <a:t>10/21/22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Antwerp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91400" y="3257550"/>
            <a:ext cx="1545336" cy="73914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74748" y="2833116"/>
            <a:ext cx="3944112" cy="2217418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CA45068-D4C8-8FED-6807-1116693762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882" y="4276483"/>
            <a:ext cx="1798625" cy="3886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7244"/>
            <a:ext cx="9144000" cy="5096510"/>
          </a:xfrm>
          <a:custGeom>
            <a:avLst/>
            <a:gdLst/>
            <a:ahLst/>
            <a:cxnLst/>
            <a:rect l="l" t="t" r="r" b="b"/>
            <a:pathLst>
              <a:path w="9144000" h="5096510">
                <a:moveTo>
                  <a:pt x="9144000" y="0"/>
                </a:moveTo>
                <a:lnTo>
                  <a:pt x="0" y="0"/>
                </a:lnTo>
                <a:lnTo>
                  <a:pt x="0" y="5096254"/>
                </a:lnTo>
                <a:lnTo>
                  <a:pt x="9144000" y="5096254"/>
                </a:lnTo>
                <a:lnTo>
                  <a:pt x="914400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22427" y="0"/>
            <a:ext cx="6189345" cy="605155"/>
            <a:chOff x="522427" y="0"/>
            <a:chExt cx="6189345" cy="605155"/>
          </a:xfrm>
        </p:grpSpPr>
        <p:sp>
          <p:nvSpPr>
            <p:cNvPr id="4" name="object 4"/>
            <p:cNvSpPr/>
            <p:nvPr/>
          </p:nvSpPr>
          <p:spPr>
            <a:xfrm>
              <a:off x="522732" y="0"/>
              <a:ext cx="6189345" cy="605155"/>
            </a:xfrm>
            <a:custGeom>
              <a:avLst/>
              <a:gdLst/>
              <a:ahLst/>
              <a:cxnLst/>
              <a:rect l="l" t="t" r="r" b="b"/>
              <a:pathLst>
                <a:path w="6189345" h="605155">
                  <a:moveTo>
                    <a:pt x="6188964" y="0"/>
                  </a:moveTo>
                  <a:lnTo>
                    <a:pt x="0" y="0"/>
                  </a:lnTo>
                  <a:lnTo>
                    <a:pt x="0" y="605027"/>
                  </a:lnTo>
                  <a:lnTo>
                    <a:pt x="6188964" y="605027"/>
                  </a:lnTo>
                  <a:lnTo>
                    <a:pt x="618896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22427" y="156070"/>
              <a:ext cx="228600" cy="0"/>
            </a:xfrm>
            <a:custGeom>
              <a:avLst/>
              <a:gdLst/>
              <a:ahLst/>
              <a:cxnLst/>
              <a:rect l="l" t="t" r="r" b="b"/>
              <a:pathLst>
                <a:path w="228600">
                  <a:moveTo>
                    <a:pt x="0" y="0"/>
                  </a:moveTo>
                  <a:lnTo>
                    <a:pt x="228600" y="0"/>
                  </a:lnTo>
                </a:path>
              </a:pathLst>
            </a:custGeom>
            <a:ln w="9896">
              <a:solidFill>
                <a:srgbClr val="C365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09727" y="87629"/>
            <a:ext cx="169545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Guidelines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41300" marR="5080" indent="-228600">
              <a:lnSpc>
                <a:spcPct val="80000"/>
              </a:lnSpc>
              <a:spcBef>
                <a:spcPts val="675"/>
              </a:spcBef>
              <a:buFont typeface="Wingdings"/>
              <a:buChar char=""/>
              <a:tabLst>
                <a:tab pos="241300" algn="l"/>
              </a:tabLst>
            </a:pPr>
            <a:r>
              <a:rPr dirty="0"/>
              <a:t>Prepared</a:t>
            </a:r>
            <a:r>
              <a:rPr spc="-20" dirty="0"/>
              <a:t> </a:t>
            </a:r>
            <a:r>
              <a:rPr dirty="0"/>
              <a:t>for</a:t>
            </a:r>
            <a:r>
              <a:rPr spc="-15" dirty="0"/>
              <a:t> </a:t>
            </a:r>
            <a:r>
              <a:rPr dirty="0"/>
              <a:t>commercial</a:t>
            </a:r>
            <a:r>
              <a:rPr spc="-10" dirty="0"/>
              <a:t> </a:t>
            </a:r>
            <a:r>
              <a:rPr dirty="0"/>
              <a:t>parties</a:t>
            </a:r>
            <a:r>
              <a:rPr spc="-15" dirty="0"/>
              <a:t> </a:t>
            </a:r>
            <a:r>
              <a:rPr dirty="0"/>
              <a:t>to</a:t>
            </a:r>
            <a:r>
              <a:rPr spc="-15" dirty="0"/>
              <a:t> </a:t>
            </a:r>
            <a:r>
              <a:rPr dirty="0"/>
              <a:t>assist</a:t>
            </a:r>
            <a:r>
              <a:rPr spc="-10" dirty="0"/>
              <a:t> </a:t>
            </a:r>
            <a:r>
              <a:rPr spc="-20" dirty="0"/>
              <a:t>with </a:t>
            </a:r>
            <a:r>
              <a:rPr dirty="0"/>
              <a:t>understanding</a:t>
            </a:r>
            <a:r>
              <a:rPr spc="-10" dirty="0"/>
              <a:t> </a:t>
            </a:r>
            <a:r>
              <a:rPr dirty="0"/>
              <a:t>basic</a:t>
            </a:r>
            <a:r>
              <a:rPr spc="-25" dirty="0"/>
              <a:t> </a:t>
            </a:r>
            <a:r>
              <a:rPr dirty="0"/>
              <a:t>principles</a:t>
            </a:r>
            <a:r>
              <a:rPr spc="5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spc="-25" dirty="0"/>
              <a:t>GA</a:t>
            </a:r>
          </a:p>
          <a:p>
            <a:pPr marL="241300" indent="-228600">
              <a:lnSpc>
                <a:spcPct val="100000"/>
              </a:lnSpc>
              <a:spcBef>
                <a:spcPts val="869"/>
              </a:spcBef>
              <a:buFont typeface="Wingdings"/>
              <a:buChar char=""/>
              <a:tabLst>
                <a:tab pos="241300" algn="l"/>
              </a:tabLst>
            </a:pPr>
            <a:r>
              <a:rPr dirty="0"/>
              <a:t>Six</a:t>
            </a:r>
            <a:r>
              <a:rPr spc="-10" dirty="0"/>
              <a:t> sections</a:t>
            </a:r>
          </a:p>
          <a:p>
            <a:pPr marL="241300" indent="-228600">
              <a:lnSpc>
                <a:spcPct val="100000"/>
              </a:lnSpc>
              <a:spcBef>
                <a:spcPts val="865"/>
              </a:spcBef>
              <a:buFont typeface="Wingdings"/>
              <a:buChar char=""/>
              <a:tabLst>
                <a:tab pos="241300" algn="l"/>
              </a:tabLst>
            </a:pPr>
            <a:r>
              <a:rPr spc="-10" dirty="0"/>
              <a:t>Non-</a:t>
            </a:r>
            <a:r>
              <a:rPr dirty="0"/>
              <a:t>binding</a:t>
            </a:r>
            <a:r>
              <a:rPr spc="25" dirty="0"/>
              <a:t> </a:t>
            </a:r>
            <a:r>
              <a:rPr dirty="0"/>
              <a:t>and</a:t>
            </a:r>
            <a:r>
              <a:rPr spc="-10" dirty="0"/>
              <a:t> </a:t>
            </a:r>
            <a:r>
              <a:rPr dirty="0"/>
              <a:t>do</a:t>
            </a:r>
            <a:r>
              <a:rPr spc="-30" dirty="0"/>
              <a:t> </a:t>
            </a:r>
            <a:r>
              <a:rPr dirty="0"/>
              <a:t>not</a:t>
            </a:r>
            <a:r>
              <a:rPr spc="-15" dirty="0"/>
              <a:t> </a:t>
            </a:r>
            <a:r>
              <a:rPr dirty="0"/>
              <a:t>override</a:t>
            </a:r>
            <a:r>
              <a:rPr spc="-10" dirty="0"/>
              <a:t> </a:t>
            </a:r>
            <a:r>
              <a:rPr spc="-25" dirty="0"/>
              <a:t>YAR</a:t>
            </a: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43800" y="3257550"/>
            <a:ext cx="1545336" cy="73914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02080" y="2673095"/>
            <a:ext cx="5187696" cy="2151888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F819A34-FFE2-7E24-15A6-EB43D07599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511" y="4223486"/>
            <a:ext cx="1798625" cy="3886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CDCDC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3" name="object 3"/>
          <p:cNvGrpSpPr/>
          <p:nvPr/>
        </p:nvGrpSpPr>
        <p:grpSpPr>
          <a:xfrm>
            <a:off x="522427" y="0"/>
            <a:ext cx="6189345" cy="883919"/>
            <a:chOff x="522427" y="0"/>
            <a:chExt cx="6189345" cy="883919"/>
          </a:xfrm>
        </p:grpSpPr>
        <p:sp>
          <p:nvSpPr>
            <p:cNvPr id="4" name="object 4"/>
            <p:cNvSpPr/>
            <p:nvPr/>
          </p:nvSpPr>
          <p:spPr>
            <a:xfrm>
              <a:off x="522732" y="0"/>
              <a:ext cx="6189345" cy="883919"/>
            </a:xfrm>
            <a:custGeom>
              <a:avLst/>
              <a:gdLst/>
              <a:ahLst/>
              <a:cxnLst/>
              <a:rect l="l" t="t" r="r" b="b"/>
              <a:pathLst>
                <a:path w="6189345" h="883919">
                  <a:moveTo>
                    <a:pt x="6188964" y="0"/>
                  </a:moveTo>
                  <a:lnTo>
                    <a:pt x="0" y="0"/>
                  </a:lnTo>
                  <a:lnTo>
                    <a:pt x="0" y="883920"/>
                  </a:lnTo>
                  <a:lnTo>
                    <a:pt x="6188964" y="883920"/>
                  </a:lnTo>
                  <a:lnTo>
                    <a:pt x="618896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22427" y="385301"/>
              <a:ext cx="530860" cy="0"/>
            </a:xfrm>
            <a:custGeom>
              <a:avLst/>
              <a:gdLst/>
              <a:ahLst/>
              <a:cxnLst/>
              <a:rect l="l" t="t" r="r" b="b"/>
              <a:pathLst>
                <a:path w="530860">
                  <a:moveTo>
                    <a:pt x="0" y="0"/>
                  </a:moveTo>
                  <a:lnTo>
                    <a:pt x="530353" y="0"/>
                  </a:lnTo>
                </a:path>
              </a:pathLst>
            </a:custGeom>
            <a:ln w="23078">
              <a:solidFill>
                <a:srgbClr val="C365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0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Interest</a:t>
            </a:r>
            <a:r>
              <a:rPr spc="-150" dirty="0"/>
              <a:t> </a:t>
            </a:r>
            <a:r>
              <a:rPr spc="-20" dirty="0"/>
              <a:t>Rates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09727" y="1313815"/>
            <a:ext cx="7153275" cy="68389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41300" marR="5080" indent="-228600">
              <a:lnSpc>
                <a:spcPct val="80000"/>
              </a:lnSpc>
              <a:spcBef>
                <a:spcPts val="675"/>
              </a:spcBef>
              <a:buFont typeface="Wingdings"/>
              <a:buChar char=""/>
              <a:tabLst>
                <a:tab pos="241300" algn="l"/>
              </a:tabLst>
            </a:pPr>
            <a:r>
              <a:rPr sz="2400" dirty="0">
                <a:latin typeface="Arial"/>
                <a:cs typeface="Arial"/>
              </a:rPr>
              <a:t>Amendment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unification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interest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provisions </a:t>
            </a:r>
            <a:r>
              <a:rPr sz="2400" spc="-25" dirty="0">
                <a:latin typeface="Arial"/>
                <a:cs typeface="Arial"/>
              </a:rPr>
              <a:t>in </a:t>
            </a:r>
            <a:r>
              <a:rPr sz="2400" dirty="0">
                <a:latin typeface="Arial"/>
                <a:cs typeface="Arial"/>
              </a:rPr>
              <a:t>YAR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2004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2016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67600" y="3333750"/>
            <a:ext cx="1545336" cy="73914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65832" y="2316479"/>
            <a:ext cx="3896868" cy="2595372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88362BE-4268-7E47-4360-2914CE624C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311" y="4257154"/>
            <a:ext cx="1798625" cy="3886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2427" y="184874"/>
            <a:ext cx="325120" cy="0"/>
          </a:xfrm>
          <a:custGeom>
            <a:avLst/>
            <a:gdLst/>
            <a:ahLst/>
            <a:cxnLst/>
            <a:rect l="l" t="t" r="r" b="b"/>
            <a:pathLst>
              <a:path w="325119">
                <a:moveTo>
                  <a:pt x="0" y="0"/>
                </a:moveTo>
                <a:lnTo>
                  <a:pt x="324610" y="0"/>
                </a:lnTo>
              </a:path>
            </a:pathLst>
          </a:custGeom>
          <a:ln w="14072">
            <a:solidFill>
              <a:srgbClr val="C365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0" dirty="0"/>
              <a:t>Security</a:t>
            </a:r>
            <a:r>
              <a:rPr sz="3500" spc="-145" dirty="0"/>
              <a:t> </a:t>
            </a:r>
            <a:r>
              <a:rPr spc="-10" dirty="0"/>
              <a:t>Documents</a:t>
            </a:r>
            <a:endParaRPr sz="3500"/>
          </a:p>
        </p:txBody>
      </p:sp>
      <p:sp>
        <p:nvSpPr>
          <p:cNvPr id="5" name="object 5"/>
          <p:cNvSpPr txBox="1"/>
          <p:nvPr/>
        </p:nvSpPr>
        <p:spPr>
          <a:xfrm>
            <a:off x="509727" y="1039495"/>
            <a:ext cx="7607934" cy="11336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41300" algn="l"/>
              </a:tabLst>
            </a:pPr>
            <a:r>
              <a:rPr sz="2400" dirty="0">
                <a:latin typeface="Arial"/>
                <a:cs typeface="Arial"/>
              </a:rPr>
              <a:t>Intended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reduce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delays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caused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by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varying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wordings</a:t>
            </a:r>
            <a:endParaRPr lang="en-US" sz="2400" spc="-1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41300" algn="l"/>
              </a:tabLst>
            </a:pPr>
            <a:r>
              <a:rPr lang="en-US" sz="2400" spc="-10" dirty="0">
                <a:latin typeface="Arial"/>
                <a:cs typeface="Arial"/>
              </a:rPr>
              <a:t>New form devised for interests other than cargo – i.e. time charterers’ bunkers, freight at risk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43800" y="3181350"/>
            <a:ext cx="1545336" cy="739140"/>
          </a:xfrm>
          <a:prstGeom prst="rect">
            <a:avLst/>
          </a:prstGeom>
        </p:spPr>
      </p:pic>
      <p:pic>
        <p:nvPicPr>
          <p:cNvPr id="7" name="object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47191" y="2314908"/>
            <a:ext cx="3299936" cy="2472023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FBCCA6A-0E02-65FB-1C6F-6A46FC2C35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511" y="4180954"/>
            <a:ext cx="1798625" cy="3886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35169" y="-54763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CDCDC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3" name="object 3"/>
          <p:cNvGrpSpPr/>
          <p:nvPr/>
        </p:nvGrpSpPr>
        <p:grpSpPr>
          <a:xfrm>
            <a:off x="522427" y="0"/>
            <a:ext cx="6189345" cy="883919"/>
            <a:chOff x="522427" y="0"/>
            <a:chExt cx="6189345" cy="883919"/>
          </a:xfrm>
        </p:grpSpPr>
        <p:sp>
          <p:nvSpPr>
            <p:cNvPr id="4" name="object 4"/>
            <p:cNvSpPr/>
            <p:nvPr/>
          </p:nvSpPr>
          <p:spPr>
            <a:xfrm>
              <a:off x="522732" y="0"/>
              <a:ext cx="6189345" cy="883919"/>
            </a:xfrm>
            <a:custGeom>
              <a:avLst/>
              <a:gdLst/>
              <a:ahLst/>
              <a:cxnLst/>
              <a:rect l="l" t="t" r="r" b="b"/>
              <a:pathLst>
                <a:path w="6189345" h="883919">
                  <a:moveTo>
                    <a:pt x="6188964" y="0"/>
                  </a:moveTo>
                  <a:lnTo>
                    <a:pt x="0" y="0"/>
                  </a:lnTo>
                  <a:lnTo>
                    <a:pt x="0" y="883920"/>
                  </a:lnTo>
                  <a:lnTo>
                    <a:pt x="6188964" y="883920"/>
                  </a:lnTo>
                  <a:lnTo>
                    <a:pt x="618896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22427" y="385301"/>
              <a:ext cx="530860" cy="0"/>
            </a:xfrm>
            <a:custGeom>
              <a:avLst/>
              <a:gdLst/>
              <a:ahLst/>
              <a:cxnLst/>
              <a:rect l="l" t="t" r="r" b="b"/>
              <a:pathLst>
                <a:path w="530860">
                  <a:moveTo>
                    <a:pt x="0" y="0"/>
                  </a:moveTo>
                  <a:lnTo>
                    <a:pt x="530353" y="0"/>
                  </a:lnTo>
                </a:path>
              </a:pathLst>
            </a:custGeom>
            <a:ln w="23078">
              <a:solidFill>
                <a:srgbClr val="C365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09727" y="87629"/>
            <a:ext cx="7174865" cy="734817"/>
          </a:xfrm>
          <a:prstGeom prst="rect">
            <a:avLst/>
          </a:prstGeom>
        </p:spPr>
        <p:txBody>
          <a:bodyPr vert="horz" wrap="square" lIns="0" tIns="270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20" dirty="0"/>
              <a:t>General Average Guarantee</a:t>
            </a:r>
            <a:endParaRPr spc="-20" dirty="0"/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67600" y="3333750"/>
            <a:ext cx="1545336" cy="739140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88362BE-4268-7E47-4360-2914CE624C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311" y="4257154"/>
            <a:ext cx="1798625" cy="3886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B65B967-5623-EE07-AC0D-6FD1685966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222" y="1103959"/>
            <a:ext cx="2464652" cy="37329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724BB58-4226-5174-961C-BE75805862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7404" y="1098903"/>
            <a:ext cx="2542101" cy="376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2056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</TotalTime>
  <Words>372</Words>
  <Application>Microsoft Office PowerPoint</Application>
  <PresentationFormat>On-screen Show (16:9)</PresentationFormat>
  <Paragraphs>66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Office Theme</vt:lpstr>
      <vt:lpstr>MLAUS Marine Insurance Committee - CMI update</vt:lpstr>
      <vt:lpstr>The CMI (The Comité Maritime International)</vt:lpstr>
      <vt:lpstr>The CMI</vt:lpstr>
      <vt:lpstr>SC on GA</vt:lpstr>
      <vt:lpstr>New GA Guidelines and Security Documents</vt:lpstr>
      <vt:lpstr>Guidelines</vt:lpstr>
      <vt:lpstr>Interest Rates</vt:lpstr>
      <vt:lpstr>Security Documents</vt:lpstr>
      <vt:lpstr>General Average Guarantee</vt:lpstr>
      <vt:lpstr>General Average Guarantee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Rudegeair, Krista</dc:creator>
  <cp:lastModifiedBy>Jonathan S. Spencer - JSSUSA</cp:lastModifiedBy>
  <cp:revision>2</cp:revision>
  <dcterms:created xsi:type="dcterms:W3CDTF">2023-04-27T13:50:57Z</dcterms:created>
  <dcterms:modified xsi:type="dcterms:W3CDTF">2023-04-27T15:35:05Z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2022-11-08T00:00:00Z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2023-04-27T00:00:00Z</vt:filetime>
  </property>
  <property fmtid="{D5CDD505-2E9C-101B-9397-08002B2CF9AE}" pid="5" name="Producer">
    <vt:lpwstr>Microsoft® PowerPoint® for Microsoft 365</vt:lpwstr>
  </property>
  <property fmtid="{D5CDD505-2E9C-101B-9397-08002B2CF9AE}" pid="6" name="_AdHocReviewCycleID">
    <vt:i4>-2099409719</vt:i4>
  </property>
  <property fmtid="{D5CDD505-2E9C-101B-9397-08002B2CF9AE}" pid="7" name="_NewReviewCycle">
    <vt:lpwstr/>
  </property>
  <property fmtid="{D5CDD505-2E9C-101B-9397-08002B2CF9AE}" pid="8" name="_EmailSubject">
    <vt:lpwstr>MLA Marine Insurance Committee - Speaker Release</vt:lpwstr>
  </property>
  <property fmtid="{D5CDD505-2E9C-101B-9397-08002B2CF9AE}" pid="9" name="_AuthorEmail">
    <vt:lpwstr>jss@jssusa.com</vt:lpwstr>
  </property>
  <property fmtid="{D5CDD505-2E9C-101B-9397-08002B2CF9AE}" pid="10" name="_AuthorEmailDisplayName">
    <vt:lpwstr>Jonathan S. Spencer - JSSUSA</vt:lpwstr>
  </property>
</Properties>
</file>