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3" r:id="rId5"/>
    <p:sldId id="259" r:id="rId6"/>
    <p:sldId id="310" r:id="rId7"/>
    <p:sldId id="261" r:id="rId8"/>
    <p:sldId id="262" r:id="rId9"/>
    <p:sldId id="263" r:id="rId10"/>
    <p:sldId id="264" r:id="rId11"/>
    <p:sldId id="265" r:id="rId12"/>
    <p:sldId id="308" r:id="rId13"/>
    <p:sldId id="266" r:id="rId14"/>
    <p:sldId id="270" r:id="rId15"/>
    <p:sldId id="311" r:id="rId16"/>
    <p:sldId id="312" r:id="rId17"/>
    <p:sldId id="313"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0F9"/>
    <a:srgbClr val="F0F4FA"/>
    <a:srgbClr val="F5F7FC"/>
    <a:srgbClr val="E7EDF7"/>
    <a:srgbClr val="CFDDEA"/>
    <a:srgbClr val="B6D4F1"/>
    <a:srgbClr val="4D8ECC"/>
    <a:srgbClr val="82AFE3"/>
    <a:srgbClr val="3F7DC1"/>
    <a:srgbClr val="90B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3992" autoAdjust="0"/>
  </p:normalViewPr>
  <p:slideViewPr>
    <p:cSldViewPr snapToGrid="0">
      <p:cViewPr varScale="1">
        <p:scale>
          <a:sx n="107" d="100"/>
          <a:sy n="107" d="100"/>
        </p:scale>
        <p:origin x="6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13" tIns="46657" rIns="93313" bIns="46657" rtlCol="0"/>
          <a:lstStyle>
            <a:lvl1pPr algn="r">
              <a:defRPr sz="1200"/>
            </a:lvl1pPr>
          </a:lstStyle>
          <a:p>
            <a:fld id="{F91AA4DC-AAFC-44C8-A5A7-3B62ED45A336}" type="datetimeFigureOut">
              <a:rPr lang="en-US" smtClean="0"/>
              <a:t>3/13/2024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3" tIns="46657" rIns="93313"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3" tIns="46657" rIns="93313" bIns="46657" rtlCol="0" anchor="b"/>
          <a:lstStyle>
            <a:lvl1pPr algn="r">
              <a:defRPr sz="1200"/>
            </a:lvl1pPr>
          </a:lstStyle>
          <a:p>
            <a:fld id="{D93C9CB9-29CF-466A-8A65-F5119D1C9F79}" type="slidenum">
              <a:rPr lang="en-US" smtClean="0"/>
              <a:t>‹#›</a:t>
            </a:fld>
            <a:endParaRPr lang="en-US"/>
          </a:p>
        </p:txBody>
      </p:sp>
    </p:spTree>
    <p:extLst>
      <p:ext uri="{BB962C8B-B14F-4D97-AF65-F5344CB8AC3E}">
        <p14:creationId xmlns:p14="http://schemas.microsoft.com/office/powerpoint/2010/main" val="92583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2</a:t>
            </a:fld>
            <a:endParaRPr lang="en-US"/>
          </a:p>
        </p:txBody>
      </p:sp>
    </p:spTree>
    <p:extLst>
      <p:ext uri="{BB962C8B-B14F-4D97-AF65-F5344CB8AC3E}">
        <p14:creationId xmlns:p14="http://schemas.microsoft.com/office/powerpoint/2010/main" val="362085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16</a:t>
            </a:fld>
            <a:endParaRPr lang="en-US"/>
          </a:p>
        </p:txBody>
      </p:sp>
    </p:spTree>
    <p:extLst>
      <p:ext uri="{BB962C8B-B14F-4D97-AF65-F5344CB8AC3E}">
        <p14:creationId xmlns:p14="http://schemas.microsoft.com/office/powerpoint/2010/main" val="643922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17</a:t>
            </a:fld>
            <a:endParaRPr lang="en-US"/>
          </a:p>
        </p:txBody>
      </p:sp>
    </p:spTree>
    <p:extLst>
      <p:ext uri="{BB962C8B-B14F-4D97-AF65-F5344CB8AC3E}">
        <p14:creationId xmlns:p14="http://schemas.microsoft.com/office/powerpoint/2010/main" val="81878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5</a:t>
            </a:fld>
            <a:endParaRPr lang="en-US"/>
          </a:p>
        </p:txBody>
      </p:sp>
    </p:spTree>
    <p:extLst>
      <p:ext uri="{BB962C8B-B14F-4D97-AF65-F5344CB8AC3E}">
        <p14:creationId xmlns:p14="http://schemas.microsoft.com/office/powerpoint/2010/main" val="211486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7</a:t>
            </a:fld>
            <a:endParaRPr lang="en-US"/>
          </a:p>
        </p:txBody>
      </p:sp>
    </p:spTree>
    <p:extLst>
      <p:ext uri="{BB962C8B-B14F-4D97-AF65-F5344CB8AC3E}">
        <p14:creationId xmlns:p14="http://schemas.microsoft.com/office/powerpoint/2010/main" val="283852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8</a:t>
            </a:fld>
            <a:endParaRPr lang="en-US"/>
          </a:p>
        </p:txBody>
      </p:sp>
    </p:spTree>
    <p:extLst>
      <p:ext uri="{BB962C8B-B14F-4D97-AF65-F5344CB8AC3E}">
        <p14:creationId xmlns:p14="http://schemas.microsoft.com/office/powerpoint/2010/main" val="189356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9</a:t>
            </a:fld>
            <a:endParaRPr lang="en-US"/>
          </a:p>
        </p:txBody>
      </p:sp>
    </p:spTree>
    <p:extLst>
      <p:ext uri="{BB962C8B-B14F-4D97-AF65-F5344CB8AC3E}">
        <p14:creationId xmlns:p14="http://schemas.microsoft.com/office/powerpoint/2010/main" val="2253719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11</a:t>
            </a:fld>
            <a:endParaRPr lang="en-US"/>
          </a:p>
        </p:txBody>
      </p:sp>
    </p:spTree>
    <p:extLst>
      <p:ext uri="{BB962C8B-B14F-4D97-AF65-F5344CB8AC3E}">
        <p14:creationId xmlns:p14="http://schemas.microsoft.com/office/powerpoint/2010/main" val="195021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13</a:t>
            </a:fld>
            <a:endParaRPr lang="en-US" dirty="0"/>
          </a:p>
        </p:txBody>
      </p:sp>
    </p:spTree>
    <p:extLst>
      <p:ext uri="{BB962C8B-B14F-4D97-AF65-F5344CB8AC3E}">
        <p14:creationId xmlns:p14="http://schemas.microsoft.com/office/powerpoint/2010/main" val="377332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14</a:t>
            </a:fld>
            <a:endParaRPr lang="en-US"/>
          </a:p>
        </p:txBody>
      </p:sp>
    </p:spTree>
    <p:extLst>
      <p:ext uri="{BB962C8B-B14F-4D97-AF65-F5344CB8AC3E}">
        <p14:creationId xmlns:p14="http://schemas.microsoft.com/office/powerpoint/2010/main" val="163822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3C9CB9-29CF-466A-8A65-F5119D1C9F79}" type="slidenum">
              <a:rPr lang="en-US" smtClean="0"/>
              <a:t>15</a:t>
            </a:fld>
            <a:endParaRPr lang="en-US"/>
          </a:p>
        </p:txBody>
      </p:sp>
    </p:spTree>
    <p:extLst>
      <p:ext uri="{BB962C8B-B14F-4D97-AF65-F5344CB8AC3E}">
        <p14:creationId xmlns:p14="http://schemas.microsoft.com/office/powerpoint/2010/main" val="325444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58FC-4406-8B22-87FB-39D124691F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088291-8909-AD77-D5DB-9A8C4EBA2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D32A6E-5069-D741-63C4-59BEDF4EBB20}"/>
              </a:ext>
            </a:extLst>
          </p:cNvPr>
          <p:cNvSpPr>
            <a:spLocks noGrp="1"/>
          </p:cNvSpPr>
          <p:nvPr>
            <p:ph type="dt" sz="half" idx="10"/>
          </p:nvPr>
        </p:nvSpPr>
        <p:spPr/>
        <p:txBody>
          <a:bodyPr/>
          <a:lstStyle/>
          <a:p>
            <a:fld id="{B85CA803-3BBB-4D2B-9F19-B30BF5B3898C}" type="datetime1">
              <a:rPr lang="en-US" smtClean="0"/>
              <a:t>3/13/2024</a:t>
            </a:fld>
            <a:endParaRPr lang="en-US"/>
          </a:p>
        </p:txBody>
      </p:sp>
      <p:sp>
        <p:nvSpPr>
          <p:cNvPr id="5" name="Footer Placeholder 4">
            <a:extLst>
              <a:ext uri="{FF2B5EF4-FFF2-40B4-BE49-F238E27FC236}">
                <a16:creationId xmlns:a16="http://schemas.microsoft.com/office/drawing/2014/main" id="{FDB81731-39EA-19A1-7384-DE187A2FE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01685-F086-2CF6-88E9-E2B8192390FC}"/>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207914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C591-C859-DEEA-20F4-1503A2E5E9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4C6085-178F-630C-980F-1F26EEB9C1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89019-77A9-6277-055B-F27248C7CC5A}"/>
              </a:ext>
            </a:extLst>
          </p:cNvPr>
          <p:cNvSpPr>
            <a:spLocks noGrp="1"/>
          </p:cNvSpPr>
          <p:nvPr>
            <p:ph type="dt" sz="half" idx="10"/>
          </p:nvPr>
        </p:nvSpPr>
        <p:spPr/>
        <p:txBody>
          <a:bodyPr/>
          <a:lstStyle/>
          <a:p>
            <a:fld id="{6FE93BAF-1409-4C55-BC80-E02DA47B2C69}" type="datetime1">
              <a:rPr lang="en-US" smtClean="0"/>
              <a:t>3/13/2024</a:t>
            </a:fld>
            <a:endParaRPr lang="en-US"/>
          </a:p>
        </p:txBody>
      </p:sp>
      <p:sp>
        <p:nvSpPr>
          <p:cNvPr id="5" name="Footer Placeholder 4">
            <a:extLst>
              <a:ext uri="{FF2B5EF4-FFF2-40B4-BE49-F238E27FC236}">
                <a16:creationId xmlns:a16="http://schemas.microsoft.com/office/drawing/2014/main" id="{78684412-BFE1-7ACF-D97F-E207BE006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92D49-C695-C70C-5BA1-56370745D1E4}"/>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25843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204B57-9D24-FB13-7241-4C16FBAD89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49213-66DC-F32D-6592-478BEC8BD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A8245-C3C1-88F2-A6BD-231B24D0CF60}"/>
              </a:ext>
            </a:extLst>
          </p:cNvPr>
          <p:cNvSpPr>
            <a:spLocks noGrp="1"/>
          </p:cNvSpPr>
          <p:nvPr>
            <p:ph type="dt" sz="half" idx="10"/>
          </p:nvPr>
        </p:nvSpPr>
        <p:spPr/>
        <p:txBody>
          <a:bodyPr/>
          <a:lstStyle/>
          <a:p>
            <a:fld id="{A8FE5923-AE34-46D3-B984-8E96E1445C64}" type="datetime1">
              <a:rPr lang="en-US" smtClean="0"/>
              <a:t>3/13/2024</a:t>
            </a:fld>
            <a:endParaRPr lang="en-US"/>
          </a:p>
        </p:txBody>
      </p:sp>
      <p:sp>
        <p:nvSpPr>
          <p:cNvPr id="5" name="Footer Placeholder 4">
            <a:extLst>
              <a:ext uri="{FF2B5EF4-FFF2-40B4-BE49-F238E27FC236}">
                <a16:creationId xmlns:a16="http://schemas.microsoft.com/office/drawing/2014/main" id="{1CDEF867-9B7C-47A9-1E0B-0E142C87F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E6F6C-89EE-78CC-DB91-DCBAE9F3FD0F}"/>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360921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469F8-9AC8-A424-BFA0-1307544490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53E0A-4950-E861-5848-072FCC4665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20246-8E8B-D519-24E7-93BAE1E1640C}"/>
              </a:ext>
            </a:extLst>
          </p:cNvPr>
          <p:cNvSpPr>
            <a:spLocks noGrp="1"/>
          </p:cNvSpPr>
          <p:nvPr>
            <p:ph type="dt" sz="half" idx="10"/>
          </p:nvPr>
        </p:nvSpPr>
        <p:spPr/>
        <p:txBody>
          <a:bodyPr/>
          <a:lstStyle/>
          <a:p>
            <a:fld id="{3A3BCE7A-10AE-4189-A1D0-F7A297615CB2}" type="datetime1">
              <a:rPr lang="en-US" smtClean="0"/>
              <a:t>3/13/2024</a:t>
            </a:fld>
            <a:endParaRPr lang="en-US"/>
          </a:p>
        </p:txBody>
      </p:sp>
      <p:sp>
        <p:nvSpPr>
          <p:cNvPr id="5" name="Footer Placeholder 4">
            <a:extLst>
              <a:ext uri="{FF2B5EF4-FFF2-40B4-BE49-F238E27FC236}">
                <a16:creationId xmlns:a16="http://schemas.microsoft.com/office/drawing/2014/main" id="{7D8AD63F-FE1E-3B68-8197-EA0D0D8C6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7CEC6-3612-821E-C4F1-AAF7ACED461A}"/>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25742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D5D5-F382-F09A-8B99-75BEEF208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C5C869-FD30-19B2-877B-C970B129B8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3D929C-28E3-1834-7F16-83960E9539E8}"/>
              </a:ext>
            </a:extLst>
          </p:cNvPr>
          <p:cNvSpPr>
            <a:spLocks noGrp="1"/>
          </p:cNvSpPr>
          <p:nvPr>
            <p:ph type="dt" sz="half" idx="10"/>
          </p:nvPr>
        </p:nvSpPr>
        <p:spPr/>
        <p:txBody>
          <a:bodyPr/>
          <a:lstStyle/>
          <a:p>
            <a:fld id="{4B07CFA1-CE64-4684-8A9A-11BC6E31DEF5}" type="datetime1">
              <a:rPr lang="en-US" smtClean="0"/>
              <a:t>3/13/2024</a:t>
            </a:fld>
            <a:endParaRPr lang="en-US"/>
          </a:p>
        </p:txBody>
      </p:sp>
      <p:sp>
        <p:nvSpPr>
          <p:cNvPr id="5" name="Footer Placeholder 4">
            <a:extLst>
              <a:ext uri="{FF2B5EF4-FFF2-40B4-BE49-F238E27FC236}">
                <a16:creationId xmlns:a16="http://schemas.microsoft.com/office/drawing/2014/main" id="{D160B37F-05B4-F118-B266-4FE0F965F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2E5E7-521F-4B5B-1842-E2A51D94AD34}"/>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391342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E259-3EAC-D852-8CF6-5A965CB33C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4584FC-EB62-B85B-4032-76F879B238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83D3C0-31F6-C5D1-0838-8F0E3B961C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D2D1B9-11DC-26B7-082E-CF07D05CC075}"/>
              </a:ext>
            </a:extLst>
          </p:cNvPr>
          <p:cNvSpPr>
            <a:spLocks noGrp="1"/>
          </p:cNvSpPr>
          <p:nvPr>
            <p:ph type="dt" sz="half" idx="10"/>
          </p:nvPr>
        </p:nvSpPr>
        <p:spPr/>
        <p:txBody>
          <a:bodyPr/>
          <a:lstStyle/>
          <a:p>
            <a:fld id="{7360A365-1451-4142-95FC-13C14EAFC9E6}" type="datetime1">
              <a:rPr lang="en-US" smtClean="0"/>
              <a:t>3/13/2024</a:t>
            </a:fld>
            <a:endParaRPr lang="en-US"/>
          </a:p>
        </p:txBody>
      </p:sp>
      <p:sp>
        <p:nvSpPr>
          <p:cNvPr id="6" name="Footer Placeholder 5">
            <a:extLst>
              <a:ext uri="{FF2B5EF4-FFF2-40B4-BE49-F238E27FC236}">
                <a16:creationId xmlns:a16="http://schemas.microsoft.com/office/drawing/2014/main" id="{89C7F8E1-0950-CAAF-0363-CD92BEBB6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9B9FA3-CE09-E85E-1BBE-2D31441398AE}"/>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350383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1F81-5EFB-097E-23E8-ACCFD9FCB8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7C6BFE-7011-065E-C62D-A0195AFFA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FFB8F9-85D4-EFE0-9A77-DDA76844CE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6A18D8-981D-CD9D-B4B3-04B30F26C0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572D51-3462-9D62-93F3-FCD628FE0F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145F86-5929-80F7-7506-CFBC393901E9}"/>
              </a:ext>
            </a:extLst>
          </p:cNvPr>
          <p:cNvSpPr>
            <a:spLocks noGrp="1"/>
          </p:cNvSpPr>
          <p:nvPr>
            <p:ph type="dt" sz="half" idx="10"/>
          </p:nvPr>
        </p:nvSpPr>
        <p:spPr/>
        <p:txBody>
          <a:bodyPr/>
          <a:lstStyle/>
          <a:p>
            <a:fld id="{0EA6C355-DC49-4266-AC49-A771AAC9A8BB}" type="datetime1">
              <a:rPr lang="en-US" smtClean="0"/>
              <a:t>3/13/2024</a:t>
            </a:fld>
            <a:endParaRPr lang="en-US"/>
          </a:p>
        </p:txBody>
      </p:sp>
      <p:sp>
        <p:nvSpPr>
          <p:cNvPr id="8" name="Footer Placeholder 7">
            <a:extLst>
              <a:ext uri="{FF2B5EF4-FFF2-40B4-BE49-F238E27FC236}">
                <a16:creationId xmlns:a16="http://schemas.microsoft.com/office/drawing/2014/main" id="{23B70E70-F9A2-87D0-A59B-5DD14014E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6402AD-2C0A-9278-E571-B35ACEF5F823}"/>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17189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79F11-730E-1FA7-0E51-CB377F8786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DC0C4-BA0B-3843-B346-EE5ED6623728}"/>
              </a:ext>
            </a:extLst>
          </p:cNvPr>
          <p:cNvSpPr>
            <a:spLocks noGrp="1"/>
          </p:cNvSpPr>
          <p:nvPr>
            <p:ph type="dt" sz="half" idx="10"/>
          </p:nvPr>
        </p:nvSpPr>
        <p:spPr/>
        <p:txBody>
          <a:bodyPr/>
          <a:lstStyle/>
          <a:p>
            <a:fld id="{BECE8BE6-07C7-4BF1-B004-08824098BDAE}" type="datetime1">
              <a:rPr lang="en-US" smtClean="0"/>
              <a:t>3/13/2024</a:t>
            </a:fld>
            <a:endParaRPr lang="en-US"/>
          </a:p>
        </p:txBody>
      </p:sp>
      <p:sp>
        <p:nvSpPr>
          <p:cNvPr id="4" name="Footer Placeholder 3">
            <a:extLst>
              <a:ext uri="{FF2B5EF4-FFF2-40B4-BE49-F238E27FC236}">
                <a16:creationId xmlns:a16="http://schemas.microsoft.com/office/drawing/2014/main" id="{1ECF9D69-7E49-7C11-0995-13C88C1F7F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171E4-C7A4-DB9B-D93A-DEBE4C0ED297}"/>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146398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FCF529-549E-C039-0D85-71E066D6129A}"/>
              </a:ext>
            </a:extLst>
          </p:cNvPr>
          <p:cNvSpPr>
            <a:spLocks noGrp="1"/>
          </p:cNvSpPr>
          <p:nvPr>
            <p:ph type="dt" sz="half" idx="10"/>
          </p:nvPr>
        </p:nvSpPr>
        <p:spPr/>
        <p:txBody>
          <a:bodyPr/>
          <a:lstStyle/>
          <a:p>
            <a:fld id="{F6EC9F9C-7226-4600-BF71-FE9E3FF576CF}" type="datetime1">
              <a:rPr lang="en-US" smtClean="0"/>
              <a:t>3/13/2024</a:t>
            </a:fld>
            <a:endParaRPr lang="en-US"/>
          </a:p>
        </p:txBody>
      </p:sp>
      <p:sp>
        <p:nvSpPr>
          <p:cNvPr id="3" name="Footer Placeholder 2">
            <a:extLst>
              <a:ext uri="{FF2B5EF4-FFF2-40B4-BE49-F238E27FC236}">
                <a16:creationId xmlns:a16="http://schemas.microsoft.com/office/drawing/2014/main" id="{F3E5EFB7-BD68-9E47-2230-C2333FBA90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D151CD-4220-B46A-2222-BC2D18C0A55F}"/>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304955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B5DE-0611-621F-3BF0-F915A3DD7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A82AA-40D3-1DF0-4472-E958DF2CB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D3B704-0EA1-BECD-DD26-8A6E559D7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804AD-C77B-4F96-C06B-FB1D3E4C71EB}"/>
              </a:ext>
            </a:extLst>
          </p:cNvPr>
          <p:cNvSpPr>
            <a:spLocks noGrp="1"/>
          </p:cNvSpPr>
          <p:nvPr>
            <p:ph type="dt" sz="half" idx="10"/>
          </p:nvPr>
        </p:nvSpPr>
        <p:spPr/>
        <p:txBody>
          <a:bodyPr/>
          <a:lstStyle/>
          <a:p>
            <a:fld id="{0AD8D041-D86F-46F0-88CA-E69B98A4DC6D}" type="datetime1">
              <a:rPr lang="en-US" smtClean="0"/>
              <a:t>3/13/2024</a:t>
            </a:fld>
            <a:endParaRPr lang="en-US"/>
          </a:p>
        </p:txBody>
      </p:sp>
      <p:sp>
        <p:nvSpPr>
          <p:cNvPr id="6" name="Footer Placeholder 5">
            <a:extLst>
              <a:ext uri="{FF2B5EF4-FFF2-40B4-BE49-F238E27FC236}">
                <a16:creationId xmlns:a16="http://schemas.microsoft.com/office/drawing/2014/main" id="{DD0C8ECB-76D2-9A7F-75F6-44B8C5DEA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D19DE3-8D86-8CEA-E103-275DC1834F26}"/>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152076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64E8-2592-DFFD-25B9-139BEDAAE9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014A2B-D814-F3BE-396F-E7EDA8CBE8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F19A8-3D1E-7ACE-F7D2-9DCDBAF9C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BA145-7E21-5F81-876E-7FD745032821}"/>
              </a:ext>
            </a:extLst>
          </p:cNvPr>
          <p:cNvSpPr>
            <a:spLocks noGrp="1"/>
          </p:cNvSpPr>
          <p:nvPr>
            <p:ph type="dt" sz="half" idx="10"/>
          </p:nvPr>
        </p:nvSpPr>
        <p:spPr/>
        <p:txBody>
          <a:bodyPr/>
          <a:lstStyle/>
          <a:p>
            <a:fld id="{E68B3493-CA12-4F4D-AE98-CA8F142CF493}" type="datetime1">
              <a:rPr lang="en-US" smtClean="0"/>
              <a:t>3/13/2024</a:t>
            </a:fld>
            <a:endParaRPr lang="en-US"/>
          </a:p>
        </p:txBody>
      </p:sp>
      <p:sp>
        <p:nvSpPr>
          <p:cNvPr id="6" name="Footer Placeholder 5">
            <a:extLst>
              <a:ext uri="{FF2B5EF4-FFF2-40B4-BE49-F238E27FC236}">
                <a16:creationId xmlns:a16="http://schemas.microsoft.com/office/drawing/2014/main" id="{305590C5-4F1A-7D59-DD9F-882F27D91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9FFB4-FC8C-6429-6C43-A7183BA5D9BD}"/>
              </a:ext>
            </a:extLst>
          </p:cNvPr>
          <p:cNvSpPr>
            <a:spLocks noGrp="1"/>
          </p:cNvSpPr>
          <p:nvPr>
            <p:ph type="sldNum" sz="quarter" idx="12"/>
          </p:nvPr>
        </p:nvSpPr>
        <p:spPr/>
        <p:txBody>
          <a:bodyPr/>
          <a:lstStyle/>
          <a:p>
            <a:fld id="{ABC7F69A-696C-4DDF-B7A5-63274183C54E}" type="slidenum">
              <a:rPr lang="en-US" smtClean="0"/>
              <a:t>‹#›</a:t>
            </a:fld>
            <a:endParaRPr lang="en-US"/>
          </a:p>
        </p:txBody>
      </p:sp>
    </p:spTree>
    <p:extLst>
      <p:ext uri="{BB962C8B-B14F-4D97-AF65-F5344CB8AC3E}">
        <p14:creationId xmlns:p14="http://schemas.microsoft.com/office/powerpoint/2010/main" val="111109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0DD8F-B03C-14BD-8348-FFB4004C84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1B2A8A-A063-661D-9059-2898D96EC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73751-9757-8C4C-1F10-622FD2E1D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E3EA9-408E-49CC-9A69-8D71D405F2A4}" type="datetime1">
              <a:rPr lang="en-US" smtClean="0"/>
              <a:t>3/13/2024</a:t>
            </a:fld>
            <a:endParaRPr lang="en-US"/>
          </a:p>
        </p:txBody>
      </p:sp>
      <p:sp>
        <p:nvSpPr>
          <p:cNvPr id="5" name="Footer Placeholder 4">
            <a:extLst>
              <a:ext uri="{FF2B5EF4-FFF2-40B4-BE49-F238E27FC236}">
                <a16:creationId xmlns:a16="http://schemas.microsoft.com/office/drawing/2014/main" id="{988DF0CC-2793-AEC5-437A-3E2BB4378C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5C283D-2AE4-1662-613B-EE3861975D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7F69A-696C-4DDF-B7A5-63274183C54E}" type="slidenum">
              <a:rPr lang="en-US" smtClean="0"/>
              <a:t>‹#›</a:t>
            </a:fld>
            <a:endParaRPr lang="en-US"/>
          </a:p>
        </p:txBody>
      </p:sp>
    </p:spTree>
    <p:extLst>
      <p:ext uri="{BB962C8B-B14F-4D97-AF65-F5344CB8AC3E}">
        <p14:creationId xmlns:p14="http://schemas.microsoft.com/office/powerpoint/2010/main" val="3085829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newcomb.mark@us.zim.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DDEA"/>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B0C0E26-6093-5120-A779-3F1165D360DA}"/>
              </a:ext>
            </a:extLst>
          </p:cNvPr>
          <p:cNvPicPr>
            <a:picLocks noChangeAspect="1"/>
          </p:cNvPicPr>
          <p:nvPr/>
        </p:nvPicPr>
        <p:blipFill>
          <a:blip r:embed="rId2">
            <a:duotone>
              <a:schemeClr val="accent5">
                <a:shade val="45000"/>
                <a:satMod val="135000"/>
              </a:schemeClr>
              <a:prstClr val="white"/>
            </a:duotone>
          </a:blip>
          <a:stretch>
            <a:fillRect/>
          </a:stretch>
        </p:blipFill>
        <p:spPr>
          <a:xfrm>
            <a:off x="950026" y="-8014"/>
            <a:ext cx="10279948" cy="6866014"/>
          </a:xfrm>
          <a:prstGeom prst="rect">
            <a:avLst/>
          </a:prstGeom>
          <a:ln>
            <a:noFill/>
          </a:ln>
          <a:effectLst>
            <a:outerShdw blurRad="50800" dist="50800" dir="5400000" algn="ctr" rotWithShape="0">
              <a:srgbClr val="000000">
                <a:alpha val="0"/>
              </a:srgbClr>
            </a:outerShdw>
            <a:softEdge rad="112500"/>
          </a:effectLst>
        </p:spPr>
      </p:pic>
      <p:sp>
        <p:nvSpPr>
          <p:cNvPr id="2" name="Title 1">
            <a:extLst>
              <a:ext uri="{FF2B5EF4-FFF2-40B4-BE49-F238E27FC236}">
                <a16:creationId xmlns:a16="http://schemas.microsoft.com/office/drawing/2014/main" id="{C5560452-E479-0C5B-F6FA-3107A6471391}"/>
              </a:ext>
            </a:extLst>
          </p:cNvPr>
          <p:cNvSpPr>
            <a:spLocks noGrp="1"/>
          </p:cNvSpPr>
          <p:nvPr>
            <p:ph type="ctrTitle"/>
          </p:nvPr>
        </p:nvSpPr>
        <p:spPr>
          <a:xfrm>
            <a:off x="1524000" y="-124771"/>
            <a:ext cx="9144000" cy="2125706"/>
          </a:xfrm>
        </p:spPr>
        <p:txBody>
          <a:bodyPr/>
          <a:lstStyle/>
          <a:p>
            <a:r>
              <a:rPr lang="en-US" b="1" dirty="0">
                <a:latin typeface="Constantia" panose="02030602050306030303" pitchFamily="18" charset="0"/>
              </a:rPr>
              <a:t>The US Carriage Of </a:t>
            </a:r>
            <a:r>
              <a:rPr lang="en-US" b="1" u="sng" dirty="0">
                <a:latin typeface="Constantia" panose="02030602050306030303" pitchFamily="18" charset="0"/>
              </a:rPr>
              <a:t>Goods By Sea Act: R.I.P.?</a:t>
            </a:r>
          </a:p>
        </p:txBody>
      </p:sp>
      <p:sp>
        <p:nvSpPr>
          <p:cNvPr id="3" name="Subtitle 2">
            <a:extLst>
              <a:ext uri="{FF2B5EF4-FFF2-40B4-BE49-F238E27FC236}">
                <a16:creationId xmlns:a16="http://schemas.microsoft.com/office/drawing/2014/main" id="{B061A9BE-7DC7-F1AB-2B94-592D7C65DDB2}"/>
              </a:ext>
            </a:extLst>
          </p:cNvPr>
          <p:cNvSpPr>
            <a:spLocks noGrp="1"/>
          </p:cNvSpPr>
          <p:nvPr>
            <p:ph type="subTitle" idx="1"/>
          </p:nvPr>
        </p:nvSpPr>
        <p:spPr>
          <a:xfrm>
            <a:off x="1599209" y="2184366"/>
            <a:ext cx="8993581" cy="1035398"/>
          </a:xfrm>
        </p:spPr>
        <p:txBody>
          <a:bodyPr>
            <a:normAutofit lnSpcReduction="10000"/>
          </a:bodyPr>
          <a:lstStyle/>
          <a:p>
            <a:r>
              <a:rPr lang="en-US" sz="3600" b="1" dirty="0">
                <a:latin typeface="Constantia" panose="02030602050306030303" pitchFamily="18" charset="0"/>
              </a:rPr>
              <a:t>An Urgent Request To Resuscitate An 86 Year Old And Dying Statute</a:t>
            </a:r>
          </a:p>
        </p:txBody>
      </p:sp>
      <p:sp>
        <p:nvSpPr>
          <p:cNvPr id="7" name="TextBox 6">
            <a:extLst>
              <a:ext uri="{FF2B5EF4-FFF2-40B4-BE49-F238E27FC236}">
                <a16:creationId xmlns:a16="http://schemas.microsoft.com/office/drawing/2014/main" id="{166719C8-B387-087E-394C-59253A465423}"/>
              </a:ext>
            </a:extLst>
          </p:cNvPr>
          <p:cNvSpPr txBox="1"/>
          <p:nvPr/>
        </p:nvSpPr>
        <p:spPr>
          <a:xfrm>
            <a:off x="4882364" y="4984779"/>
            <a:ext cx="2427272" cy="646331"/>
          </a:xfrm>
          <a:prstGeom prst="rect">
            <a:avLst/>
          </a:prstGeom>
          <a:noFill/>
        </p:spPr>
        <p:txBody>
          <a:bodyPr wrap="square" rtlCol="0">
            <a:spAutoFit/>
          </a:bodyPr>
          <a:lstStyle/>
          <a:p>
            <a:pPr algn="ctr"/>
            <a:r>
              <a:rPr lang="en-US" dirty="0">
                <a:latin typeface="Constantia" panose="02030602050306030303" pitchFamily="18" charset="0"/>
              </a:rPr>
              <a:t>David Maloof, Esq.</a:t>
            </a:r>
          </a:p>
          <a:p>
            <a:r>
              <a:rPr lang="en-US" dirty="0">
                <a:latin typeface="Constantia" panose="02030602050306030303" pitchFamily="18" charset="0"/>
              </a:rPr>
              <a:t>Maloof &amp; Browne LLC</a:t>
            </a:r>
          </a:p>
        </p:txBody>
      </p:sp>
      <p:sp>
        <p:nvSpPr>
          <p:cNvPr id="10" name="Slide Number Placeholder 9">
            <a:extLst>
              <a:ext uri="{FF2B5EF4-FFF2-40B4-BE49-F238E27FC236}">
                <a16:creationId xmlns:a16="http://schemas.microsoft.com/office/drawing/2014/main" id="{ED0B458F-9264-A947-4982-8E80E84780CE}"/>
              </a:ext>
            </a:extLst>
          </p:cNvPr>
          <p:cNvSpPr>
            <a:spLocks noGrp="1"/>
          </p:cNvSpPr>
          <p:nvPr>
            <p:ph type="sldNum" sz="quarter" idx="12"/>
          </p:nvPr>
        </p:nvSpPr>
        <p:spPr>
          <a:xfrm>
            <a:off x="8954984" y="6339778"/>
            <a:ext cx="2743200" cy="365125"/>
          </a:xfrm>
        </p:spPr>
        <p:txBody>
          <a:bodyPr/>
          <a:lstStyle/>
          <a:p>
            <a:fld id="{ABC7F69A-696C-4DDF-B7A5-63274183C54E}" type="slidenum">
              <a:rPr lang="en-US" sz="2000" b="1" smtClean="0">
                <a:solidFill>
                  <a:schemeClr val="tx1"/>
                </a:solidFill>
                <a:latin typeface="Constantia" panose="02030602050306030303" pitchFamily="18" charset="0"/>
              </a:rPr>
              <a:t>1</a:t>
            </a:fld>
            <a:endParaRPr lang="en-US" sz="1100" b="1"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1344165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6FBE3E-D1D6-A3E3-4DB0-FDB52A88AB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401" y="2096945"/>
            <a:ext cx="3859730" cy="4824663"/>
          </a:xfrm>
          <a:prstGeom prst="rect">
            <a:avLst/>
          </a:prstGeom>
          <a:ln>
            <a:noFill/>
          </a:ln>
          <a:effectLst>
            <a:softEdge rad="112500"/>
          </a:effectLst>
        </p:spPr>
      </p:pic>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265215" y="771382"/>
            <a:ext cx="11661568" cy="1325563"/>
          </a:xfrm>
        </p:spPr>
        <p:txBody>
          <a:bodyPr>
            <a:normAutofit fontScale="90000"/>
          </a:bodyPr>
          <a:lstStyle/>
          <a:p>
            <a:pPr algn="ctr"/>
            <a:r>
              <a:rPr lang="en-US" b="1" dirty="0">
                <a:latin typeface="Constantia" panose="02030602050306030303" pitchFamily="18" charset="0"/>
              </a:rPr>
              <a:t>4. Since </a:t>
            </a:r>
            <a:r>
              <a:rPr lang="en-US" sz="5300" b="1" dirty="0">
                <a:latin typeface="Constantia" panose="02030602050306030303" pitchFamily="18" charset="0"/>
              </a:rPr>
              <a:t>2014</a:t>
            </a:r>
            <a:r>
              <a:rPr lang="en-US" b="1" dirty="0">
                <a:latin typeface="Constantia" panose="02030602050306030303" pitchFamily="18" charset="0"/>
              </a:rPr>
              <a:t>, Upstream Contracting </a:t>
            </a:r>
            <a:br>
              <a:rPr lang="en-US" b="1" dirty="0">
                <a:latin typeface="Constantia" panose="02030602050306030303" pitchFamily="18" charset="0"/>
              </a:rPr>
            </a:br>
            <a:r>
              <a:rPr lang="en-US" b="1" dirty="0">
                <a:latin typeface="Constantia" panose="02030602050306030303" pitchFamily="18" charset="0"/>
              </a:rPr>
              <a:t>Carriers &amp; Downstream Sub-Contractors </a:t>
            </a:r>
            <a:br>
              <a:rPr lang="en-US" b="1" dirty="0">
                <a:latin typeface="Constantia" panose="02030602050306030303" pitchFamily="18" charset="0"/>
              </a:rPr>
            </a:br>
            <a:r>
              <a:rPr lang="en-US" b="1" u="sng" dirty="0">
                <a:latin typeface="Constantia" panose="02030602050306030303" pitchFamily="18" charset="0"/>
              </a:rPr>
              <a:t>Can Unilaterally Be Exempted From Liability</a:t>
            </a:r>
            <a:br>
              <a:rPr lang="en-US" b="1" u="sng" dirty="0">
                <a:latin typeface="Constantia" panose="02030602050306030303" pitchFamily="18" charset="0"/>
              </a:rPr>
            </a:br>
            <a:endParaRPr lang="en-US" b="1" u="sng" dirty="0">
              <a:latin typeface="Constantia" panose="02030602050306030303" pitchFamily="18" charset="0"/>
            </a:endParaRPr>
          </a:p>
        </p:txBody>
      </p:sp>
      <p:sp>
        <p:nvSpPr>
          <p:cNvPr id="3" name="Content Placeholder 2">
            <a:extLst>
              <a:ext uri="{FF2B5EF4-FFF2-40B4-BE49-F238E27FC236}">
                <a16:creationId xmlns:a16="http://schemas.microsoft.com/office/drawing/2014/main" id="{8807BDFE-C0A0-423D-3CFC-B193F120EB3E}"/>
              </a:ext>
            </a:extLst>
          </p:cNvPr>
          <p:cNvSpPr>
            <a:spLocks noGrp="1"/>
          </p:cNvSpPr>
          <p:nvPr>
            <p:ph idx="1"/>
          </p:nvPr>
        </p:nvSpPr>
        <p:spPr>
          <a:xfrm>
            <a:off x="822367" y="2660761"/>
            <a:ext cx="6360486" cy="4351338"/>
          </a:xfrm>
        </p:spPr>
        <p:txBody>
          <a:bodyPr/>
          <a:lstStyle/>
          <a:p>
            <a:r>
              <a:rPr lang="en-US" i="1" dirty="0">
                <a:latin typeface="Constantia" panose="02030602050306030303" pitchFamily="18" charset="0"/>
              </a:rPr>
              <a:t>Sompo Japan Ins. Co. of Am. v. Norfolk S. Ry. Co.</a:t>
            </a:r>
            <a:r>
              <a:rPr lang="en-US" dirty="0">
                <a:latin typeface="Constantia" panose="02030602050306030303" pitchFamily="18" charset="0"/>
              </a:rPr>
              <a:t>,</a:t>
            </a:r>
            <a:r>
              <a:rPr lang="en-US" i="1" dirty="0">
                <a:latin typeface="Constantia" panose="02030602050306030303" pitchFamily="18" charset="0"/>
              </a:rPr>
              <a:t> </a:t>
            </a:r>
            <a:r>
              <a:rPr lang="en-US" dirty="0">
                <a:latin typeface="Constantia" panose="02030602050306030303" pitchFamily="18" charset="0"/>
              </a:rPr>
              <a:t>762 F.3d 165 (2d Cir. 2014)</a:t>
            </a: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10</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A01E9BB7-FC01-2D62-D758-E0E6488C5930}"/>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13" name="TextBox 12">
            <a:extLst>
              <a:ext uri="{FF2B5EF4-FFF2-40B4-BE49-F238E27FC236}">
                <a16:creationId xmlns:a16="http://schemas.microsoft.com/office/drawing/2014/main" id="{AAE103F4-6802-ED1D-C79F-11FC660DCCC7}"/>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7" name="TextBox 6">
            <a:extLst>
              <a:ext uri="{FF2B5EF4-FFF2-40B4-BE49-F238E27FC236}">
                <a16:creationId xmlns:a16="http://schemas.microsoft.com/office/drawing/2014/main" id="{E458D384-29DB-D85B-EAFB-B0DF392C2BF2}"/>
              </a:ext>
            </a:extLst>
          </p:cNvPr>
          <p:cNvSpPr txBox="1"/>
          <p:nvPr/>
        </p:nvSpPr>
        <p:spPr>
          <a:xfrm>
            <a:off x="-1" y="6663170"/>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621672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433137" y="727460"/>
            <a:ext cx="11265047" cy="1325563"/>
          </a:xfrm>
        </p:spPr>
        <p:txBody>
          <a:bodyPr>
            <a:normAutofit fontScale="90000"/>
          </a:bodyPr>
          <a:lstStyle/>
          <a:p>
            <a:pPr algn="ctr"/>
            <a:r>
              <a:rPr lang="en-US" b="1" dirty="0">
                <a:latin typeface="Constantia" panose="02030602050306030303" pitchFamily="18" charset="0"/>
              </a:rPr>
              <a:t>5. Since March Of </a:t>
            </a:r>
            <a:r>
              <a:rPr lang="en-US" sz="5800" b="1" dirty="0">
                <a:latin typeface="Constantia" panose="02030602050306030303" pitchFamily="18" charset="0"/>
              </a:rPr>
              <a:t>2022</a:t>
            </a:r>
            <a:r>
              <a:rPr lang="en-US" b="1" dirty="0">
                <a:latin typeface="Constantia" panose="02030602050306030303" pitchFamily="18" charset="0"/>
              </a:rPr>
              <a:t>, NVOCCs </a:t>
            </a:r>
            <a:br>
              <a:rPr lang="en-US" b="1" dirty="0">
                <a:latin typeface="Constantia" panose="02030602050306030303" pitchFamily="18" charset="0"/>
              </a:rPr>
            </a:br>
            <a:r>
              <a:rPr lang="en-US" b="1" u="sng" dirty="0">
                <a:latin typeface="Constantia" panose="02030602050306030303" pitchFamily="18" charset="0"/>
              </a:rPr>
              <a:t>Are Potentially Exempted From Liability</a:t>
            </a:r>
            <a:br>
              <a:rPr lang="en-US" b="1" dirty="0">
                <a:latin typeface="Constantia" panose="02030602050306030303" pitchFamily="18" charset="0"/>
              </a:rPr>
            </a:br>
            <a:endParaRPr lang="en-US" b="1" u="sng" dirty="0">
              <a:latin typeface="Constantia" panose="02030602050306030303" pitchFamily="18" charset="0"/>
            </a:endParaRPr>
          </a:p>
        </p:txBody>
      </p:sp>
      <p:sp>
        <p:nvSpPr>
          <p:cNvPr id="3" name="Content Placeholder 2">
            <a:extLst>
              <a:ext uri="{FF2B5EF4-FFF2-40B4-BE49-F238E27FC236}">
                <a16:creationId xmlns:a16="http://schemas.microsoft.com/office/drawing/2014/main" id="{8807BDFE-C0A0-423D-3CFC-B193F120EB3E}"/>
              </a:ext>
            </a:extLst>
          </p:cNvPr>
          <p:cNvSpPr>
            <a:spLocks noGrp="1"/>
          </p:cNvSpPr>
          <p:nvPr>
            <p:ph idx="1"/>
          </p:nvPr>
        </p:nvSpPr>
        <p:spPr>
          <a:xfrm>
            <a:off x="807860" y="1951950"/>
            <a:ext cx="10515600" cy="4351338"/>
          </a:xfrm>
        </p:spPr>
        <p:txBody>
          <a:bodyPr/>
          <a:lstStyle/>
          <a:p>
            <a:r>
              <a:rPr lang="pt-BR" i="1" dirty="0">
                <a:latin typeface="Constantia" panose="02030602050306030303" pitchFamily="18" charset="0"/>
              </a:rPr>
              <a:t>Chubb Seguros Peru S.A. v. AS Fortuna Opco B.V.</a:t>
            </a:r>
            <a:r>
              <a:rPr lang="pt-BR" dirty="0">
                <a:latin typeface="Constantia" panose="02030602050306030303" pitchFamily="18" charset="0"/>
              </a:rPr>
              <a:t>, No. 1:20-CV-3392, 2022 WL 973708 (S.D.N.Y. Mar. 31, 2022).</a:t>
            </a:r>
          </a:p>
          <a:p>
            <a:pPr marL="0" indent="0">
              <a:buNone/>
            </a:pPr>
            <a:endParaRPr lang="pt-BR" dirty="0">
              <a:latin typeface="Constantia" panose="02030602050306030303" pitchFamily="18" charset="0"/>
            </a:endParaRP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11</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1FF8D502-C0AC-FDE7-BA41-B42E734528CD}"/>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12" name="TextBox 11">
            <a:extLst>
              <a:ext uri="{FF2B5EF4-FFF2-40B4-BE49-F238E27FC236}">
                <a16:creationId xmlns:a16="http://schemas.microsoft.com/office/drawing/2014/main" id="{447C8964-D34B-C3B6-1982-269170383886}"/>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pic>
        <p:nvPicPr>
          <p:cNvPr id="4" name="Picture 3">
            <a:extLst>
              <a:ext uri="{FF2B5EF4-FFF2-40B4-BE49-F238E27FC236}">
                <a16:creationId xmlns:a16="http://schemas.microsoft.com/office/drawing/2014/main" id="{192957F5-2EF6-D9F9-AE25-630C4C4156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0695" y="3443839"/>
            <a:ext cx="5370345" cy="2877694"/>
          </a:xfrm>
          <a:prstGeom prst="rect">
            <a:avLst/>
          </a:prstGeom>
          <a:ln>
            <a:noFill/>
          </a:ln>
          <a:effectLst>
            <a:softEdge rad="112500"/>
          </a:effectLst>
        </p:spPr>
      </p:pic>
      <p:sp>
        <p:nvSpPr>
          <p:cNvPr id="9" name="TextBox 8">
            <a:extLst>
              <a:ext uri="{FF2B5EF4-FFF2-40B4-BE49-F238E27FC236}">
                <a16:creationId xmlns:a16="http://schemas.microsoft.com/office/drawing/2014/main" id="{F239C3DC-92C6-94FF-6A5E-068E0066D02B}"/>
              </a:ext>
            </a:extLst>
          </p:cNvPr>
          <p:cNvSpPr txBox="1"/>
          <p:nvPr/>
        </p:nvSpPr>
        <p:spPr>
          <a:xfrm>
            <a:off x="-1" y="6663170"/>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220257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E046F1-A2A0-2141-E038-8F7B1C8EA72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923674"/>
            <a:ext cx="4161182" cy="2813432"/>
          </a:xfrm>
          <a:prstGeom prst="rect">
            <a:avLst/>
          </a:prstGeom>
          <a:ln>
            <a:noFill/>
          </a:ln>
          <a:effectLst>
            <a:softEdge rad="112500"/>
          </a:effectLst>
        </p:spPr>
      </p:pic>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637674" y="365125"/>
            <a:ext cx="11060510" cy="1325563"/>
          </a:xfrm>
        </p:spPr>
        <p:txBody>
          <a:bodyPr>
            <a:normAutofit fontScale="90000"/>
          </a:bodyPr>
          <a:lstStyle/>
          <a:p>
            <a:pPr algn="ctr"/>
            <a:r>
              <a:rPr lang="en-US" b="1" dirty="0">
                <a:latin typeface="Constantia" panose="02030602050306030303" pitchFamily="18" charset="0"/>
              </a:rPr>
              <a:t>The Current Situation: We Now </a:t>
            </a:r>
            <a:br>
              <a:rPr lang="en-US" b="1" dirty="0">
                <a:latin typeface="Constantia" panose="02030602050306030303" pitchFamily="18" charset="0"/>
              </a:rPr>
            </a:br>
            <a:r>
              <a:rPr lang="en-US" b="1" dirty="0">
                <a:latin typeface="Constantia" panose="02030602050306030303" pitchFamily="18" charset="0"/>
              </a:rPr>
              <a:t>Have A Completely Outdated And </a:t>
            </a:r>
            <a:r>
              <a:rPr lang="en-US" b="1" u="sng" dirty="0">
                <a:latin typeface="Constantia" panose="02030602050306030303" pitchFamily="18" charset="0"/>
              </a:rPr>
              <a:t>Dysfunctional COGSA Statutory Scheme</a:t>
            </a:r>
          </a:p>
        </p:txBody>
      </p:sp>
      <p:sp>
        <p:nvSpPr>
          <p:cNvPr id="3" name="Content Placeholder 2">
            <a:extLst>
              <a:ext uri="{FF2B5EF4-FFF2-40B4-BE49-F238E27FC236}">
                <a16:creationId xmlns:a16="http://schemas.microsoft.com/office/drawing/2014/main" id="{8807BDFE-C0A0-423D-3CFC-B193F120EB3E}"/>
              </a:ext>
            </a:extLst>
          </p:cNvPr>
          <p:cNvSpPr>
            <a:spLocks noGrp="1"/>
          </p:cNvSpPr>
          <p:nvPr>
            <p:ph idx="1"/>
          </p:nvPr>
        </p:nvSpPr>
        <p:spPr>
          <a:xfrm>
            <a:off x="866274" y="2153093"/>
            <a:ext cx="10603310" cy="4622225"/>
          </a:xfrm>
        </p:spPr>
        <p:txBody>
          <a:bodyPr>
            <a:normAutofit/>
          </a:bodyPr>
          <a:lstStyle/>
          <a:p>
            <a:pPr algn="just">
              <a:spcAft>
                <a:spcPts val="1200"/>
              </a:spcAft>
            </a:pPr>
            <a:r>
              <a:rPr lang="en-US" u="sng" dirty="0">
                <a:latin typeface="Constantia" panose="02030602050306030303" pitchFamily="18" charset="0"/>
              </a:rPr>
              <a:t>Example:</a:t>
            </a:r>
            <a:r>
              <a:rPr lang="en-US" dirty="0">
                <a:latin typeface="Constantia" panose="02030602050306030303" pitchFamily="18" charset="0"/>
              </a:rPr>
              <a:t> A mass shipping fire casualty at sea, to make a recovery:</a:t>
            </a:r>
          </a:p>
          <a:p>
            <a:pPr lvl="7" algn="just">
              <a:spcAft>
                <a:spcPts val="1200"/>
              </a:spcAft>
            </a:pPr>
            <a:r>
              <a:rPr lang="en-US" sz="2400" dirty="0">
                <a:latin typeface="Constantia" panose="02030602050306030303" pitchFamily="18" charset="0"/>
              </a:rPr>
              <a:t>You may recover only $500 per container.</a:t>
            </a:r>
          </a:p>
          <a:p>
            <a:pPr lvl="7" algn="just">
              <a:spcAft>
                <a:spcPts val="1200"/>
              </a:spcAft>
            </a:pPr>
            <a:r>
              <a:rPr lang="en-US" sz="2400" dirty="0">
                <a:latin typeface="Constantia" panose="02030602050306030303" pitchFamily="18" charset="0"/>
              </a:rPr>
              <a:t>You may need to sue a dozen different contracting carriers.</a:t>
            </a:r>
          </a:p>
          <a:p>
            <a:pPr lvl="7" algn="just">
              <a:spcAft>
                <a:spcPts val="1200"/>
              </a:spcAft>
            </a:pPr>
            <a:r>
              <a:rPr lang="en-US" sz="2400" dirty="0">
                <a:latin typeface="Constantia" panose="02030602050306030303" pitchFamily="18" charset="0"/>
              </a:rPr>
              <a:t>You may need to sue in a dozen different jurisdictions.</a:t>
            </a:r>
          </a:p>
          <a:p>
            <a:pPr lvl="7" algn="just">
              <a:spcAft>
                <a:spcPts val="1200"/>
              </a:spcAft>
            </a:pPr>
            <a:r>
              <a:rPr lang="en-US" sz="2400" dirty="0">
                <a:latin typeface="Constantia" panose="02030602050306030303" pitchFamily="18" charset="0"/>
              </a:rPr>
              <a:t>You may need to take assignments from most of these carriers to sue the one actual, common carrier.</a:t>
            </a:r>
            <a:endParaRPr lang="en-US" dirty="0">
              <a:latin typeface="Constantia" panose="02030602050306030303" pitchFamily="18" charset="0"/>
            </a:endParaRPr>
          </a:p>
          <a:p>
            <a:pPr marL="457200" lvl="1" indent="0" algn="ctr">
              <a:spcAft>
                <a:spcPts val="1200"/>
              </a:spcAft>
              <a:buNone/>
            </a:pPr>
            <a:r>
              <a:rPr lang="en-US" sz="2800" dirty="0">
                <a:latin typeface="Constantia" panose="02030602050306030303" pitchFamily="18" charset="0"/>
              </a:rPr>
              <a:t>You Generally Must Act Within One Year!</a:t>
            </a:r>
          </a:p>
          <a:p>
            <a:pPr lvl="1"/>
            <a:endParaRPr lang="en-US" dirty="0">
              <a:latin typeface="Constantia" panose="02030602050306030303" pitchFamily="18" charset="0"/>
            </a:endParaRP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12</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851D8A4D-5E31-7796-63D1-3392613A8ADD}"/>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6" name="TextBox 5">
            <a:extLst>
              <a:ext uri="{FF2B5EF4-FFF2-40B4-BE49-F238E27FC236}">
                <a16:creationId xmlns:a16="http://schemas.microsoft.com/office/drawing/2014/main" id="{608FF661-E0D0-63BB-18CB-214B752C906A}"/>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10" name="TextBox 9">
            <a:extLst>
              <a:ext uri="{FF2B5EF4-FFF2-40B4-BE49-F238E27FC236}">
                <a16:creationId xmlns:a16="http://schemas.microsoft.com/office/drawing/2014/main" id="{5BB4EDBB-AB87-726E-0FD5-C2EBBCD90107}"/>
              </a:ext>
            </a:extLst>
          </p:cNvPr>
          <p:cNvSpPr txBox="1"/>
          <p:nvPr/>
        </p:nvSpPr>
        <p:spPr>
          <a:xfrm>
            <a:off x="-1" y="6663170"/>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26292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339963-2B35-F8DD-94F9-A71FAEEBDB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8131" y="4241983"/>
            <a:ext cx="3830053" cy="2546115"/>
          </a:xfrm>
          <a:prstGeom prst="ellipse">
            <a:avLst/>
          </a:prstGeom>
          <a:ln>
            <a:noFill/>
          </a:ln>
          <a:effectLst>
            <a:softEdge rad="112500"/>
          </a:effectLst>
        </p:spPr>
      </p:pic>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p:txBody>
          <a:bodyPr/>
          <a:lstStyle/>
          <a:p>
            <a:pPr algn="ctr"/>
            <a:r>
              <a:rPr lang="en-US" b="1" u="sng" dirty="0">
                <a:latin typeface="Constantia" panose="02030602050306030303" pitchFamily="18" charset="0"/>
              </a:rPr>
              <a:t>We Need An Innovative Solution</a:t>
            </a:r>
          </a:p>
        </p:txBody>
      </p:sp>
      <p:sp>
        <p:nvSpPr>
          <p:cNvPr id="3" name="Content Placeholder 2">
            <a:extLst>
              <a:ext uri="{FF2B5EF4-FFF2-40B4-BE49-F238E27FC236}">
                <a16:creationId xmlns:a16="http://schemas.microsoft.com/office/drawing/2014/main" id="{8807BDFE-C0A0-423D-3CFC-B193F120EB3E}"/>
              </a:ext>
            </a:extLst>
          </p:cNvPr>
          <p:cNvSpPr>
            <a:spLocks noGrp="1"/>
          </p:cNvSpPr>
          <p:nvPr>
            <p:ph idx="1"/>
          </p:nvPr>
        </p:nvSpPr>
        <p:spPr>
          <a:xfrm>
            <a:off x="858252" y="1619320"/>
            <a:ext cx="9593179" cy="4839362"/>
          </a:xfrm>
        </p:spPr>
        <p:txBody>
          <a:bodyPr>
            <a:normAutofit/>
          </a:bodyPr>
          <a:lstStyle/>
          <a:p>
            <a:pPr marL="514350" indent="-514350" algn="just">
              <a:spcAft>
                <a:spcPts val="1200"/>
              </a:spcAft>
              <a:buFont typeface="+mj-lt"/>
              <a:buAutoNum type="arabicPeriod"/>
            </a:pPr>
            <a:r>
              <a:rPr lang="en-US" dirty="0">
                <a:latin typeface="Constantia" panose="02030602050306030303" pitchFamily="18" charset="0"/>
              </a:rPr>
              <a:t>US shippers and insurers are being severely prejudiced – to the benefit of foreign shipowners – by the “slow death” since 1936 of the Carriage of Goods by Sea Act.</a:t>
            </a:r>
          </a:p>
          <a:p>
            <a:pPr marL="514350" indent="-514350" algn="just">
              <a:spcAft>
                <a:spcPts val="1200"/>
              </a:spcAft>
              <a:buFont typeface="+mj-lt"/>
              <a:buAutoNum type="arabicPeriod"/>
            </a:pPr>
            <a:r>
              <a:rPr lang="en-US" dirty="0">
                <a:latin typeface="Constantia" panose="02030602050306030303" pitchFamily="18" charset="0"/>
              </a:rPr>
              <a:t>US manufacturers, insurers and legal interests need to press Congress to clarify the law:</a:t>
            </a:r>
          </a:p>
          <a:p>
            <a:pPr lvl="1" algn="just">
              <a:spcAft>
                <a:spcPts val="1200"/>
              </a:spcAft>
            </a:pPr>
            <a:r>
              <a:rPr lang="en-US" dirty="0">
                <a:latin typeface="Constantia" panose="02030602050306030303" pitchFamily="18" charset="0"/>
              </a:rPr>
              <a:t>Raise the COGSA limitation of liability to Hague-Visby limits.</a:t>
            </a:r>
          </a:p>
          <a:p>
            <a:pPr lvl="1" algn="just">
              <a:spcAft>
                <a:spcPts val="1200"/>
              </a:spcAft>
            </a:pPr>
            <a:r>
              <a:rPr lang="en-US" dirty="0">
                <a:latin typeface="Constantia" panose="02030602050306030303" pitchFamily="18" charset="0"/>
              </a:rPr>
              <a:t>Ban Covenants Not To Sue.</a:t>
            </a:r>
          </a:p>
          <a:p>
            <a:pPr lvl="1" algn="just">
              <a:spcAft>
                <a:spcPts val="1200"/>
              </a:spcAft>
            </a:pPr>
            <a:r>
              <a:rPr lang="en-US" dirty="0">
                <a:latin typeface="Constantia" panose="02030602050306030303" pitchFamily="18" charset="0"/>
              </a:rPr>
              <a:t>Clarify jurisdiction.</a:t>
            </a:r>
          </a:p>
          <a:p>
            <a:pPr lvl="1" algn="just">
              <a:spcAft>
                <a:spcPts val="1200"/>
              </a:spcAft>
            </a:pPr>
            <a:r>
              <a:rPr lang="en-US" dirty="0">
                <a:latin typeface="Constantia" panose="02030602050306030303" pitchFamily="18" charset="0"/>
              </a:rPr>
              <a:t>Clarify NVOCCs obligations.</a:t>
            </a:r>
          </a:p>
          <a:p>
            <a:pPr marL="457200" lvl="1" indent="0">
              <a:buNone/>
            </a:pPr>
            <a:endParaRPr lang="en-US" dirty="0">
              <a:latin typeface="Constantia" panose="02030602050306030303" pitchFamily="18" charset="0"/>
            </a:endParaRP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13</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BC60ADF1-2B8A-BC57-35FD-F20F0E4E6425}"/>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10" name="TextBox 9">
            <a:extLst>
              <a:ext uri="{FF2B5EF4-FFF2-40B4-BE49-F238E27FC236}">
                <a16:creationId xmlns:a16="http://schemas.microsoft.com/office/drawing/2014/main" id="{F10D44FC-FEE1-694A-1F72-791D3D34E381}"/>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7" name="TextBox 6">
            <a:extLst>
              <a:ext uri="{FF2B5EF4-FFF2-40B4-BE49-F238E27FC236}">
                <a16:creationId xmlns:a16="http://schemas.microsoft.com/office/drawing/2014/main" id="{F06D70E7-D063-0C05-00EF-CBD615A0A2FD}"/>
              </a:ext>
            </a:extLst>
          </p:cNvPr>
          <p:cNvSpPr txBox="1"/>
          <p:nvPr/>
        </p:nvSpPr>
        <p:spPr>
          <a:xfrm>
            <a:off x="-1" y="6663170"/>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185534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838200" y="0"/>
            <a:ext cx="10515600" cy="1143000"/>
          </a:xfrm>
        </p:spPr>
        <p:txBody>
          <a:bodyPr/>
          <a:lstStyle/>
          <a:p>
            <a:pPr algn="ctr"/>
            <a:r>
              <a:rPr lang="en-US" b="1" u="sng" dirty="0">
                <a:latin typeface="Constantia" panose="02030602050306030303" pitchFamily="18" charset="0"/>
              </a:rPr>
              <a:t>AN ACT</a:t>
            </a:r>
          </a:p>
        </p:txBody>
      </p:sp>
      <p:sp>
        <p:nvSpPr>
          <p:cNvPr id="3" name="Content Placeholder 2">
            <a:extLst>
              <a:ext uri="{FF2B5EF4-FFF2-40B4-BE49-F238E27FC236}">
                <a16:creationId xmlns:a16="http://schemas.microsoft.com/office/drawing/2014/main" id="{8807BDFE-C0A0-423D-3CFC-B193F120EB3E}"/>
              </a:ext>
            </a:extLst>
          </p:cNvPr>
          <p:cNvSpPr>
            <a:spLocks noGrp="1"/>
          </p:cNvSpPr>
          <p:nvPr>
            <p:ph idx="1"/>
          </p:nvPr>
        </p:nvSpPr>
        <p:spPr>
          <a:xfrm>
            <a:off x="430171" y="1780674"/>
            <a:ext cx="5552492" cy="4788568"/>
          </a:xfrm>
          <a:solidFill>
            <a:srgbClr val="ECF0F9"/>
          </a:solidFill>
        </p:spPr>
        <p:txBody>
          <a:bodyPr>
            <a:noAutofit/>
          </a:bodyPr>
          <a:lstStyle/>
          <a:p>
            <a:pPr marL="0" indent="0" algn="just">
              <a:buNone/>
            </a:pPr>
            <a:r>
              <a:rPr lang="en-US" sz="1400" dirty="0">
                <a:latin typeface="Constantia" panose="02030602050306030303" pitchFamily="18" charset="0"/>
              </a:rPr>
              <a:t>SECTION 1. SHORT TITLE</a:t>
            </a:r>
          </a:p>
          <a:p>
            <a:pPr marL="0" indent="0" algn="just">
              <a:buNone/>
            </a:pPr>
            <a:r>
              <a:rPr lang="en-US" sz="1400" dirty="0">
                <a:latin typeface="Constantia" panose="02030602050306030303" pitchFamily="18" charset="0"/>
              </a:rPr>
              <a:t>	This Act may be cited as the “Carriage of Goods by Sea Modernization and Equity for American Shippers Act”.</a:t>
            </a:r>
          </a:p>
          <a:p>
            <a:pPr marL="0" indent="0" algn="just">
              <a:buNone/>
            </a:pPr>
            <a:endParaRPr lang="en-US" sz="1000" dirty="0">
              <a:latin typeface="Constantia" panose="02030602050306030303" pitchFamily="18" charset="0"/>
            </a:endParaRPr>
          </a:p>
          <a:p>
            <a:pPr marL="0" indent="0" algn="just">
              <a:buNone/>
            </a:pPr>
            <a:r>
              <a:rPr lang="en-US" sz="1400" dirty="0">
                <a:latin typeface="Constantia" panose="02030602050306030303" pitchFamily="18" charset="0"/>
              </a:rPr>
              <a:t>SECTION 2. MODERNIZING THE CARRIAGE OF GOODS BY SEA ACT TO PROVIDE EQUITY FOR AMERICAN SHIPPERS</a:t>
            </a:r>
          </a:p>
          <a:p>
            <a:pPr marL="342900" indent="-342900" algn="just">
              <a:lnSpc>
                <a:spcPct val="120000"/>
              </a:lnSpc>
              <a:spcAft>
                <a:spcPts val="1200"/>
              </a:spcAft>
              <a:buAutoNum type="alphaLcParenBoth"/>
            </a:pPr>
            <a:r>
              <a:rPr lang="en-US" sz="1400" dirty="0">
                <a:latin typeface="Constantia" panose="02030602050306030303" pitchFamily="18" charset="0"/>
              </a:rPr>
              <a:t>The Carriage of Goods by Sea Act, April 16, 1936, </a:t>
            </a:r>
            <a:r>
              <a:rPr lang="en-US" sz="1400" dirty="0" err="1">
                <a:latin typeface="Constantia" panose="02030602050306030303" pitchFamily="18" charset="0"/>
              </a:rPr>
              <a:t>ch.</a:t>
            </a:r>
            <a:r>
              <a:rPr lang="en-US" sz="1400" dirty="0">
                <a:latin typeface="Constantia" panose="02030602050306030303" pitchFamily="18" charset="0"/>
              </a:rPr>
              <a:t> 229, 49 Stat. 1207, as amended by Pub. L. 97–31, §12(146), Aug. 6, 1981, 95 Stat. 166, is amended– </a:t>
            </a:r>
          </a:p>
          <a:p>
            <a:pPr marL="347472" indent="-347472" algn="just">
              <a:lnSpc>
                <a:spcPct val="120000"/>
              </a:lnSpc>
              <a:spcAft>
                <a:spcPts val="1200"/>
              </a:spcAft>
              <a:buNone/>
            </a:pPr>
            <a:r>
              <a:rPr lang="en-US" sz="1400" dirty="0">
                <a:latin typeface="Constantia" panose="02030602050306030303" pitchFamily="18" charset="0"/>
              </a:rPr>
              <a:t>1)     by striking “$500 per package lawful money of the United States, or in case of goods not shipped in packages per customary freight unit, or the equivalent of that sum in another currency” from Title I, Sec. 4(5) and inserting “666.67 units of account (Special Drawing Rights as determined by the International Monetary Fund) per package or unit or 2 units of account per kilogram of gross weight of the goods lost or damaged, whichever is the higher” in its place.</a:t>
            </a:r>
          </a:p>
          <a:p>
            <a:pPr marL="347472" indent="-347472" algn="just">
              <a:lnSpc>
                <a:spcPct val="120000"/>
              </a:lnSpc>
              <a:spcAft>
                <a:spcPts val="1200"/>
              </a:spcAft>
              <a:buNone/>
            </a:pPr>
            <a:endParaRPr lang="en-US" sz="2000" dirty="0">
              <a:latin typeface="Constantia" panose="02030602050306030303" pitchFamily="18" charset="0"/>
            </a:endParaRP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14</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D897A247-3D41-6567-9A7F-7D4B8F49AE44}"/>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9" name="TextBox 8">
            <a:extLst>
              <a:ext uri="{FF2B5EF4-FFF2-40B4-BE49-F238E27FC236}">
                <a16:creationId xmlns:a16="http://schemas.microsoft.com/office/drawing/2014/main" id="{745CBCBB-6BD9-4546-A765-64B467B2B5B9}"/>
              </a:ext>
            </a:extLst>
          </p:cNvPr>
          <p:cNvSpPr txBox="1"/>
          <p:nvPr/>
        </p:nvSpPr>
        <p:spPr>
          <a:xfrm>
            <a:off x="838200" y="912677"/>
            <a:ext cx="10748209" cy="1200329"/>
          </a:xfrm>
          <a:prstGeom prst="rect">
            <a:avLst/>
          </a:prstGeom>
          <a:noFill/>
        </p:spPr>
        <p:txBody>
          <a:bodyPr wrap="square" rtlCol="0">
            <a:spAutoFit/>
          </a:bodyPr>
          <a:lstStyle/>
          <a:p>
            <a:pPr algn="ctr">
              <a:spcAft>
                <a:spcPts val="1200"/>
              </a:spcAft>
            </a:pPr>
            <a:r>
              <a:rPr lang="en-US" sz="1800" dirty="0">
                <a:latin typeface="Constantia" panose="02030602050306030303" pitchFamily="18" charset="0"/>
              </a:rPr>
              <a:t>To amend the Carriage of Goods by Sea Act, and for other purposes.</a:t>
            </a:r>
          </a:p>
          <a:p>
            <a:pPr algn="ctr">
              <a:spcAft>
                <a:spcPts val="1200"/>
              </a:spcAft>
            </a:pPr>
            <a:r>
              <a:rPr lang="en-US" sz="1600" i="1" dirty="0">
                <a:latin typeface="Constantia" panose="02030602050306030303" pitchFamily="18" charset="0"/>
              </a:rPr>
              <a:t>Be it enacted by the Senate and the House of Representatives of the United States of America in Congress assembled,</a:t>
            </a:r>
          </a:p>
          <a:p>
            <a:endParaRPr lang="en-US" dirty="0"/>
          </a:p>
        </p:txBody>
      </p:sp>
      <p:sp>
        <p:nvSpPr>
          <p:cNvPr id="10" name="Content Placeholder 2">
            <a:extLst>
              <a:ext uri="{FF2B5EF4-FFF2-40B4-BE49-F238E27FC236}">
                <a16:creationId xmlns:a16="http://schemas.microsoft.com/office/drawing/2014/main" id="{64366A16-E09E-1412-37A2-EC1D3C8A5727}"/>
              </a:ext>
            </a:extLst>
          </p:cNvPr>
          <p:cNvSpPr txBox="1">
            <a:spLocks/>
          </p:cNvSpPr>
          <p:nvPr/>
        </p:nvSpPr>
        <p:spPr>
          <a:xfrm>
            <a:off x="6300016" y="1780674"/>
            <a:ext cx="5461814" cy="4259179"/>
          </a:xfrm>
          <a:prstGeom prst="rect">
            <a:avLst/>
          </a:prstGeom>
          <a:solidFill>
            <a:srgbClr val="ECF0F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gn="just">
              <a:lnSpc>
                <a:spcPct val="120000"/>
              </a:lnSpc>
              <a:spcAft>
                <a:spcPts val="1200"/>
              </a:spcAft>
              <a:buFont typeface="Arial" panose="020B0604020202020204" pitchFamily="34" charset="0"/>
              <a:buNone/>
            </a:pPr>
            <a:r>
              <a:rPr lang="en-US" sz="1400" dirty="0">
                <a:latin typeface="Constantia" panose="02030602050306030303" pitchFamily="18" charset="0"/>
              </a:rPr>
              <a:t>2)	by striking “the owner or the charterer” from Title I, Section 1(a) and inserting “the owner or the charterer or a Non Vessel Operating Common Carrier pursuant to 46 U.S.C. § 40102(17)(B)” in its place.</a:t>
            </a:r>
          </a:p>
          <a:p>
            <a:pPr marL="347472" indent="-347472" algn="just">
              <a:lnSpc>
                <a:spcPct val="120000"/>
              </a:lnSpc>
              <a:spcAft>
                <a:spcPts val="1200"/>
              </a:spcAft>
              <a:buFont typeface="Arial" panose="020B0604020202020204" pitchFamily="34" charset="0"/>
              <a:buNone/>
            </a:pPr>
            <a:r>
              <a:rPr lang="en-US" sz="1400" dirty="0">
                <a:latin typeface="Constantia" panose="02030602050306030303" pitchFamily="18" charset="0"/>
              </a:rPr>
              <a:t>3)	by striking “obligations provided in this section” from Title I, Sec. 3(1)(8) and inserting “obligations provided in this section, or otherwise requiring that claims or suits be filed against only one specific carrier and/or precluding claims or suits being filed against any other carrier or servant or subcontractor hired by the carrier, and/or precluding suit from being filed against the Carrier in the country of shipment or the country of delivery if either is the United States” in </a:t>
            </a:r>
            <a:r>
              <a:rPr lang="en-US" sz="1400">
                <a:latin typeface="Constantia" panose="02030602050306030303" pitchFamily="18" charset="0"/>
              </a:rPr>
              <a:t>its place.</a:t>
            </a:r>
            <a:endParaRPr lang="en-US" sz="1400" dirty="0">
              <a:latin typeface="Constantia" panose="02030602050306030303" pitchFamily="18" charset="0"/>
            </a:endParaRPr>
          </a:p>
          <a:p>
            <a:pPr marL="347472" indent="-347472" algn="just">
              <a:lnSpc>
                <a:spcPct val="120000"/>
              </a:lnSpc>
              <a:spcAft>
                <a:spcPts val="1200"/>
              </a:spcAft>
              <a:buFont typeface="Arial" panose="020B0604020202020204" pitchFamily="34" charset="0"/>
              <a:buNone/>
            </a:pPr>
            <a:r>
              <a:rPr lang="en-US" sz="1400" dirty="0">
                <a:latin typeface="Constantia" panose="02030602050306030303" pitchFamily="18" charset="0"/>
              </a:rPr>
              <a:t>(b)	Effective Date.—This Act and the amendments made by this Act take effect on January 1st on the year following enactment.</a:t>
            </a:r>
          </a:p>
          <a:p>
            <a:pPr marL="0" indent="0" algn="just">
              <a:buFont typeface="Arial" panose="020B0604020202020204" pitchFamily="34" charset="0"/>
              <a:buNone/>
            </a:pPr>
            <a:endParaRPr lang="en-US" sz="1400" i="1" dirty="0">
              <a:latin typeface="Constantia" panose="02030602050306030303" pitchFamily="18" charset="0"/>
            </a:endParaRPr>
          </a:p>
          <a:p>
            <a:pPr marL="0" indent="0">
              <a:buFont typeface="Arial" panose="020B0604020202020204" pitchFamily="34" charset="0"/>
              <a:buNone/>
            </a:pPr>
            <a:endParaRPr lang="en-US" sz="1400" dirty="0">
              <a:latin typeface="Constantia" panose="02030602050306030303" pitchFamily="18" charset="0"/>
            </a:endParaRPr>
          </a:p>
        </p:txBody>
      </p:sp>
      <p:sp>
        <p:nvSpPr>
          <p:cNvPr id="12" name="TextBox 11">
            <a:extLst>
              <a:ext uri="{FF2B5EF4-FFF2-40B4-BE49-F238E27FC236}">
                <a16:creationId xmlns:a16="http://schemas.microsoft.com/office/drawing/2014/main" id="{4B33784A-F246-57EC-AAAA-384A4FF3B5DA}"/>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6" name="TextBox 5">
            <a:extLst>
              <a:ext uri="{FF2B5EF4-FFF2-40B4-BE49-F238E27FC236}">
                <a16:creationId xmlns:a16="http://schemas.microsoft.com/office/drawing/2014/main" id="{7287C5D3-527E-B10A-D8E5-055E085948D0}"/>
              </a:ext>
            </a:extLst>
          </p:cNvPr>
          <p:cNvSpPr txBox="1"/>
          <p:nvPr/>
        </p:nvSpPr>
        <p:spPr>
          <a:xfrm>
            <a:off x="-1" y="6663170"/>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257512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838200" y="0"/>
            <a:ext cx="10515600" cy="1143000"/>
          </a:xfrm>
        </p:spPr>
        <p:txBody>
          <a:bodyPr>
            <a:normAutofit fontScale="90000"/>
          </a:bodyPr>
          <a:lstStyle/>
          <a:p>
            <a:pPr algn="ctr"/>
            <a:r>
              <a:rPr lang="en-US" b="1" u="sng" dirty="0">
                <a:latin typeface="Constantia" panose="02030602050306030303" pitchFamily="18" charset="0"/>
              </a:rPr>
              <a:t>Rationale for Proposed Statutory Changes</a:t>
            </a: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15</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D897A247-3D41-6567-9A7F-7D4B8F49AE44}"/>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12" name="TextBox 11">
            <a:extLst>
              <a:ext uri="{FF2B5EF4-FFF2-40B4-BE49-F238E27FC236}">
                <a16:creationId xmlns:a16="http://schemas.microsoft.com/office/drawing/2014/main" id="{4B33784A-F246-57EC-AAAA-384A4FF3B5DA}"/>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6" name="TextBox 5">
            <a:extLst>
              <a:ext uri="{FF2B5EF4-FFF2-40B4-BE49-F238E27FC236}">
                <a16:creationId xmlns:a16="http://schemas.microsoft.com/office/drawing/2014/main" id="{7287C5D3-527E-B10A-D8E5-055E085948D0}"/>
              </a:ext>
            </a:extLst>
          </p:cNvPr>
          <p:cNvSpPr txBox="1"/>
          <p:nvPr/>
        </p:nvSpPr>
        <p:spPr>
          <a:xfrm>
            <a:off x="-1" y="6663170"/>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
        <p:nvSpPr>
          <p:cNvPr id="7" name="Content Placeholder 6">
            <a:extLst>
              <a:ext uri="{FF2B5EF4-FFF2-40B4-BE49-F238E27FC236}">
                <a16:creationId xmlns:a16="http://schemas.microsoft.com/office/drawing/2014/main" id="{B2B19932-E965-5C38-B4EF-5F08C092E674}"/>
              </a:ext>
            </a:extLst>
          </p:cNvPr>
          <p:cNvSpPr>
            <a:spLocks noGrp="1"/>
          </p:cNvSpPr>
          <p:nvPr>
            <p:ph idx="1"/>
          </p:nvPr>
        </p:nvSpPr>
        <p:spPr>
          <a:xfrm>
            <a:off x="838200" y="1143000"/>
            <a:ext cx="10515600" cy="5033963"/>
          </a:xfrm>
        </p:spPr>
        <p:txBody>
          <a:bodyPr>
            <a:normAutofit/>
          </a:bodyPr>
          <a:lstStyle/>
          <a:p>
            <a:pPr>
              <a:spcBef>
                <a:spcPts val="0"/>
              </a:spcBef>
            </a:pPr>
            <a:r>
              <a:rPr lang="en-US" sz="2000" dirty="0">
                <a:effectLst/>
                <a:latin typeface="Constantia" panose="02030602050306030303" pitchFamily="18" charset="0"/>
                <a:ea typeface="Times New Roman" panose="02020603050405020304" pitchFamily="18" charset="0"/>
              </a:rPr>
              <a:t>Paragraph 1 is included in order to level the playing field for US shippers and consignees and their insurers to have the same limitations of liability as most other shippers and consignees and insurers around the world.</a:t>
            </a:r>
            <a:endParaRPr lang="en-US" sz="2000" dirty="0">
              <a:effectLst/>
              <a:latin typeface="Constantia" panose="02030602050306030303" pitchFamily="18" charset="0"/>
              <a:ea typeface="Calibri" panose="020F0502020204030204" pitchFamily="34" charset="0"/>
            </a:endParaRPr>
          </a:p>
          <a:p>
            <a:pPr marR="0" indent="0">
              <a:spcBef>
                <a:spcPts val="0"/>
              </a:spcBef>
              <a:spcAft>
                <a:spcPts val="0"/>
              </a:spcAft>
              <a:buNone/>
            </a:pPr>
            <a:endParaRPr lang="en-US" sz="2000" dirty="0">
              <a:effectLst/>
              <a:latin typeface="Constantia" panose="02030602050306030303" pitchFamily="18" charset="0"/>
              <a:ea typeface="Calibri" panose="020F0502020204030204" pitchFamily="34" charset="0"/>
            </a:endParaRPr>
          </a:p>
          <a:p>
            <a:pPr>
              <a:spcBef>
                <a:spcPts val="0"/>
              </a:spcBef>
            </a:pPr>
            <a:r>
              <a:rPr lang="en-US" sz="2000" dirty="0">
                <a:effectLst/>
                <a:latin typeface="Constantia" panose="02030602050306030303" pitchFamily="18" charset="0"/>
                <a:ea typeface="Times New Roman" panose="02020603050405020304" pitchFamily="18" charset="0"/>
              </a:rPr>
              <a:t>Paragraph 2 is included in order to ensure that non-vessel operating common carriers (NVOCCs) are liable as carriers, as has been the law nationwide up until a few rogue decisions were issued in recent years.</a:t>
            </a:r>
            <a:endParaRPr lang="en-US" sz="2000" dirty="0">
              <a:effectLst/>
              <a:latin typeface="Constantia" panose="02030602050306030303" pitchFamily="18" charset="0"/>
              <a:ea typeface="Calibri" panose="020F0502020204030204" pitchFamily="34" charset="0"/>
            </a:endParaRPr>
          </a:p>
          <a:p>
            <a:pPr marR="0" indent="0">
              <a:spcBef>
                <a:spcPts val="0"/>
              </a:spcBef>
              <a:spcAft>
                <a:spcPts val="0"/>
              </a:spcAft>
              <a:buNone/>
            </a:pPr>
            <a:endParaRPr lang="en-US" sz="2000" dirty="0">
              <a:effectLst/>
              <a:latin typeface="Constantia" panose="02030602050306030303" pitchFamily="18" charset="0"/>
              <a:ea typeface="Calibri" panose="020F0502020204030204" pitchFamily="34" charset="0"/>
            </a:endParaRPr>
          </a:p>
          <a:p>
            <a:pPr>
              <a:spcBef>
                <a:spcPts val="0"/>
              </a:spcBef>
            </a:pPr>
            <a:r>
              <a:rPr lang="en-US" sz="2000" dirty="0">
                <a:effectLst/>
                <a:latin typeface="Constantia" panose="02030602050306030303" pitchFamily="18" charset="0"/>
                <a:ea typeface="Times New Roman" panose="02020603050405020304" pitchFamily="18" charset="0"/>
              </a:rPr>
              <a:t>Paragraph 3 is included in order to prevent carriers and their carrier subcontractors from fully exonerating themselves from liability to the detriment of US shippers and consignees and their insurers, as well as to preserve the United States as the forum for COGSA claims.  Requiring US shippers or consignees and their insurers to sue in remote forums around the world has in fact resulted in many claims not being pursued due to the extreme expense and inconvenience involved relative to the typically small size of such claims.  This restores the interpretation of COGSA which existed for decades under </a:t>
            </a:r>
            <a:r>
              <a:rPr lang="en-US" sz="2000" i="1" dirty="0" err="1">
                <a:effectLst/>
                <a:latin typeface="Constantia" panose="02030602050306030303" pitchFamily="18" charset="0"/>
                <a:ea typeface="Times New Roman" panose="02020603050405020304" pitchFamily="18" charset="0"/>
              </a:rPr>
              <a:t>Indussa</a:t>
            </a:r>
            <a:r>
              <a:rPr lang="en-US" sz="2000" i="1" dirty="0">
                <a:effectLst/>
                <a:latin typeface="Constantia" panose="02030602050306030303" pitchFamily="18" charset="0"/>
                <a:ea typeface="Times New Roman" panose="02020603050405020304" pitchFamily="18" charset="0"/>
              </a:rPr>
              <a:t> Corp. v. S.S. </a:t>
            </a:r>
            <a:r>
              <a:rPr lang="en-US" sz="2000" i="1" dirty="0" err="1">
                <a:effectLst/>
                <a:latin typeface="Constantia" panose="02030602050306030303" pitchFamily="18" charset="0"/>
                <a:ea typeface="Times New Roman" panose="02020603050405020304" pitchFamily="18" charset="0"/>
              </a:rPr>
              <a:t>Ranborg</a:t>
            </a:r>
            <a:r>
              <a:rPr lang="en-US" sz="2000" dirty="0">
                <a:effectLst/>
                <a:latin typeface="Constantia" panose="02030602050306030303" pitchFamily="18" charset="0"/>
                <a:ea typeface="Times New Roman" panose="02020603050405020304" pitchFamily="18" charset="0"/>
              </a:rPr>
              <a:t>, 377 F.2d 200 (2d Cir. 1967), prior to the Supreme Court’s reinterpretation of the law in its decision in </a:t>
            </a:r>
            <a:r>
              <a:rPr lang="en-US" sz="2000" i="1" dirty="0" err="1">
                <a:effectLst/>
                <a:latin typeface="Constantia" panose="02030602050306030303" pitchFamily="18" charset="0"/>
                <a:ea typeface="Times New Roman" panose="02020603050405020304" pitchFamily="18" charset="0"/>
              </a:rPr>
              <a:t>Vimar</a:t>
            </a:r>
            <a:r>
              <a:rPr lang="en-US" sz="2000" i="1" dirty="0">
                <a:effectLst/>
                <a:latin typeface="Constantia" panose="02030602050306030303" pitchFamily="18" charset="0"/>
                <a:ea typeface="Times New Roman" panose="02020603050405020304" pitchFamily="18" charset="0"/>
              </a:rPr>
              <a:t> </a:t>
            </a:r>
            <a:r>
              <a:rPr lang="en-US" sz="2000" i="1" dirty="0" err="1">
                <a:effectLst/>
                <a:latin typeface="Constantia" panose="02030602050306030303" pitchFamily="18" charset="0"/>
                <a:ea typeface="Times New Roman" panose="02020603050405020304" pitchFamily="18" charset="0"/>
              </a:rPr>
              <a:t>Seguros</a:t>
            </a:r>
            <a:r>
              <a:rPr lang="en-US" sz="2000" i="1" dirty="0">
                <a:effectLst/>
                <a:latin typeface="Constantia" panose="02030602050306030303" pitchFamily="18" charset="0"/>
                <a:ea typeface="Times New Roman" panose="02020603050405020304" pitchFamily="18" charset="0"/>
              </a:rPr>
              <a:t> y </a:t>
            </a:r>
            <a:r>
              <a:rPr lang="en-US" sz="2000" i="1" dirty="0" err="1">
                <a:effectLst/>
                <a:latin typeface="Constantia" panose="02030602050306030303" pitchFamily="18" charset="0"/>
                <a:ea typeface="Times New Roman" panose="02020603050405020304" pitchFamily="18" charset="0"/>
              </a:rPr>
              <a:t>Reaseguros</a:t>
            </a:r>
            <a:r>
              <a:rPr lang="en-US" sz="2000" i="1" dirty="0">
                <a:effectLst/>
                <a:latin typeface="Constantia" panose="02030602050306030303" pitchFamily="18" charset="0"/>
                <a:ea typeface="Times New Roman" panose="02020603050405020304" pitchFamily="18" charset="0"/>
              </a:rPr>
              <a:t>, S.A. v. M/V Sky Reefer</a:t>
            </a:r>
            <a:r>
              <a:rPr lang="en-US" sz="2000" dirty="0">
                <a:effectLst/>
                <a:latin typeface="Constantia" panose="02030602050306030303" pitchFamily="18" charset="0"/>
                <a:ea typeface="Times New Roman" panose="02020603050405020304" pitchFamily="18" charset="0"/>
              </a:rPr>
              <a:t>, 515 U.S. 528 (1995).</a:t>
            </a:r>
            <a:endParaRPr lang="en-US" sz="2000" dirty="0">
              <a:effectLst/>
              <a:latin typeface="Constantia" panose="02030602050306030303"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4053885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838200" y="0"/>
            <a:ext cx="10515600" cy="1143000"/>
          </a:xfrm>
        </p:spPr>
        <p:txBody>
          <a:bodyPr>
            <a:normAutofit/>
          </a:bodyPr>
          <a:lstStyle/>
          <a:p>
            <a:pPr algn="ctr"/>
            <a:r>
              <a:rPr lang="en-US" b="1" u="sng" dirty="0">
                <a:latin typeface="Constantia" panose="02030602050306030303" pitchFamily="18" charset="0"/>
              </a:rPr>
              <a:t>Submit Comments to the MLA</a:t>
            </a: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16</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D897A247-3D41-6567-9A7F-7D4B8F49AE44}"/>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12" name="TextBox 11">
            <a:extLst>
              <a:ext uri="{FF2B5EF4-FFF2-40B4-BE49-F238E27FC236}">
                <a16:creationId xmlns:a16="http://schemas.microsoft.com/office/drawing/2014/main" id="{4B33784A-F246-57EC-AAAA-384A4FF3B5DA}"/>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6" name="TextBox 5">
            <a:extLst>
              <a:ext uri="{FF2B5EF4-FFF2-40B4-BE49-F238E27FC236}">
                <a16:creationId xmlns:a16="http://schemas.microsoft.com/office/drawing/2014/main" id="{7287C5D3-527E-B10A-D8E5-055E085948D0}"/>
              </a:ext>
            </a:extLst>
          </p:cNvPr>
          <p:cNvSpPr txBox="1"/>
          <p:nvPr/>
        </p:nvSpPr>
        <p:spPr>
          <a:xfrm>
            <a:off x="-1" y="6663170"/>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
        <p:nvSpPr>
          <p:cNvPr id="7" name="Content Placeholder 6">
            <a:extLst>
              <a:ext uri="{FF2B5EF4-FFF2-40B4-BE49-F238E27FC236}">
                <a16:creationId xmlns:a16="http://schemas.microsoft.com/office/drawing/2014/main" id="{B2B19932-E965-5C38-B4EF-5F08C092E674}"/>
              </a:ext>
            </a:extLst>
          </p:cNvPr>
          <p:cNvSpPr>
            <a:spLocks noGrp="1"/>
          </p:cNvSpPr>
          <p:nvPr>
            <p:ph idx="1"/>
          </p:nvPr>
        </p:nvSpPr>
        <p:spPr>
          <a:xfrm>
            <a:off x="838200" y="1143000"/>
            <a:ext cx="10515600" cy="5033963"/>
          </a:xfrm>
        </p:spPr>
        <p:txBody>
          <a:bodyPr>
            <a:normAutofit/>
          </a:bodyPr>
          <a:lstStyle/>
          <a:p>
            <a:pPr marL="0" indent="0">
              <a:buNone/>
            </a:pPr>
            <a:r>
              <a:rPr lang="en-US" sz="2400" dirty="0">
                <a:solidFill>
                  <a:srgbClr val="000000"/>
                </a:solidFill>
                <a:latin typeface="Constantia" panose="02030602050306030303" pitchFamily="18" charset="0"/>
                <a:ea typeface="Calibri" panose="020F0502020204030204" pitchFamily="34" charset="0"/>
                <a:cs typeface="Calibri" panose="020F0502020204030204" pitchFamily="34" charset="0"/>
              </a:rPr>
              <a:t>P</a:t>
            </a:r>
            <a:r>
              <a:rPr lang="en-US" sz="2400" dirty="0">
                <a:solidFill>
                  <a:srgbClr val="000000"/>
                </a:solidFill>
                <a:effectLst/>
                <a:latin typeface="Constantia" panose="02030602050306030303" pitchFamily="18" charset="0"/>
                <a:ea typeface="Calibri" panose="020F0502020204030204" pitchFamily="34" charset="0"/>
                <a:cs typeface="Calibri" panose="020F0502020204030204" pitchFamily="34" charset="0"/>
              </a:rPr>
              <a:t>lease submit your comments or counter-proposals to Mr. Mark Newcomb at: </a:t>
            </a:r>
            <a:r>
              <a:rPr lang="en-US" sz="2400" u="sng" dirty="0">
                <a:solidFill>
                  <a:srgbClr val="0563C1"/>
                </a:solidFill>
                <a:effectLst/>
                <a:latin typeface="Constantia" panose="02030602050306030303" pitchFamily="18" charset="0"/>
                <a:ea typeface="Calibri" panose="020F0502020204030204" pitchFamily="34" charset="0"/>
                <a:hlinkClick r:id="rId3"/>
              </a:rPr>
              <a:t>newcomb.mark@us.zim.com</a:t>
            </a:r>
            <a:r>
              <a:rPr lang="en-US" sz="2400" u="sng" dirty="0">
                <a:solidFill>
                  <a:srgbClr val="000000"/>
                </a:solidFill>
                <a:latin typeface="Constantia" panose="02030602050306030303" pitchFamily="18" charset="0"/>
                <a:ea typeface="Calibri" panose="020F0502020204030204" pitchFamily="34" charset="0"/>
                <a:cs typeface="Calibri" panose="020F0502020204030204" pitchFamily="34" charset="0"/>
              </a:rPr>
              <a:t>.</a:t>
            </a:r>
          </a:p>
          <a:p>
            <a:pPr marL="0" indent="0">
              <a:buNone/>
            </a:pPr>
            <a:endParaRPr lang="en-US" sz="2400" u="sng" dirty="0">
              <a:solidFill>
                <a:srgbClr val="000000"/>
              </a:solidFill>
              <a:effectLst/>
              <a:latin typeface="Constantia" panose="02030602050306030303" pitchFamily="18" charset="0"/>
              <a:ea typeface="Calibri" panose="020F0502020204030204" pitchFamily="34" charset="0"/>
              <a:cs typeface="Calibri" panose="020F0502020204030204" pitchFamily="34" charset="0"/>
            </a:endParaRPr>
          </a:p>
          <a:p>
            <a:pPr marL="0" indent="0">
              <a:buNone/>
            </a:pPr>
            <a:r>
              <a:rPr lang="en-US" sz="2400" dirty="0">
                <a:solidFill>
                  <a:srgbClr val="000000"/>
                </a:solidFill>
                <a:latin typeface="Constantia" panose="02030602050306030303" pitchFamily="18" charset="0"/>
                <a:ea typeface="Calibri" panose="020F0502020204030204" pitchFamily="34" charset="0"/>
                <a:cs typeface="Calibri" panose="020F0502020204030204" pitchFamily="34" charset="0"/>
              </a:rPr>
              <a:t>Comments must be submitted </a:t>
            </a:r>
            <a:r>
              <a:rPr lang="en-US" sz="2400" dirty="0">
                <a:solidFill>
                  <a:srgbClr val="000000"/>
                </a:solidFill>
                <a:effectLst/>
                <a:latin typeface="Constantia" panose="02030602050306030303" pitchFamily="18" charset="0"/>
                <a:ea typeface="Calibri" panose="020F0502020204030204" pitchFamily="34" charset="0"/>
                <a:cs typeface="Calibri" panose="020F0502020204030204" pitchFamily="34" charset="0"/>
              </a:rPr>
              <a:t>no later than November 15, 2023.  </a:t>
            </a:r>
          </a:p>
          <a:p>
            <a:pPr marL="0" indent="0">
              <a:buNone/>
            </a:pPr>
            <a:endParaRPr lang="en-US" sz="2400" dirty="0">
              <a:solidFill>
                <a:srgbClr val="000000"/>
              </a:solidFill>
              <a:latin typeface="Constantia" panose="02030602050306030303" pitchFamily="18" charset="0"/>
              <a:ea typeface="Calibri" panose="020F0502020204030204" pitchFamily="34" charset="0"/>
              <a:cs typeface="Calibri" panose="020F0502020204030204" pitchFamily="34" charset="0"/>
            </a:endParaRPr>
          </a:p>
          <a:p>
            <a:pPr marL="0" indent="0">
              <a:buNone/>
            </a:pPr>
            <a:r>
              <a:rPr lang="en-US" sz="2400" dirty="0">
                <a:solidFill>
                  <a:srgbClr val="000000"/>
                </a:solidFill>
                <a:effectLst/>
                <a:latin typeface="Constantia" panose="02030602050306030303" pitchFamily="18" charset="0"/>
                <a:ea typeface="Calibri" panose="020F0502020204030204" pitchFamily="34" charset="0"/>
                <a:cs typeface="Calibri" panose="020F0502020204030204" pitchFamily="34" charset="0"/>
              </a:rPr>
              <a:t>Mr. Newcomb will assemble those comments and circulate them to the Committee by December 15, 2023. </a:t>
            </a:r>
            <a:endParaRPr lang="en-US" sz="2400" dirty="0">
              <a:latin typeface="Constantia" panose="02030602050306030303" pitchFamily="18" charset="0"/>
            </a:endParaRPr>
          </a:p>
        </p:txBody>
      </p:sp>
    </p:spTree>
    <p:extLst>
      <p:ext uri="{BB962C8B-B14F-4D97-AF65-F5344CB8AC3E}">
        <p14:creationId xmlns:p14="http://schemas.microsoft.com/office/powerpoint/2010/main" val="245115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17</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D897A247-3D41-6567-9A7F-7D4B8F49AE44}"/>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12" name="TextBox 11">
            <a:extLst>
              <a:ext uri="{FF2B5EF4-FFF2-40B4-BE49-F238E27FC236}">
                <a16:creationId xmlns:a16="http://schemas.microsoft.com/office/drawing/2014/main" id="{4B33784A-F246-57EC-AAAA-384A4FF3B5DA}"/>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6" name="TextBox 5">
            <a:extLst>
              <a:ext uri="{FF2B5EF4-FFF2-40B4-BE49-F238E27FC236}">
                <a16:creationId xmlns:a16="http://schemas.microsoft.com/office/drawing/2014/main" id="{7287C5D3-527E-B10A-D8E5-055E085948D0}"/>
              </a:ext>
            </a:extLst>
          </p:cNvPr>
          <p:cNvSpPr txBox="1"/>
          <p:nvPr/>
        </p:nvSpPr>
        <p:spPr>
          <a:xfrm>
            <a:off x="-1" y="6663170"/>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graphicFrame>
        <p:nvGraphicFramePr>
          <p:cNvPr id="11" name="Object 10">
            <a:extLst>
              <a:ext uri="{FF2B5EF4-FFF2-40B4-BE49-F238E27FC236}">
                <a16:creationId xmlns:a16="http://schemas.microsoft.com/office/drawing/2014/main" id="{6685E564-86F1-4068-B268-48DECFD313E7}"/>
              </a:ext>
            </a:extLst>
          </p:cNvPr>
          <p:cNvGraphicFramePr>
            <a:graphicFrameLocks noChangeAspect="1"/>
          </p:cNvGraphicFramePr>
          <p:nvPr>
            <p:extLst>
              <p:ext uri="{D42A27DB-BD31-4B8C-83A1-F6EECF244321}">
                <p14:modId xmlns:p14="http://schemas.microsoft.com/office/powerpoint/2010/main" val="1934050462"/>
              </p:ext>
            </p:extLst>
          </p:nvPr>
        </p:nvGraphicFramePr>
        <p:xfrm>
          <a:off x="3237017" y="909"/>
          <a:ext cx="5390790" cy="6661351"/>
        </p:xfrm>
        <a:graphic>
          <a:graphicData uri="http://schemas.openxmlformats.org/presentationml/2006/ole">
            <mc:AlternateContent xmlns:mc="http://schemas.openxmlformats.org/markup-compatibility/2006">
              <mc:Choice xmlns:v="urn:schemas-microsoft-com:vml" Requires="v">
                <p:oleObj name="Acrobat Document" r:id="rId3" imgW="4663363" imgH="6034829" progId="Acrobat.Document.DC">
                  <p:embed/>
                </p:oleObj>
              </mc:Choice>
              <mc:Fallback>
                <p:oleObj name="Acrobat Document" r:id="rId3" imgW="4663363" imgH="6034829" progId="Acrobat.Document.DC">
                  <p:embed/>
                  <p:pic>
                    <p:nvPicPr>
                      <p:cNvPr id="0" name=""/>
                      <p:cNvPicPr/>
                      <p:nvPr/>
                    </p:nvPicPr>
                    <p:blipFill>
                      <a:blip r:embed="rId4"/>
                      <a:stretch>
                        <a:fillRect/>
                      </a:stretch>
                    </p:blipFill>
                    <p:spPr>
                      <a:xfrm>
                        <a:off x="3237017" y="909"/>
                        <a:ext cx="5390790" cy="6661351"/>
                      </a:xfrm>
                      <a:prstGeom prst="rect">
                        <a:avLst/>
                      </a:prstGeom>
                    </p:spPr>
                  </p:pic>
                </p:oleObj>
              </mc:Fallback>
            </mc:AlternateContent>
          </a:graphicData>
        </a:graphic>
      </p:graphicFrame>
    </p:spTree>
    <p:extLst>
      <p:ext uri="{BB962C8B-B14F-4D97-AF65-F5344CB8AC3E}">
        <p14:creationId xmlns:p14="http://schemas.microsoft.com/office/powerpoint/2010/main" val="109370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C6CD36-0D09-9849-B413-C72DF0BFE523}"/>
              </a:ext>
            </a:extLst>
          </p:cNvPr>
          <p:cNvSpPr txBox="1">
            <a:spLocks/>
          </p:cNvSpPr>
          <p:nvPr/>
        </p:nvSpPr>
        <p:spPr bwMode="black">
          <a:xfrm>
            <a:off x="176463" y="2964166"/>
            <a:ext cx="11839074" cy="3581013"/>
          </a:xfrm>
          <a:prstGeom prst="rect">
            <a:avLst/>
          </a:prstGeom>
          <a:solidFill>
            <a:schemeClr val="accent1">
              <a:lumMod val="40000"/>
              <a:lumOff val="60000"/>
            </a:schemeClr>
          </a:solidFill>
          <a:ln w="31750" cap="sq">
            <a:solidFill>
              <a:schemeClr val="bg2">
                <a:lumMod val="60000"/>
                <a:lumOff val="40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285750" marR="0" lvl="0" indent="-285750" algn="just" defTabSz="9144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kumimoji="0" lang="en-US" sz="1600" b="1" i="0" u="none" strike="noStrike" kern="1200" cap="none" spc="200" normalizeH="0" baseline="0" noProof="0" dirty="0">
                <a:ln>
                  <a:noFill/>
                </a:ln>
                <a:solidFill>
                  <a:schemeClr val="tx1"/>
                </a:solidFill>
                <a:effectLst/>
                <a:uLnTx/>
                <a:uFillTx/>
                <a:latin typeface="Constantia" panose="02030602050306030303" pitchFamily="18" charset="0"/>
                <a:ea typeface="Times New Roman" panose="02020603050405020304" pitchFamily="18" charset="0"/>
              </a:rPr>
              <a:t>B.A. Degree in History and English at Columbia University, </a:t>
            </a:r>
            <a:r>
              <a:rPr kumimoji="0" lang="en-US" sz="1600" b="1" i="1" u="none" strike="noStrike" kern="1200" cap="none" spc="200" normalizeH="0" baseline="0" noProof="0" dirty="0">
                <a:ln>
                  <a:noFill/>
                </a:ln>
                <a:solidFill>
                  <a:schemeClr val="tx1"/>
                </a:solidFill>
                <a:effectLst/>
                <a:uLnTx/>
                <a:uFillTx/>
                <a:latin typeface="Constantia" panose="02030602050306030303" pitchFamily="18" charset="0"/>
                <a:ea typeface="Times New Roman" panose="02020603050405020304" pitchFamily="18" charset="0"/>
              </a:rPr>
              <a:t>magna cum laude</a:t>
            </a:r>
            <a:r>
              <a:rPr kumimoji="0" lang="en-US" sz="1600" b="1" i="0" u="none" strike="noStrike" kern="1200" cap="none" spc="200" normalizeH="0" baseline="0" noProof="0" dirty="0">
                <a:ln>
                  <a:noFill/>
                </a:ln>
                <a:solidFill>
                  <a:schemeClr val="tx1"/>
                </a:solidFill>
                <a:effectLst/>
                <a:uLnTx/>
                <a:uFillTx/>
                <a:latin typeface="Constantia" panose="02030602050306030303" pitchFamily="18" charset="0"/>
                <a:ea typeface="Times New Roman" panose="02020603050405020304" pitchFamily="18" charset="0"/>
              </a:rPr>
              <a:t> and </a:t>
            </a:r>
            <a:r>
              <a:rPr kumimoji="0" lang="en-US" sz="1600" b="1" i="1" u="none" strike="noStrike" kern="1200" cap="none" spc="200" normalizeH="0" baseline="0" noProof="0" dirty="0">
                <a:ln>
                  <a:noFill/>
                </a:ln>
                <a:solidFill>
                  <a:schemeClr val="tx1"/>
                </a:solidFill>
                <a:effectLst/>
                <a:uLnTx/>
                <a:uFillTx/>
                <a:latin typeface="Constantia" panose="02030602050306030303" pitchFamily="18" charset="0"/>
                <a:ea typeface="Times New Roman" panose="02020603050405020304" pitchFamily="18" charset="0"/>
              </a:rPr>
              <a:t>phi beta kappa.</a:t>
            </a:r>
            <a:endParaRPr lang="en-US" sz="1600" b="1" cap="none" dirty="0">
              <a:solidFill>
                <a:schemeClr val="tx1"/>
              </a:solidFill>
              <a:latin typeface="Constantia" panose="02030602050306030303" pitchFamily="18" charset="0"/>
              <a:ea typeface="Times New Roman" panose="02020603050405020304" pitchFamily="18" charset="0"/>
            </a:endParaRPr>
          </a:p>
          <a:p>
            <a:pPr marL="285750" marR="0" lvl="0" indent="-285750" algn="just" defTabSz="9144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kumimoji="0" lang="en-US" sz="1600" b="1" i="0" u="none" strike="noStrike" kern="1200" cap="none" spc="200" normalizeH="0" baseline="0" noProof="0" dirty="0">
                <a:ln>
                  <a:noFill/>
                </a:ln>
                <a:solidFill>
                  <a:schemeClr val="tx1"/>
                </a:solidFill>
                <a:effectLst/>
                <a:uLnTx/>
                <a:uFillTx/>
                <a:latin typeface="Constantia" panose="02030602050306030303" pitchFamily="18" charset="0"/>
                <a:ea typeface="Times New Roman" panose="02020603050405020304" pitchFamily="18" charset="0"/>
              </a:rPr>
              <a:t>J.D. degree from the University of Virginia School of Law. </a:t>
            </a:r>
            <a:endParaRPr kumimoji="0" lang="en-US" sz="1100" b="1" i="0" u="none" strike="noStrike" kern="1200" cap="none" spc="200" normalizeH="0" baseline="0" noProof="0" dirty="0">
              <a:ln>
                <a:noFill/>
              </a:ln>
              <a:solidFill>
                <a:schemeClr val="tx1"/>
              </a:solidFill>
              <a:effectLst/>
              <a:uLnTx/>
              <a:uFillTx/>
              <a:latin typeface="Constantia" panose="02030602050306030303" pitchFamily="18" charset="0"/>
              <a:ea typeface="Times New Roman" panose="02020603050405020304" pitchFamily="18" charset="0"/>
            </a:endParaRPr>
          </a:p>
          <a:p>
            <a:pPr marL="285750" marR="0" lvl="0" indent="-285750" algn="just" defTabSz="9144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lang="en-US" sz="1600" b="1" u="sng" cap="none" dirty="0">
                <a:solidFill>
                  <a:schemeClr val="tx1"/>
                </a:solidFill>
                <a:latin typeface="Constantia" panose="02030602050306030303" pitchFamily="18" charset="0"/>
              </a:rPr>
              <a:t>P</a:t>
            </a:r>
            <a:r>
              <a:rPr kumimoji="0" lang="en-US" sz="1600" b="1" i="0" u="sng" strike="noStrike" kern="1200" cap="none" spc="200" normalizeH="0" baseline="0" noProof="0" dirty="0" err="1">
                <a:ln>
                  <a:noFill/>
                </a:ln>
                <a:solidFill>
                  <a:schemeClr val="tx1"/>
                </a:solidFill>
                <a:effectLst/>
                <a:uLnTx/>
                <a:uFillTx/>
                <a:latin typeface="Constantia" panose="02030602050306030303" pitchFamily="18" charset="0"/>
              </a:rPr>
              <a:t>ractice</a:t>
            </a:r>
            <a:r>
              <a:rPr kumimoji="0" lang="en-US" sz="1600" b="1" i="0" u="sng" strike="noStrike" kern="1200" cap="none" spc="200" normalizeH="0" baseline="0" noProof="0" dirty="0">
                <a:ln>
                  <a:noFill/>
                </a:ln>
                <a:solidFill>
                  <a:schemeClr val="tx1"/>
                </a:solidFill>
                <a:effectLst/>
                <a:uLnTx/>
                <a:uFillTx/>
                <a:latin typeface="Constantia" panose="02030602050306030303" pitchFamily="18" charset="0"/>
              </a:rPr>
              <a:t> </a:t>
            </a:r>
            <a:r>
              <a:rPr lang="en-US" sz="1600" b="1" u="sng" cap="none" dirty="0">
                <a:solidFill>
                  <a:schemeClr val="tx1"/>
                </a:solidFill>
                <a:latin typeface="Constantia" panose="02030602050306030303" pitchFamily="18" charset="0"/>
              </a:rPr>
              <a:t>Areas</a:t>
            </a:r>
            <a:r>
              <a:rPr lang="en-US" sz="1600" b="1" cap="none" dirty="0">
                <a:solidFill>
                  <a:schemeClr val="tx1"/>
                </a:solidFill>
                <a:latin typeface="Constantia" panose="02030602050306030303" pitchFamily="18" charset="0"/>
              </a:rPr>
              <a:t>: </a:t>
            </a:r>
            <a:r>
              <a:rPr kumimoji="0" lang="en-US" sz="1600" b="1" i="0" u="none" strike="noStrike" kern="1200" cap="none" spc="200" normalizeH="0" baseline="0" noProof="0" dirty="0">
                <a:ln>
                  <a:noFill/>
                </a:ln>
                <a:solidFill>
                  <a:schemeClr val="tx1"/>
                </a:solidFill>
                <a:effectLst/>
                <a:uLnTx/>
                <a:uFillTx/>
                <a:latin typeface="Constantia" panose="02030602050306030303" pitchFamily="18" charset="0"/>
              </a:rPr>
              <a:t>complex international and interstate transportation litigation, insurance coverage disputes, product liability and large catastrophic losses. </a:t>
            </a:r>
          </a:p>
          <a:p>
            <a:pPr marL="285750" marR="0" lvl="0" indent="-285750" algn="just" defTabSz="9144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lang="en-US" sz="1600" b="1" cap="none" dirty="0">
                <a:solidFill>
                  <a:schemeClr val="tx1"/>
                </a:solidFill>
                <a:latin typeface="Constantia" panose="02030602050306030303" pitchFamily="18" charset="0"/>
              </a:rPr>
              <a:t>A</a:t>
            </a:r>
            <a:r>
              <a:rPr kumimoji="0" lang="en-US" sz="1600" b="1" i="0" u="none" strike="noStrike" kern="1200" cap="none" spc="200" normalizeH="0" baseline="0" noProof="0" dirty="0" err="1">
                <a:ln>
                  <a:noFill/>
                </a:ln>
                <a:solidFill>
                  <a:schemeClr val="tx1"/>
                </a:solidFill>
                <a:effectLst/>
                <a:uLnTx/>
                <a:uFillTx/>
                <a:latin typeface="Constantia" panose="02030602050306030303" pitchFamily="18" charset="0"/>
              </a:rPr>
              <a:t>djunct</a:t>
            </a:r>
            <a:r>
              <a:rPr kumimoji="0" lang="en-US" sz="1600" b="1" i="0" u="none" strike="noStrike" kern="1200" cap="none" spc="200" normalizeH="0" baseline="0" noProof="0" dirty="0">
                <a:ln>
                  <a:noFill/>
                </a:ln>
                <a:solidFill>
                  <a:schemeClr val="tx1"/>
                </a:solidFill>
                <a:effectLst/>
                <a:uLnTx/>
                <a:uFillTx/>
                <a:latin typeface="Constantia" panose="02030602050306030303" pitchFamily="18" charset="0"/>
              </a:rPr>
              <a:t> professor at both Roger Williams Law School and St. John’s University. </a:t>
            </a:r>
          </a:p>
          <a:p>
            <a:pPr marL="285750" marR="0" lvl="0" indent="-285750" algn="just" defTabSz="9144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kumimoji="0" lang="en-US" sz="1600" b="1" i="0" u="none" strike="noStrike" kern="1200" cap="none" spc="200" normalizeH="0" baseline="0" noProof="0" dirty="0">
                <a:ln>
                  <a:noFill/>
                </a:ln>
                <a:solidFill>
                  <a:schemeClr val="tx1"/>
                </a:solidFill>
                <a:effectLst/>
                <a:uLnTx/>
                <a:uFillTx/>
                <a:latin typeface="Constantia" panose="02030602050306030303" pitchFamily="18" charset="0"/>
              </a:rPr>
              <a:t>Martindale-</a:t>
            </a:r>
            <a:r>
              <a:rPr kumimoji="0" lang="en-US" sz="1600" b="1" i="0" u="none" strike="noStrike" kern="1200" cap="none" spc="200" normalizeH="0" baseline="0" noProof="0" dirty="0" err="1">
                <a:ln>
                  <a:noFill/>
                </a:ln>
                <a:solidFill>
                  <a:schemeClr val="tx1"/>
                </a:solidFill>
                <a:effectLst/>
                <a:uLnTx/>
                <a:uFillTx/>
                <a:latin typeface="Constantia" panose="02030602050306030303" pitchFamily="18" charset="0"/>
              </a:rPr>
              <a:t>Hubbel’s</a:t>
            </a:r>
            <a:r>
              <a:rPr kumimoji="0" lang="en-US" sz="1600" b="1" i="0" u="none" strike="noStrike" kern="1200" cap="none" spc="200" normalizeH="0" baseline="0" noProof="0" dirty="0">
                <a:ln>
                  <a:noFill/>
                </a:ln>
                <a:solidFill>
                  <a:schemeClr val="tx1"/>
                </a:solidFill>
                <a:effectLst/>
                <a:uLnTx/>
                <a:uFillTx/>
                <a:latin typeface="Constantia" panose="02030602050306030303" pitchFamily="18" charset="0"/>
              </a:rPr>
              <a:t> highest rating for skill and integrity.</a:t>
            </a:r>
          </a:p>
          <a:p>
            <a:pPr marL="285750" marR="0" lvl="0" indent="-285750" algn="just" defTabSz="9144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kumimoji="0" lang="en-US" sz="1600" b="1" i="0" u="none" strike="noStrike" kern="1200" cap="none" spc="200" normalizeH="0" baseline="0" noProof="0" dirty="0">
                <a:ln>
                  <a:noFill/>
                </a:ln>
                <a:solidFill>
                  <a:schemeClr val="tx1"/>
                </a:solidFill>
                <a:effectLst/>
                <a:uLnTx/>
                <a:uFillTx/>
                <a:latin typeface="Constantia" panose="02030602050306030303" pitchFamily="18" charset="0"/>
              </a:rPr>
              <a:t>Named “Super Lawyer” 2012-2021 and one of the “Top Attorneys in New York.” </a:t>
            </a:r>
          </a:p>
          <a:p>
            <a:pPr marL="285750" marR="0" lvl="0" indent="-285750" algn="just" defTabSz="914400" rtl="0" eaLnBrk="1" fontAlgn="auto" latinLnBrk="0" hangingPunct="1">
              <a:lnSpc>
                <a:spcPct val="120000"/>
              </a:lnSpc>
              <a:spcBef>
                <a:spcPts val="600"/>
              </a:spcBef>
              <a:spcAft>
                <a:spcPts val="600"/>
              </a:spcAft>
              <a:buClrTx/>
              <a:buSzTx/>
              <a:buFont typeface="Wingdings" panose="05000000000000000000" pitchFamily="2" charset="2"/>
              <a:buChar char="q"/>
              <a:tabLst/>
              <a:defRPr/>
            </a:pPr>
            <a:r>
              <a:rPr lang="en-US" sz="1600" b="1" cap="none" dirty="0">
                <a:solidFill>
                  <a:schemeClr val="tx1"/>
                </a:solidFill>
                <a:latin typeface="Constantia" panose="02030602050306030303" pitchFamily="18" charset="0"/>
              </a:rPr>
              <a:t>Previously </a:t>
            </a:r>
            <a:r>
              <a:rPr kumimoji="0" lang="en-US" sz="1600" b="1" i="0" u="none" strike="noStrike" kern="1200" cap="none" spc="200" normalizeH="0" baseline="0" noProof="0" dirty="0">
                <a:ln>
                  <a:noFill/>
                </a:ln>
                <a:solidFill>
                  <a:schemeClr val="tx1"/>
                </a:solidFill>
                <a:effectLst/>
                <a:uLnTx/>
                <a:uFillTx/>
                <a:latin typeface="Constantia" panose="02030602050306030303" pitchFamily="18" charset="0"/>
              </a:rPr>
              <a:t>worked as an award-winning investigative television reporter, seen on PBS. </a:t>
            </a:r>
          </a:p>
        </p:txBody>
      </p:sp>
      <p:sp>
        <p:nvSpPr>
          <p:cNvPr id="10" name="Title 1">
            <a:extLst>
              <a:ext uri="{FF2B5EF4-FFF2-40B4-BE49-F238E27FC236}">
                <a16:creationId xmlns:a16="http://schemas.microsoft.com/office/drawing/2014/main" id="{EE90F022-3DD2-E4E8-CB2C-7D9A9DF09507}"/>
              </a:ext>
            </a:extLst>
          </p:cNvPr>
          <p:cNvSpPr txBox="1">
            <a:spLocks/>
          </p:cNvSpPr>
          <p:nvPr/>
        </p:nvSpPr>
        <p:spPr bwMode="black">
          <a:xfrm>
            <a:off x="176463" y="1549558"/>
            <a:ext cx="11839074" cy="1352144"/>
          </a:xfrm>
          <a:prstGeom prst="rect">
            <a:avLst/>
          </a:prstGeom>
          <a:solidFill>
            <a:schemeClr val="accent1">
              <a:lumMod val="40000"/>
              <a:lumOff val="60000"/>
            </a:schemeClr>
          </a:solidFill>
          <a:ln w="31750" cap="sq">
            <a:solidFill>
              <a:schemeClr val="bg2">
                <a:lumMod val="60000"/>
                <a:lumOff val="40000"/>
              </a:schemeClr>
            </a:solidFill>
            <a:miter lim="800000"/>
          </a:ln>
        </p:spPr>
        <p:txBody>
          <a:bodyPr vert="horz" lIns="182880" tIns="182880" rIns="182880" bIns="182880" rtlCol="0" anchor="ctr">
            <a:normAutofit fontScale="975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all" spc="200" normalizeH="0" baseline="0" noProof="0" dirty="0">
                <a:ln>
                  <a:noFill/>
                </a:ln>
                <a:solidFill>
                  <a:schemeClr val="tx1"/>
                </a:solidFill>
                <a:effectLst/>
                <a:uLnTx/>
                <a:uFillTx/>
                <a:latin typeface="Constantia" panose="02030602050306030303" pitchFamily="18" charset="0"/>
              </a:rPr>
              <a:t>DAVID MALOOF, SENIOR PARTNER </a:t>
            </a:r>
            <a:br>
              <a:rPr kumimoji="0" lang="en-US" sz="3400" b="1" i="0" u="none" strike="noStrike" kern="1200" cap="all" spc="200" normalizeH="0" baseline="0" noProof="0" dirty="0">
                <a:ln>
                  <a:noFill/>
                </a:ln>
                <a:solidFill>
                  <a:schemeClr val="tx1"/>
                </a:solidFill>
                <a:effectLst/>
                <a:uLnTx/>
                <a:uFillTx/>
                <a:latin typeface="Constantia" panose="02030602050306030303" pitchFamily="18" charset="0"/>
              </a:rPr>
            </a:br>
            <a:r>
              <a:rPr kumimoji="0" lang="en-US" sz="3600" b="1" i="0" u="sng" strike="noStrike" kern="1200" cap="all" spc="200" normalizeH="0" baseline="0" noProof="0" dirty="0">
                <a:ln>
                  <a:noFill/>
                </a:ln>
                <a:solidFill>
                  <a:schemeClr val="tx1"/>
                </a:solidFill>
                <a:effectLst/>
                <a:uLnTx/>
                <a:uFillTx/>
                <a:latin typeface="Constantia" panose="02030602050306030303" pitchFamily="18" charset="0"/>
                <a:ea typeface="Calibri" panose="020F0502020204030204" pitchFamily="34" charset="0"/>
                <a:cs typeface="Times New Roman" panose="02020603050405020304" pitchFamily="18" charset="0"/>
              </a:rPr>
              <a:t>        </a:t>
            </a:r>
            <a:r>
              <a:rPr kumimoji="0" lang="en-US" sz="3400" b="1" i="0" u="sng" strike="noStrike" kern="1200" cap="all" spc="200" normalizeH="0" baseline="0" noProof="0" dirty="0">
                <a:ln>
                  <a:noFill/>
                </a:ln>
                <a:solidFill>
                  <a:schemeClr val="tx1"/>
                </a:solidFill>
                <a:effectLst/>
                <a:uLnTx/>
                <a:uFillTx/>
                <a:latin typeface="Constantia" panose="02030602050306030303" pitchFamily="18" charset="0"/>
              </a:rPr>
              <a:t>MALOOF &amp; BROWNE LLC</a:t>
            </a:r>
            <a:r>
              <a:rPr kumimoji="0" lang="en-US" sz="3600" b="1" i="0" u="sng" strike="noStrike" kern="1200" cap="all" spc="200" normalizeH="0" baseline="0" noProof="0" dirty="0">
                <a:ln>
                  <a:noFill/>
                </a:ln>
                <a:solidFill>
                  <a:schemeClr val="tx1"/>
                </a:solidFill>
                <a:effectLst/>
                <a:uLnTx/>
                <a:uFillTx/>
                <a:latin typeface="Constantia" panose="02030602050306030303" pitchFamily="18" charset="0"/>
                <a:ea typeface="Calibri" panose="020F0502020204030204" pitchFamily="34" charset="0"/>
                <a:cs typeface="Times New Roman" panose="02020603050405020304" pitchFamily="18" charset="0"/>
              </a:rPr>
              <a:t>        </a:t>
            </a:r>
            <a:endParaRPr kumimoji="0" lang="en-US" sz="3400" b="1" i="0" u="sng" strike="noStrike" kern="1200" cap="all" spc="200" normalizeH="0" baseline="0" noProof="0" dirty="0">
              <a:ln>
                <a:noFill/>
              </a:ln>
              <a:solidFill>
                <a:schemeClr val="tx1"/>
              </a:solidFill>
              <a:effectLst/>
              <a:uLnTx/>
              <a:uFillTx/>
              <a:latin typeface="Constantia" panose="02030602050306030303" pitchFamily="18" charset="0"/>
            </a:endParaRPr>
          </a:p>
        </p:txBody>
      </p:sp>
      <p:pic>
        <p:nvPicPr>
          <p:cNvPr id="12" name="Picture 11">
            <a:extLst>
              <a:ext uri="{FF2B5EF4-FFF2-40B4-BE49-F238E27FC236}">
                <a16:creationId xmlns:a16="http://schemas.microsoft.com/office/drawing/2014/main" id="{4E18F75F-0A3B-CEF3-39CE-7F7202AEC7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4307" y="69901"/>
            <a:ext cx="1427553" cy="1427553"/>
          </a:xfrm>
          <a:prstGeom prst="rect">
            <a:avLst/>
          </a:prstGeom>
        </p:spPr>
      </p:pic>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2</a:t>
            </a:fld>
            <a:endParaRPr lang="en-US" b="1" dirty="0">
              <a:solidFill>
                <a:schemeClr val="tx1"/>
              </a:solidFill>
              <a:latin typeface="Constantia" panose="02030602050306030303" pitchFamily="18" charset="0"/>
            </a:endParaRPr>
          </a:p>
        </p:txBody>
      </p:sp>
      <p:sp>
        <p:nvSpPr>
          <p:cNvPr id="13" name="TextBox 12">
            <a:extLst>
              <a:ext uri="{FF2B5EF4-FFF2-40B4-BE49-F238E27FC236}">
                <a16:creationId xmlns:a16="http://schemas.microsoft.com/office/drawing/2014/main" id="{C69BA7D8-C9EE-AD89-2DDA-2C71DF698837}"/>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139768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6F075C-A085-E0EB-B581-E7E02F1DBE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15926" y="-29400"/>
            <a:ext cx="3184358" cy="2114612"/>
          </a:xfrm>
          <a:prstGeom prst="rect">
            <a:avLst/>
          </a:prstGeom>
          <a:ln>
            <a:noFill/>
          </a:ln>
          <a:effectLst>
            <a:softEdge rad="112500"/>
          </a:effectLst>
        </p:spPr>
      </p:pic>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838200" y="396323"/>
            <a:ext cx="10515600" cy="1325563"/>
          </a:xfrm>
        </p:spPr>
        <p:txBody>
          <a:bodyPr/>
          <a:lstStyle/>
          <a:p>
            <a:pPr algn="ctr"/>
            <a:r>
              <a:rPr lang="en-US" b="1" u="sng" dirty="0">
                <a:latin typeface="Constantia" panose="02030602050306030303" pitchFamily="18" charset="0"/>
              </a:rPr>
              <a:t>COGSA Background</a:t>
            </a:r>
          </a:p>
        </p:txBody>
      </p:sp>
      <p:sp>
        <p:nvSpPr>
          <p:cNvPr id="3" name="Content Placeholder 2">
            <a:extLst>
              <a:ext uri="{FF2B5EF4-FFF2-40B4-BE49-F238E27FC236}">
                <a16:creationId xmlns:a16="http://schemas.microsoft.com/office/drawing/2014/main" id="{8807BDFE-C0A0-423D-3CFC-B193F120EB3E}"/>
              </a:ext>
            </a:extLst>
          </p:cNvPr>
          <p:cNvSpPr>
            <a:spLocks noGrp="1"/>
          </p:cNvSpPr>
          <p:nvPr>
            <p:ph idx="1"/>
          </p:nvPr>
        </p:nvSpPr>
        <p:spPr>
          <a:xfrm>
            <a:off x="838200" y="1928192"/>
            <a:ext cx="10515600" cy="5127396"/>
          </a:xfrm>
        </p:spPr>
        <p:txBody>
          <a:bodyPr>
            <a:normAutofit/>
          </a:bodyPr>
          <a:lstStyle/>
          <a:p>
            <a:pPr algn="just">
              <a:lnSpc>
                <a:spcPct val="120000"/>
              </a:lnSpc>
              <a:spcAft>
                <a:spcPts val="1200"/>
              </a:spcAft>
            </a:pPr>
            <a:r>
              <a:rPr lang="en-US" sz="1800" dirty="0">
                <a:latin typeface="Constantia" panose="02030602050306030303" pitchFamily="18" charset="0"/>
              </a:rPr>
              <a:t>Regulates the duties, responsibilities and liabilities of carriers and shippers in regard to the transportation of goods to or from United States Ports in foreign trade.</a:t>
            </a:r>
          </a:p>
          <a:p>
            <a:pPr algn="just">
              <a:lnSpc>
                <a:spcPct val="120000"/>
              </a:lnSpc>
              <a:spcAft>
                <a:spcPts val="1200"/>
              </a:spcAft>
            </a:pPr>
            <a:r>
              <a:rPr lang="en-US" sz="1800" dirty="0">
                <a:latin typeface="Constantia" panose="02030602050306030303" pitchFamily="18" charset="0"/>
              </a:rPr>
              <a:t>Invalidates bill of lading terms to the extent in conflict with COGSA requirements.</a:t>
            </a:r>
          </a:p>
          <a:p>
            <a:pPr algn="just">
              <a:lnSpc>
                <a:spcPct val="120000"/>
              </a:lnSpc>
              <a:spcAft>
                <a:spcPts val="1200"/>
              </a:spcAft>
            </a:pPr>
            <a:r>
              <a:rPr lang="en-US" sz="1800" dirty="0">
                <a:latin typeface="Constantia" panose="02030602050306030303" pitchFamily="18" charset="0"/>
              </a:rPr>
              <a:t>Governs as a matter of law while cargo is on vessel only (from “tackle to tackle”).</a:t>
            </a:r>
          </a:p>
          <a:p>
            <a:pPr algn="just">
              <a:lnSpc>
                <a:spcPct val="120000"/>
              </a:lnSpc>
              <a:spcAft>
                <a:spcPts val="1200"/>
              </a:spcAft>
            </a:pPr>
            <a:r>
              <a:rPr lang="en-US" sz="1800" dirty="0">
                <a:latin typeface="Constantia" panose="02030602050306030303" pitchFamily="18" charset="0"/>
              </a:rPr>
              <a:t>Can be contractually extended to apply before loading and after discharge from the vessel.</a:t>
            </a:r>
          </a:p>
          <a:p>
            <a:pPr algn="just">
              <a:lnSpc>
                <a:spcPct val="120000"/>
              </a:lnSpc>
              <a:spcAft>
                <a:spcPts val="1200"/>
              </a:spcAft>
            </a:pPr>
            <a:r>
              <a:rPr lang="en-US" sz="1800" dirty="0">
                <a:latin typeface="Constantia" panose="02030602050306030303" pitchFamily="18" charset="0"/>
              </a:rPr>
              <a:t>Can be contractually extended to cover inland component of intermodal shipment and private carriage (charter parties). </a:t>
            </a:r>
          </a:p>
          <a:p>
            <a:pPr marL="0" indent="0" algn="just">
              <a:buNone/>
            </a:pPr>
            <a:endParaRPr lang="en-US" sz="1800" dirty="0">
              <a:latin typeface="Constantia" panose="02030602050306030303" pitchFamily="18" charset="0"/>
            </a:endParaRPr>
          </a:p>
          <a:p>
            <a:pPr marL="0" indent="0" algn="just">
              <a:buNone/>
            </a:pPr>
            <a:r>
              <a:rPr lang="en-US" sz="1800" dirty="0">
                <a:latin typeface="Constantia" panose="02030602050306030303" pitchFamily="18" charset="0"/>
              </a:rPr>
              <a:t>[Enacted into law in 1936 as 49 Stat. 1207, now contained in a “note” to 46 U.S.C. § 30701.]</a:t>
            </a: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3</a:t>
            </a:fld>
            <a:endParaRPr lang="en-US" b="1" dirty="0">
              <a:solidFill>
                <a:schemeClr val="tx1"/>
              </a:solidFill>
              <a:latin typeface="Constantia" panose="02030602050306030303" pitchFamily="18" charset="0"/>
            </a:endParaRPr>
          </a:p>
        </p:txBody>
      </p:sp>
      <p:sp>
        <p:nvSpPr>
          <p:cNvPr id="10" name="TextBox 9">
            <a:extLst>
              <a:ext uri="{FF2B5EF4-FFF2-40B4-BE49-F238E27FC236}">
                <a16:creationId xmlns:a16="http://schemas.microsoft.com/office/drawing/2014/main" id="{C823ADAF-F5BB-6554-935A-D7D7DBB3EBF9}"/>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12" name="TextBox 11">
            <a:extLst>
              <a:ext uri="{FF2B5EF4-FFF2-40B4-BE49-F238E27FC236}">
                <a16:creationId xmlns:a16="http://schemas.microsoft.com/office/drawing/2014/main" id="{DFFF96CC-5D9A-8858-F571-ECA4F7C57335}"/>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17677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p:txBody>
          <a:bodyPr/>
          <a:lstStyle/>
          <a:p>
            <a:pPr algn="ctr"/>
            <a:r>
              <a:rPr lang="en-US" b="1" u="sng" dirty="0">
                <a:latin typeface="Constantia" panose="02030602050306030303" pitchFamily="18" charset="0"/>
              </a:rPr>
              <a:t>Just How Archaic Is COGSA?</a:t>
            </a:r>
          </a:p>
        </p:txBody>
      </p:sp>
      <p:sp>
        <p:nvSpPr>
          <p:cNvPr id="3" name="Content Placeholder 2">
            <a:extLst>
              <a:ext uri="{FF2B5EF4-FFF2-40B4-BE49-F238E27FC236}">
                <a16:creationId xmlns:a16="http://schemas.microsoft.com/office/drawing/2014/main" id="{8807BDFE-C0A0-423D-3CFC-B193F120EB3E}"/>
              </a:ext>
            </a:extLst>
          </p:cNvPr>
          <p:cNvSpPr>
            <a:spLocks noGrp="1"/>
          </p:cNvSpPr>
          <p:nvPr>
            <p:ph idx="1"/>
          </p:nvPr>
        </p:nvSpPr>
        <p:spPr>
          <a:xfrm>
            <a:off x="601578" y="1684924"/>
            <a:ext cx="7668127" cy="4980064"/>
          </a:xfrm>
        </p:spPr>
        <p:txBody>
          <a:bodyPr>
            <a:normAutofit fontScale="77500" lnSpcReduction="20000"/>
          </a:bodyPr>
          <a:lstStyle/>
          <a:p>
            <a:pPr algn="just">
              <a:lnSpc>
                <a:spcPct val="120000"/>
              </a:lnSpc>
              <a:spcBef>
                <a:spcPts val="600"/>
              </a:spcBef>
              <a:spcAft>
                <a:spcPts val="1200"/>
              </a:spcAft>
            </a:pPr>
            <a:r>
              <a:rPr lang="en-US" dirty="0">
                <a:latin typeface="Constantia" panose="02030602050306030303" pitchFamily="18" charset="0"/>
              </a:rPr>
              <a:t>In 1936, when the Carriage of Goods by Sea Act was enacted, this was the state of the world:</a:t>
            </a:r>
          </a:p>
          <a:p>
            <a:pPr lvl="1" algn="just">
              <a:lnSpc>
                <a:spcPct val="120000"/>
              </a:lnSpc>
              <a:spcBef>
                <a:spcPts val="600"/>
              </a:spcBef>
              <a:spcAft>
                <a:spcPts val="1200"/>
              </a:spcAft>
            </a:pPr>
            <a:r>
              <a:rPr lang="en-US" dirty="0">
                <a:latin typeface="Constantia" panose="02030602050306030303" pitchFamily="18" charset="0"/>
              </a:rPr>
              <a:t>Charlie Chaplin’s silent movie “Modern Times” was released.</a:t>
            </a:r>
          </a:p>
          <a:p>
            <a:pPr lvl="1" algn="just">
              <a:lnSpc>
                <a:spcPct val="120000"/>
              </a:lnSpc>
              <a:spcBef>
                <a:spcPts val="600"/>
              </a:spcBef>
              <a:spcAft>
                <a:spcPts val="1200"/>
              </a:spcAft>
            </a:pPr>
            <a:r>
              <a:rPr lang="en-US" dirty="0">
                <a:latin typeface="Constantia" panose="02030602050306030303" pitchFamily="18" charset="0"/>
              </a:rPr>
              <a:t>The US Rural Electrification Act was enacted, since most of the US at that time did not even have electrical power.</a:t>
            </a:r>
          </a:p>
          <a:p>
            <a:pPr lvl="1" algn="just">
              <a:lnSpc>
                <a:spcPct val="120000"/>
              </a:lnSpc>
              <a:spcBef>
                <a:spcPts val="600"/>
              </a:spcBef>
              <a:spcAft>
                <a:spcPts val="1200"/>
              </a:spcAft>
            </a:pPr>
            <a:r>
              <a:rPr lang="en-US" dirty="0">
                <a:latin typeface="Constantia" panose="02030602050306030303" pitchFamily="18" charset="0"/>
              </a:rPr>
              <a:t>Adolph Hitler opened the Summer Olympics Games in Berlin; Nazi Germany reoccupied the Rhineland.</a:t>
            </a:r>
          </a:p>
          <a:p>
            <a:pPr lvl="1" algn="just">
              <a:lnSpc>
                <a:spcPct val="120000"/>
              </a:lnSpc>
              <a:spcBef>
                <a:spcPts val="600"/>
              </a:spcBef>
              <a:spcAft>
                <a:spcPts val="1200"/>
              </a:spcAft>
            </a:pPr>
            <a:r>
              <a:rPr lang="en-US" dirty="0">
                <a:latin typeface="Constantia" panose="02030602050306030303" pitchFamily="18" charset="0"/>
              </a:rPr>
              <a:t>The first Prefrontal Lobotomy was performed, in a procedure then considered innovative and now universally recognized to be a horrible abomination.</a:t>
            </a:r>
          </a:p>
          <a:p>
            <a:pPr lvl="1" algn="just">
              <a:lnSpc>
                <a:spcPct val="120000"/>
              </a:lnSpc>
              <a:spcBef>
                <a:spcPts val="600"/>
              </a:spcBef>
              <a:spcAft>
                <a:spcPts val="1200"/>
              </a:spcAft>
            </a:pPr>
            <a:r>
              <a:rPr lang="en-US" dirty="0">
                <a:latin typeface="Constantia" panose="02030602050306030303" pitchFamily="18" charset="0"/>
              </a:rPr>
              <a:t>The last public execution in the US (by hanging) was performed in Owensboro, Kentucky.</a:t>
            </a:r>
          </a:p>
          <a:p>
            <a:pPr lvl="1"/>
            <a:endParaRPr lang="en-US" dirty="0">
              <a:latin typeface="Constantia" panose="02030602050306030303" pitchFamily="18" charset="0"/>
            </a:endParaRP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4</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FAD989A9-89E6-F150-7C98-69E045016C07}"/>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10" name="TextBox 9">
            <a:extLst>
              <a:ext uri="{FF2B5EF4-FFF2-40B4-BE49-F238E27FC236}">
                <a16:creationId xmlns:a16="http://schemas.microsoft.com/office/drawing/2014/main" id="{92C326A8-4446-6C6E-CE06-57D492E16163}"/>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pic>
        <p:nvPicPr>
          <p:cNvPr id="4" name="Picture 3">
            <a:extLst>
              <a:ext uri="{FF2B5EF4-FFF2-40B4-BE49-F238E27FC236}">
                <a16:creationId xmlns:a16="http://schemas.microsoft.com/office/drawing/2014/main" id="{D8F31C8B-871E-63E0-91BC-85D4B42134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197" y="2412758"/>
            <a:ext cx="4162075" cy="2125211"/>
          </a:xfrm>
          <a:prstGeom prst="ellipse">
            <a:avLst/>
          </a:prstGeom>
          <a:ln>
            <a:noFill/>
          </a:ln>
          <a:effectLst>
            <a:softEdge rad="112500"/>
          </a:effectLst>
        </p:spPr>
      </p:pic>
    </p:spTree>
    <p:extLst>
      <p:ext uri="{BB962C8B-B14F-4D97-AF65-F5344CB8AC3E}">
        <p14:creationId xmlns:p14="http://schemas.microsoft.com/office/powerpoint/2010/main" val="1221880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838195" y="136827"/>
            <a:ext cx="10515600" cy="1325563"/>
          </a:xfrm>
        </p:spPr>
        <p:txBody>
          <a:bodyPr/>
          <a:lstStyle/>
          <a:p>
            <a:pPr algn="ctr"/>
            <a:r>
              <a:rPr lang="en-US" b="1" u="sng" dirty="0">
                <a:latin typeface="Constantia" panose="02030602050306030303" pitchFamily="18" charset="0"/>
              </a:rPr>
              <a:t>US COGSA Case Filings Summary</a:t>
            </a: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5</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8543A537-33A0-6BB8-7ADC-CA6CB741E891}"/>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graphicFrame>
        <p:nvGraphicFramePr>
          <p:cNvPr id="10" name="Table 9">
            <a:extLst>
              <a:ext uri="{FF2B5EF4-FFF2-40B4-BE49-F238E27FC236}">
                <a16:creationId xmlns:a16="http://schemas.microsoft.com/office/drawing/2014/main" id="{7E77DEA0-96D9-463C-ED1F-38599C59E985}"/>
              </a:ext>
            </a:extLst>
          </p:cNvPr>
          <p:cNvGraphicFramePr>
            <a:graphicFrameLocks noGrp="1"/>
          </p:cNvGraphicFramePr>
          <p:nvPr>
            <p:extLst>
              <p:ext uri="{D42A27DB-BD31-4B8C-83A1-F6EECF244321}">
                <p14:modId xmlns:p14="http://schemas.microsoft.com/office/powerpoint/2010/main" val="475225432"/>
              </p:ext>
            </p:extLst>
          </p:nvPr>
        </p:nvGraphicFramePr>
        <p:xfrm>
          <a:off x="3845620" y="2508120"/>
          <a:ext cx="4500748" cy="3238089"/>
        </p:xfrm>
        <a:graphic>
          <a:graphicData uri="http://schemas.openxmlformats.org/drawingml/2006/table">
            <a:tbl>
              <a:tblPr firstRow="1" firstCol="1" bandRow="1">
                <a:tableStyleId>{3B4B98B0-60AC-42C2-AFA5-B58CD77FA1E5}</a:tableStyleId>
              </a:tblPr>
              <a:tblGrid>
                <a:gridCol w="2220685">
                  <a:extLst>
                    <a:ext uri="{9D8B030D-6E8A-4147-A177-3AD203B41FA5}">
                      <a16:colId xmlns:a16="http://schemas.microsoft.com/office/drawing/2014/main" val="1300114331"/>
                    </a:ext>
                  </a:extLst>
                </a:gridCol>
                <a:gridCol w="2280063">
                  <a:extLst>
                    <a:ext uri="{9D8B030D-6E8A-4147-A177-3AD203B41FA5}">
                      <a16:colId xmlns:a16="http://schemas.microsoft.com/office/drawing/2014/main" val="4055282588"/>
                    </a:ext>
                  </a:extLst>
                </a:gridCol>
              </a:tblGrid>
              <a:tr h="545064">
                <a:tc>
                  <a:txBody>
                    <a:bodyPr/>
                    <a:lstStyle/>
                    <a:p>
                      <a:pPr marL="0" marR="0" algn="ctr">
                        <a:lnSpc>
                          <a:spcPct val="200000"/>
                        </a:lnSpc>
                        <a:spcBef>
                          <a:spcPts val="0"/>
                        </a:spcBef>
                        <a:spcAft>
                          <a:spcPts val="0"/>
                        </a:spcAft>
                      </a:pPr>
                      <a:r>
                        <a:rPr lang="en-US" sz="1600" b="1" dirty="0">
                          <a:effectLst/>
                          <a:latin typeface="Constantia" panose="02030602050306030303" pitchFamily="18" charset="0"/>
                        </a:rPr>
                        <a:t>Time Interval</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b="1" dirty="0">
                          <a:effectLst/>
                          <a:latin typeface="Constantia" panose="02030602050306030303" pitchFamily="18" charset="0"/>
                        </a:rPr>
                        <a:t>Average Number of Actions Per Year</a:t>
                      </a:r>
                      <a:endParaRPr lang="en-US" sz="1600" dirty="0">
                        <a:effectLst/>
                        <a:latin typeface="Constantia" panose="02030602050306030303" pitchFamily="18" charset="0"/>
                        <a:ea typeface="Calibri" panose="020F0502020204030204" pitchFamily="34" charset="0"/>
                      </a:endParaRPr>
                    </a:p>
                  </a:txBody>
                  <a:tcPr marL="68580" marR="68580" marT="0" marB="0"/>
                </a:tc>
                <a:extLst>
                  <a:ext uri="{0D108BD9-81ED-4DB2-BD59-A6C34878D82A}">
                    <a16:rowId xmlns:a16="http://schemas.microsoft.com/office/drawing/2014/main" val="2528387812"/>
                  </a:ext>
                </a:extLst>
              </a:tr>
              <a:tr h="382029">
                <a:tc>
                  <a:txBody>
                    <a:bodyPr/>
                    <a:lstStyle/>
                    <a:p>
                      <a:pPr marL="0" marR="0" algn="ctr">
                        <a:lnSpc>
                          <a:spcPct val="150000"/>
                        </a:lnSpc>
                        <a:spcBef>
                          <a:spcPts val="0"/>
                        </a:spcBef>
                        <a:spcAft>
                          <a:spcPts val="0"/>
                        </a:spcAft>
                      </a:pPr>
                      <a:r>
                        <a:rPr lang="en-US" sz="1600" dirty="0">
                          <a:effectLst/>
                          <a:latin typeface="Constantia" panose="02030602050306030303" pitchFamily="18" charset="0"/>
                        </a:rPr>
                        <a:t>1990-1995</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Constantia" panose="02030602050306030303" pitchFamily="18" charset="0"/>
                        </a:rPr>
                        <a:t>269</a:t>
                      </a:r>
                      <a:endParaRPr lang="en-US" sz="1600" dirty="0">
                        <a:effectLst/>
                        <a:latin typeface="Constantia" panose="02030602050306030303" pitchFamily="18" charset="0"/>
                        <a:ea typeface="Calibri" panose="020F0502020204030204" pitchFamily="34" charset="0"/>
                      </a:endParaRPr>
                    </a:p>
                  </a:txBody>
                  <a:tcPr marL="68580" marR="68580" marT="0" marB="0"/>
                </a:tc>
                <a:extLst>
                  <a:ext uri="{0D108BD9-81ED-4DB2-BD59-A6C34878D82A}">
                    <a16:rowId xmlns:a16="http://schemas.microsoft.com/office/drawing/2014/main" val="1805686876"/>
                  </a:ext>
                </a:extLst>
              </a:tr>
              <a:tr h="385166">
                <a:tc>
                  <a:txBody>
                    <a:bodyPr/>
                    <a:lstStyle/>
                    <a:p>
                      <a:pPr marL="0" marR="0" algn="ctr">
                        <a:lnSpc>
                          <a:spcPct val="150000"/>
                        </a:lnSpc>
                        <a:spcBef>
                          <a:spcPts val="0"/>
                        </a:spcBef>
                        <a:spcAft>
                          <a:spcPts val="0"/>
                        </a:spcAft>
                      </a:pPr>
                      <a:r>
                        <a:rPr lang="en-US" sz="1600" dirty="0">
                          <a:effectLst/>
                          <a:latin typeface="Constantia" panose="02030602050306030303" pitchFamily="18" charset="0"/>
                        </a:rPr>
                        <a:t>1996-2000</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Constantia" panose="02030602050306030303" pitchFamily="18" charset="0"/>
                        </a:rPr>
                        <a:t>165</a:t>
                      </a:r>
                      <a:endParaRPr lang="en-US" sz="1600" dirty="0">
                        <a:effectLst/>
                        <a:latin typeface="Constantia" panose="02030602050306030303" pitchFamily="18" charset="0"/>
                        <a:ea typeface="Calibri" panose="020F0502020204030204" pitchFamily="34" charset="0"/>
                      </a:endParaRPr>
                    </a:p>
                  </a:txBody>
                  <a:tcPr marL="68580" marR="68580" marT="0" marB="0"/>
                </a:tc>
                <a:extLst>
                  <a:ext uri="{0D108BD9-81ED-4DB2-BD59-A6C34878D82A}">
                    <a16:rowId xmlns:a16="http://schemas.microsoft.com/office/drawing/2014/main" val="134920122"/>
                  </a:ext>
                </a:extLst>
              </a:tr>
              <a:tr h="385166">
                <a:tc>
                  <a:txBody>
                    <a:bodyPr/>
                    <a:lstStyle/>
                    <a:p>
                      <a:pPr marL="0" marR="0" algn="ctr">
                        <a:lnSpc>
                          <a:spcPct val="150000"/>
                        </a:lnSpc>
                        <a:spcBef>
                          <a:spcPts val="0"/>
                        </a:spcBef>
                        <a:spcAft>
                          <a:spcPts val="0"/>
                        </a:spcAft>
                      </a:pPr>
                      <a:r>
                        <a:rPr lang="en-US" sz="1600" dirty="0">
                          <a:effectLst/>
                          <a:latin typeface="Constantia" panose="02030602050306030303" pitchFamily="18" charset="0"/>
                        </a:rPr>
                        <a:t>2001-2005</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Constantia" panose="02030602050306030303" pitchFamily="18" charset="0"/>
                        </a:rPr>
                        <a:t>100 </a:t>
                      </a:r>
                      <a:endParaRPr lang="en-US" sz="1600" dirty="0">
                        <a:effectLst/>
                        <a:latin typeface="Constantia" panose="02030602050306030303" pitchFamily="18" charset="0"/>
                        <a:ea typeface="Calibri" panose="020F0502020204030204" pitchFamily="34" charset="0"/>
                      </a:endParaRPr>
                    </a:p>
                  </a:txBody>
                  <a:tcPr marL="68580" marR="68580" marT="0" marB="0"/>
                </a:tc>
                <a:extLst>
                  <a:ext uri="{0D108BD9-81ED-4DB2-BD59-A6C34878D82A}">
                    <a16:rowId xmlns:a16="http://schemas.microsoft.com/office/drawing/2014/main" val="2618932347"/>
                  </a:ext>
                </a:extLst>
              </a:tr>
              <a:tr h="385166">
                <a:tc>
                  <a:txBody>
                    <a:bodyPr/>
                    <a:lstStyle/>
                    <a:p>
                      <a:pPr marL="0" marR="0" algn="ctr">
                        <a:lnSpc>
                          <a:spcPct val="150000"/>
                        </a:lnSpc>
                        <a:spcBef>
                          <a:spcPts val="0"/>
                        </a:spcBef>
                        <a:spcAft>
                          <a:spcPts val="0"/>
                        </a:spcAft>
                      </a:pPr>
                      <a:r>
                        <a:rPr lang="en-US" sz="1600" dirty="0">
                          <a:effectLst/>
                          <a:latin typeface="Constantia" panose="02030602050306030303" pitchFamily="18" charset="0"/>
                        </a:rPr>
                        <a:t>2006-2010</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Constantia" panose="02030602050306030303" pitchFamily="18" charset="0"/>
                        </a:rPr>
                        <a:t>57</a:t>
                      </a:r>
                      <a:endParaRPr lang="en-US" sz="1600" dirty="0">
                        <a:effectLst/>
                        <a:latin typeface="Constantia" panose="02030602050306030303" pitchFamily="18" charset="0"/>
                        <a:ea typeface="Calibri" panose="020F0502020204030204" pitchFamily="34" charset="0"/>
                      </a:endParaRPr>
                    </a:p>
                  </a:txBody>
                  <a:tcPr marL="68580" marR="68580" marT="0" marB="0"/>
                </a:tc>
                <a:extLst>
                  <a:ext uri="{0D108BD9-81ED-4DB2-BD59-A6C34878D82A}">
                    <a16:rowId xmlns:a16="http://schemas.microsoft.com/office/drawing/2014/main" val="3009991041"/>
                  </a:ext>
                </a:extLst>
              </a:tr>
              <a:tr h="385166">
                <a:tc>
                  <a:txBody>
                    <a:bodyPr/>
                    <a:lstStyle/>
                    <a:p>
                      <a:pPr marL="0" marR="0" algn="ctr">
                        <a:lnSpc>
                          <a:spcPct val="150000"/>
                        </a:lnSpc>
                        <a:spcBef>
                          <a:spcPts val="0"/>
                        </a:spcBef>
                        <a:spcAft>
                          <a:spcPts val="0"/>
                        </a:spcAft>
                      </a:pPr>
                      <a:r>
                        <a:rPr lang="en-US" sz="1600">
                          <a:effectLst/>
                          <a:latin typeface="Constantia" panose="02030602050306030303" pitchFamily="18" charset="0"/>
                        </a:rPr>
                        <a:t>2011-2015</a:t>
                      </a:r>
                      <a:endParaRPr lang="en-US" sz="160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Constantia" panose="02030602050306030303" pitchFamily="18" charset="0"/>
                        </a:rPr>
                        <a:t>26</a:t>
                      </a:r>
                      <a:endParaRPr lang="en-US" sz="1600" dirty="0">
                        <a:effectLst/>
                        <a:latin typeface="Constantia" panose="02030602050306030303" pitchFamily="18" charset="0"/>
                        <a:ea typeface="Calibri" panose="020F0502020204030204" pitchFamily="34" charset="0"/>
                      </a:endParaRPr>
                    </a:p>
                  </a:txBody>
                  <a:tcPr marL="68580" marR="68580" marT="0" marB="0"/>
                </a:tc>
                <a:extLst>
                  <a:ext uri="{0D108BD9-81ED-4DB2-BD59-A6C34878D82A}">
                    <a16:rowId xmlns:a16="http://schemas.microsoft.com/office/drawing/2014/main" val="2389321914"/>
                  </a:ext>
                </a:extLst>
              </a:tr>
              <a:tr h="385166">
                <a:tc>
                  <a:txBody>
                    <a:bodyPr/>
                    <a:lstStyle/>
                    <a:p>
                      <a:pPr marL="0" marR="0" algn="ctr">
                        <a:lnSpc>
                          <a:spcPct val="150000"/>
                        </a:lnSpc>
                        <a:spcBef>
                          <a:spcPts val="0"/>
                        </a:spcBef>
                        <a:spcAft>
                          <a:spcPts val="0"/>
                        </a:spcAft>
                      </a:pPr>
                      <a:r>
                        <a:rPr lang="en-US" sz="1600" dirty="0">
                          <a:effectLst/>
                          <a:latin typeface="Constantia" panose="02030602050306030303" pitchFamily="18" charset="0"/>
                        </a:rPr>
                        <a:t>2016-2020</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600" dirty="0">
                          <a:effectLst/>
                          <a:latin typeface="Constantia" panose="02030602050306030303" pitchFamily="18" charset="0"/>
                        </a:rPr>
                        <a:t>26 </a:t>
                      </a:r>
                      <a:endParaRPr lang="en-US" sz="1600" dirty="0">
                        <a:effectLst/>
                        <a:latin typeface="Constantia" panose="02030602050306030303" pitchFamily="18" charset="0"/>
                        <a:ea typeface="Calibri" panose="020F0502020204030204" pitchFamily="34" charset="0"/>
                      </a:endParaRPr>
                    </a:p>
                  </a:txBody>
                  <a:tcPr marL="68580" marR="68580" marT="0" marB="0"/>
                </a:tc>
                <a:extLst>
                  <a:ext uri="{0D108BD9-81ED-4DB2-BD59-A6C34878D82A}">
                    <a16:rowId xmlns:a16="http://schemas.microsoft.com/office/drawing/2014/main" val="2488636071"/>
                  </a:ext>
                </a:extLst>
              </a:tr>
              <a:tr h="385166">
                <a:tc>
                  <a:txBody>
                    <a:bodyPr/>
                    <a:lstStyle/>
                    <a:p>
                      <a:pPr marL="0" marR="0" algn="ctr">
                        <a:lnSpc>
                          <a:spcPct val="150000"/>
                        </a:lnSpc>
                        <a:spcBef>
                          <a:spcPts val="0"/>
                        </a:spcBef>
                        <a:spcAft>
                          <a:spcPts val="0"/>
                        </a:spcAft>
                      </a:pPr>
                      <a:r>
                        <a:rPr lang="en-US" sz="1600" dirty="0">
                          <a:effectLst/>
                          <a:latin typeface="Constantia" panose="02030602050306030303" pitchFamily="18" charset="0"/>
                          <a:ea typeface="Calibri" panose="020F0502020204030204" pitchFamily="34" charset="0"/>
                        </a:rPr>
                        <a:t>2021 (total)</a:t>
                      </a:r>
                    </a:p>
                  </a:txBody>
                  <a:tcPr marL="68580" marR="68580" marT="0" marB="0"/>
                </a:tc>
                <a:tc>
                  <a:txBody>
                    <a:bodyPr/>
                    <a:lstStyle/>
                    <a:p>
                      <a:pPr marL="0" marR="0" algn="ctr">
                        <a:lnSpc>
                          <a:spcPct val="150000"/>
                        </a:lnSpc>
                        <a:spcBef>
                          <a:spcPts val="0"/>
                        </a:spcBef>
                        <a:spcAft>
                          <a:spcPts val="0"/>
                        </a:spcAft>
                      </a:pPr>
                      <a:r>
                        <a:rPr lang="en-US" sz="1600" dirty="0">
                          <a:effectLst/>
                          <a:latin typeface="Constantia" panose="02030602050306030303" pitchFamily="18" charset="0"/>
                          <a:ea typeface="Calibri" panose="020F0502020204030204" pitchFamily="34" charset="0"/>
                        </a:rPr>
                        <a:t>28</a:t>
                      </a:r>
                    </a:p>
                  </a:txBody>
                  <a:tcPr marL="68580" marR="68580" marT="0" marB="0"/>
                </a:tc>
                <a:extLst>
                  <a:ext uri="{0D108BD9-81ED-4DB2-BD59-A6C34878D82A}">
                    <a16:rowId xmlns:a16="http://schemas.microsoft.com/office/drawing/2014/main" val="1782671197"/>
                  </a:ext>
                </a:extLst>
              </a:tr>
            </a:tbl>
          </a:graphicData>
        </a:graphic>
      </p:graphicFrame>
      <p:sp>
        <p:nvSpPr>
          <p:cNvPr id="12" name="Rectangle 1">
            <a:extLst>
              <a:ext uri="{FF2B5EF4-FFF2-40B4-BE49-F238E27FC236}">
                <a16:creationId xmlns:a16="http://schemas.microsoft.com/office/drawing/2014/main" id="{50759164-18DF-013A-6AE8-61B7E240CBCF}"/>
              </a:ext>
            </a:extLst>
          </p:cNvPr>
          <p:cNvSpPr>
            <a:spLocks noChangeArrowheads="1"/>
          </p:cNvSpPr>
          <p:nvPr/>
        </p:nvSpPr>
        <p:spPr bwMode="auto">
          <a:xfrm>
            <a:off x="2669964" y="1189777"/>
            <a:ext cx="685206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i="0"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Average of Marine Contract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i="0"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Actions Filed in US Federal Courts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i="0"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Referencing COGSA by 5 Year Time Intervals</a:t>
            </a:r>
            <a:endParaRPr kumimoji="0" lang="en-US" altLang="en-US" sz="220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BBB3C132-4035-2893-DDCB-85C46C2994AE}"/>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17" name="TextBox 16">
            <a:extLst>
              <a:ext uri="{FF2B5EF4-FFF2-40B4-BE49-F238E27FC236}">
                <a16:creationId xmlns:a16="http://schemas.microsoft.com/office/drawing/2014/main" id="{15985594-7EA6-0838-CD34-F231A80A9F8A}"/>
              </a:ext>
            </a:extLst>
          </p:cNvPr>
          <p:cNvSpPr txBox="1"/>
          <p:nvPr/>
        </p:nvSpPr>
        <p:spPr>
          <a:xfrm>
            <a:off x="176463" y="6058392"/>
            <a:ext cx="11839073" cy="523220"/>
          </a:xfrm>
          <a:prstGeom prst="rect">
            <a:avLst/>
          </a:prstGeom>
          <a:noFill/>
        </p:spPr>
        <p:txBody>
          <a:bodyPr wrap="square" rtlCol="0">
            <a:spAutoFit/>
          </a:bodyPr>
          <a:lstStyle/>
          <a:p>
            <a:pPr algn="ctr"/>
            <a:r>
              <a:rPr lang="en-US" sz="1400" i="1" dirty="0">
                <a:latin typeface="Constantia" panose="02030602050306030303" pitchFamily="18" charset="0"/>
              </a:rPr>
              <a:t>Search included 46 U.S.C. 1300 – 1315 or 30701 – 30707. </a:t>
            </a:r>
          </a:p>
          <a:p>
            <a:pPr algn="ctr"/>
            <a:r>
              <a:rPr lang="en-US" sz="1400" i="1" dirty="0">
                <a:latin typeface="Constantia" panose="02030602050306030303" pitchFamily="18" charset="0"/>
              </a:rPr>
              <a:t>Source: Federal Judicial Center. This chart does not capture filings in which no marine statute was referenced.</a:t>
            </a:r>
          </a:p>
        </p:txBody>
      </p:sp>
      <p:cxnSp>
        <p:nvCxnSpPr>
          <p:cNvPr id="22" name="Straight Arrow Connector 21">
            <a:extLst>
              <a:ext uri="{FF2B5EF4-FFF2-40B4-BE49-F238E27FC236}">
                <a16:creationId xmlns:a16="http://schemas.microsoft.com/office/drawing/2014/main" id="{2F000F63-B795-4F68-B285-996D5A58925A}"/>
              </a:ext>
            </a:extLst>
          </p:cNvPr>
          <p:cNvCxnSpPr>
            <a:cxnSpLocks/>
          </p:cNvCxnSpPr>
          <p:nvPr/>
        </p:nvCxnSpPr>
        <p:spPr>
          <a:xfrm>
            <a:off x="8714786" y="2864072"/>
            <a:ext cx="0" cy="253385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FA07A385-E7DD-A093-0DA1-549B1BF821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463" y="1803561"/>
            <a:ext cx="2907362" cy="4254830"/>
          </a:xfrm>
          <a:prstGeom prst="rect">
            <a:avLst/>
          </a:prstGeom>
          <a:ln>
            <a:noFill/>
          </a:ln>
          <a:effectLst>
            <a:softEdge rad="112500"/>
          </a:effectLst>
        </p:spPr>
      </p:pic>
      <p:sp>
        <p:nvSpPr>
          <p:cNvPr id="6" name="TextBox 5">
            <a:extLst>
              <a:ext uri="{FF2B5EF4-FFF2-40B4-BE49-F238E27FC236}">
                <a16:creationId xmlns:a16="http://schemas.microsoft.com/office/drawing/2014/main" id="{50F570A5-6540-C973-487D-A7D27736DD39}"/>
              </a:ext>
            </a:extLst>
          </p:cNvPr>
          <p:cNvSpPr txBox="1"/>
          <p:nvPr/>
        </p:nvSpPr>
        <p:spPr>
          <a:xfrm>
            <a:off x="0" y="6664987"/>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242251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58D1BD-719F-0464-210C-2D062A9BAA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6876" y="1968732"/>
            <a:ext cx="3857172" cy="4056435"/>
          </a:xfrm>
          <a:prstGeom prst="ellipse">
            <a:avLst/>
          </a:prstGeom>
          <a:ln>
            <a:noFill/>
          </a:ln>
          <a:effectLst>
            <a:softEdge rad="112500"/>
          </a:effectLst>
        </p:spPr>
      </p:pic>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838196" y="43867"/>
            <a:ext cx="10515600" cy="1325563"/>
          </a:xfrm>
        </p:spPr>
        <p:txBody>
          <a:bodyPr/>
          <a:lstStyle/>
          <a:p>
            <a:pPr algn="ctr"/>
            <a:r>
              <a:rPr lang="en-US" b="1" u="sng" dirty="0">
                <a:latin typeface="Constantia" panose="02030602050306030303" pitchFamily="18" charset="0"/>
              </a:rPr>
              <a:t>US COGSA Court Decisions Summary</a:t>
            </a: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6</a:t>
            </a:fld>
            <a:endParaRPr lang="en-US" b="1" dirty="0">
              <a:solidFill>
                <a:schemeClr val="tx1"/>
              </a:solidFill>
              <a:latin typeface="Constantia" panose="02030602050306030303" pitchFamily="18" charset="0"/>
            </a:endParaRPr>
          </a:p>
        </p:txBody>
      </p:sp>
      <p:sp>
        <p:nvSpPr>
          <p:cNvPr id="10" name="TextBox 9">
            <a:extLst>
              <a:ext uri="{FF2B5EF4-FFF2-40B4-BE49-F238E27FC236}">
                <a16:creationId xmlns:a16="http://schemas.microsoft.com/office/drawing/2014/main" id="{E104FB52-7C8E-76D7-F5D8-3DE4BDEC5801}"/>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graphicFrame>
        <p:nvGraphicFramePr>
          <p:cNvPr id="13" name="Table 12">
            <a:extLst>
              <a:ext uri="{FF2B5EF4-FFF2-40B4-BE49-F238E27FC236}">
                <a16:creationId xmlns:a16="http://schemas.microsoft.com/office/drawing/2014/main" id="{799B0C16-A4E8-5FAA-99C4-E0EAA79C61F9}"/>
              </a:ext>
            </a:extLst>
          </p:cNvPr>
          <p:cNvGraphicFramePr>
            <a:graphicFrameLocks noGrp="1"/>
          </p:cNvGraphicFramePr>
          <p:nvPr>
            <p:extLst>
              <p:ext uri="{D42A27DB-BD31-4B8C-83A1-F6EECF244321}">
                <p14:modId xmlns:p14="http://schemas.microsoft.com/office/powerpoint/2010/main" val="2124752577"/>
              </p:ext>
            </p:extLst>
          </p:nvPr>
        </p:nvGraphicFramePr>
        <p:xfrm>
          <a:off x="3500296" y="2415345"/>
          <a:ext cx="7339152" cy="3153626"/>
        </p:xfrm>
        <a:graphic>
          <a:graphicData uri="http://schemas.openxmlformats.org/drawingml/2006/table">
            <a:tbl>
              <a:tblPr firstRow="1" firstCol="1" bandRow="1">
                <a:tableStyleId>{3B4B98B0-60AC-42C2-AFA5-B58CD77FA1E5}</a:tableStyleId>
              </a:tblPr>
              <a:tblGrid>
                <a:gridCol w="1995305">
                  <a:extLst>
                    <a:ext uri="{9D8B030D-6E8A-4147-A177-3AD203B41FA5}">
                      <a16:colId xmlns:a16="http://schemas.microsoft.com/office/drawing/2014/main" val="3924549754"/>
                    </a:ext>
                  </a:extLst>
                </a:gridCol>
                <a:gridCol w="2538273">
                  <a:extLst>
                    <a:ext uri="{9D8B030D-6E8A-4147-A177-3AD203B41FA5}">
                      <a16:colId xmlns:a16="http://schemas.microsoft.com/office/drawing/2014/main" val="3025192840"/>
                    </a:ext>
                  </a:extLst>
                </a:gridCol>
                <a:gridCol w="2805574">
                  <a:extLst>
                    <a:ext uri="{9D8B030D-6E8A-4147-A177-3AD203B41FA5}">
                      <a16:colId xmlns:a16="http://schemas.microsoft.com/office/drawing/2014/main" val="1888955691"/>
                    </a:ext>
                  </a:extLst>
                </a:gridCol>
              </a:tblGrid>
              <a:tr h="764381">
                <a:tc>
                  <a:txBody>
                    <a:bodyPr/>
                    <a:lstStyle/>
                    <a:p>
                      <a:pPr marL="0" marR="0" algn="ctr">
                        <a:lnSpc>
                          <a:spcPct val="107000"/>
                        </a:lnSpc>
                        <a:spcBef>
                          <a:spcPts val="0"/>
                        </a:spcBef>
                        <a:spcAft>
                          <a:spcPts val="0"/>
                        </a:spcAft>
                      </a:pPr>
                      <a:r>
                        <a:rPr lang="en-US" sz="1600" b="1" dirty="0">
                          <a:effectLst/>
                          <a:latin typeface="Constantia" panose="02030602050306030303" pitchFamily="18" charset="0"/>
                        </a:rPr>
                        <a:t>Time Interval</a:t>
                      </a:r>
                      <a:endParaRPr lang="en-US" sz="1600" dirty="0">
                        <a:effectLst/>
                        <a:latin typeface="Constantia" panose="02030602050306030303"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latin typeface="Constantia" panose="02030602050306030303" pitchFamily="18" charset="0"/>
                        </a:rPr>
                        <a:t>Annual Average </a:t>
                      </a:r>
                    </a:p>
                    <a:p>
                      <a:pPr marL="0" marR="0" algn="ctr">
                        <a:lnSpc>
                          <a:spcPct val="107000"/>
                        </a:lnSpc>
                        <a:spcBef>
                          <a:spcPts val="0"/>
                        </a:spcBef>
                        <a:spcAft>
                          <a:spcPts val="0"/>
                        </a:spcAft>
                      </a:pPr>
                      <a:r>
                        <a:rPr lang="en-US" sz="1600" b="1" dirty="0">
                          <a:effectLst/>
                          <a:latin typeface="Constantia" panose="02030602050306030303" pitchFamily="18" charset="0"/>
                        </a:rPr>
                        <a:t>Number of Decisions </a:t>
                      </a:r>
                    </a:p>
                    <a:p>
                      <a:pPr marL="0" marR="0" algn="ctr">
                        <a:lnSpc>
                          <a:spcPct val="107000"/>
                        </a:lnSpc>
                        <a:spcBef>
                          <a:spcPts val="0"/>
                        </a:spcBef>
                        <a:spcAft>
                          <a:spcPts val="0"/>
                        </a:spcAft>
                      </a:pPr>
                      <a:r>
                        <a:rPr lang="en-US" sz="1400" b="1" dirty="0">
                          <a:effectLst/>
                          <a:latin typeface="Constantia" panose="02030602050306030303" pitchFamily="18" charset="0"/>
                        </a:rPr>
                        <a:t>(with maritime limitation)</a:t>
                      </a:r>
                      <a:endParaRPr lang="en-US" sz="1400" dirty="0">
                        <a:effectLst/>
                        <a:latin typeface="Constantia" panose="02030602050306030303" pitchFamily="18" charset="0"/>
                        <a:ea typeface="Calibri" panose="020F0502020204030204" pitchFamily="34"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1" dirty="0">
                          <a:effectLst/>
                          <a:latin typeface="Constantia" panose="02030602050306030303" pitchFamily="18" charset="0"/>
                        </a:rPr>
                        <a:t>Annual Average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600" b="1" dirty="0">
                          <a:effectLst/>
                          <a:latin typeface="Constantia" panose="02030602050306030303" pitchFamily="18" charset="0"/>
                        </a:rPr>
                        <a:t>Number of Decisions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400" b="1" dirty="0">
                          <a:effectLst/>
                          <a:latin typeface="Constantia" panose="02030602050306030303" pitchFamily="18" charset="0"/>
                        </a:rPr>
                        <a:t>(without maritime limitation)</a:t>
                      </a:r>
                      <a:endParaRPr lang="en-US" sz="1400" dirty="0">
                        <a:effectLst/>
                        <a:latin typeface="Constantia" panose="02030602050306030303"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201868775"/>
                  </a:ext>
                </a:extLst>
              </a:tr>
              <a:tr h="334424">
                <a:tc>
                  <a:txBody>
                    <a:bodyPr/>
                    <a:lstStyle/>
                    <a:p>
                      <a:pPr marL="0" marR="0" algn="ctr">
                        <a:lnSpc>
                          <a:spcPct val="107000"/>
                        </a:lnSpc>
                        <a:spcBef>
                          <a:spcPts val="0"/>
                        </a:spcBef>
                        <a:spcAft>
                          <a:spcPts val="0"/>
                        </a:spcAft>
                      </a:pPr>
                      <a:r>
                        <a:rPr lang="en-US" sz="1600" dirty="0">
                          <a:effectLst/>
                          <a:latin typeface="Constantia" panose="02030602050306030303" pitchFamily="18" charset="0"/>
                        </a:rPr>
                        <a:t>1990 - 1995</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53 </a:t>
                      </a: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67</a:t>
                      </a:r>
                    </a:p>
                  </a:txBody>
                  <a:tcPr marL="68580" marR="68580" marT="0" marB="0"/>
                </a:tc>
                <a:extLst>
                  <a:ext uri="{0D108BD9-81ED-4DB2-BD59-A6C34878D82A}">
                    <a16:rowId xmlns:a16="http://schemas.microsoft.com/office/drawing/2014/main" val="4138322125"/>
                  </a:ext>
                </a:extLst>
              </a:tr>
              <a:tr h="334424">
                <a:tc>
                  <a:txBody>
                    <a:bodyPr/>
                    <a:lstStyle/>
                    <a:p>
                      <a:pPr marL="0" marR="0" algn="ctr">
                        <a:lnSpc>
                          <a:spcPct val="107000"/>
                        </a:lnSpc>
                        <a:spcBef>
                          <a:spcPts val="0"/>
                        </a:spcBef>
                        <a:spcAft>
                          <a:spcPts val="0"/>
                        </a:spcAft>
                      </a:pPr>
                      <a:r>
                        <a:rPr lang="en-US" sz="1600" dirty="0">
                          <a:effectLst/>
                          <a:latin typeface="Constantia" panose="02030602050306030303" pitchFamily="18" charset="0"/>
                        </a:rPr>
                        <a:t>1996 - 2000</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50 </a:t>
                      </a: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67</a:t>
                      </a:r>
                    </a:p>
                  </a:txBody>
                  <a:tcPr marL="68580" marR="68580" marT="0" marB="0"/>
                </a:tc>
                <a:extLst>
                  <a:ext uri="{0D108BD9-81ED-4DB2-BD59-A6C34878D82A}">
                    <a16:rowId xmlns:a16="http://schemas.microsoft.com/office/drawing/2014/main" val="3422861426"/>
                  </a:ext>
                </a:extLst>
              </a:tr>
              <a:tr h="382701">
                <a:tc>
                  <a:txBody>
                    <a:bodyPr/>
                    <a:lstStyle/>
                    <a:p>
                      <a:pPr marL="0" marR="0" algn="ctr">
                        <a:lnSpc>
                          <a:spcPct val="107000"/>
                        </a:lnSpc>
                        <a:spcBef>
                          <a:spcPts val="0"/>
                        </a:spcBef>
                        <a:spcAft>
                          <a:spcPts val="0"/>
                        </a:spcAft>
                      </a:pPr>
                      <a:r>
                        <a:rPr lang="en-US" sz="1600" dirty="0">
                          <a:effectLst/>
                          <a:latin typeface="Constantia" panose="02030602050306030303" pitchFamily="18" charset="0"/>
                        </a:rPr>
                        <a:t>2001 - 2005</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rPr>
                        <a:t>37 </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53</a:t>
                      </a:r>
                    </a:p>
                  </a:txBody>
                  <a:tcPr marL="68580" marR="68580" marT="0" marB="0"/>
                </a:tc>
                <a:extLst>
                  <a:ext uri="{0D108BD9-81ED-4DB2-BD59-A6C34878D82A}">
                    <a16:rowId xmlns:a16="http://schemas.microsoft.com/office/drawing/2014/main" val="2298239221"/>
                  </a:ext>
                </a:extLst>
              </a:tr>
              <a:tr h="334424">
                <a:tc>
                  <a:txBody>
                    <a:bodyPr/>
                    <a:lstStyle/>
                    <a:p>
                      <a:pPr marL="0" marR="0" algn="ctr">
                        <a:lnSpc>
                          <a:spcPct val="107000"/>
                        </a:lnSpc>
                        <a:spcBef>
                          <a:spcPts val="0"/>
                        </a:spcBef>
                        <a:spcAft>
                          <a:spcPts val="0"/>
                        </a:spcAft>
                      </a:pPr>
                      <a:r>
                        <a:rPr lang="en-US" sz="1600" dirty="0">
                          <a:effectLst/>
                          <a:latin typeface="Constantia" panose="02030602050306030303" pitchFamily="18" charset="0"/>
                        </a:rPr>
                        <a:t>2006 - 2010</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rPr>
                        <a:t>33 </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57</a:t>
                      </a:r>
                    </a:p>
                  </a:txBody>
                  <a:tcPr marL="68580" marR="68580" marT="0" marB="0"/>
                </a:tc>
                <a:extLst>
                  <a:ext uri="{0D108BD9-81ED-4DB2-BD59-A6C34878D82A}">
                    <a16:rowId xmlns:a16="http://schemas.microsoft.com/office/drawing/2014/main" val="3450298201"/>
                  </a:ext>
                </a:extLst>
              </a:tr>
              <a:tr h="334424">
                <a:tc>
                  <a:txBody>
                    <a:bodyPr/>
                    <a:lstStyle/>
                    <a:p>
                      <a:pPr marL="0" marR="0" algn="ctr">
                        <a:lnSpc>
                          <a:spcPct val="107000"/>
                        </a:lnSpc>
                        <a:spcBef>
                          <a:spcPts val="0"/>
                        </a:spcBef>
                        <a:spcAft>
                          <a:spcPts val="0"/>
                        </a:spcAft>
                      </a:pPr>
                      <a:r>
                        <a:rPr lang="en-US" sz="1600" dirty="0">
                          <a:effectLst/>
                          <a:latin typeface="Constantia" panose="02030602050306030303" pitchFamily="18" charset="0"/>
                        </a:rPr>
                        <a:t>2011 - 2015</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rPr>
                        <a:t>22 </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36</a:t>
                      </a:r>
                    </a:p>
                  </a:txBody>
                  <a:tcPr marL="68580" marR="68580" marT="0" marB="0"/>
                </a:tc>
                <a:extLst>
                  <a:ext uri="{0D108BD9-81ED-4DB2-BD59-A6C34878D82A}">
                    <a16:rowId xmlns:a16="http://schemas.microsoft.com/office/drawing/2014/main" val="290086381"/>
                  </a:ext>
                </a:extLst>
              </a:tr>
              <a:tr h="334424">
                <a:tc>
                  <a:txBody>
                    <a:bodyPr/>
                    <a:lstStyle/>
                    <a:p>
                      <a:pPr marL="0" marR="0" algn="ctr">
                        <a:lnSpc>
                          <a:spcPct val="107000"/>
                        </a:lnSpc>
                        <a:spcBef>
                          <a:spcPts val="0"/>
                        </a:spcBef>
                        <a:spcAft>
                          <a:spcPts val="0"/>
                        </a:spcAft>
                      </a:pPr>
                      <a:r>
                        <a:rPr lang="en-US" sz="1600" dirty="0">
                          <a:effectLst/>
                          <a:latin typeface="Constantia" panose="02030602050306030303" pitchFamily="18" charset="0"/>
                        </a:rPr>
                        <a:t>2016 - 2020</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rPr>
                        <a:t>13 </a:t>
                      </a:r>
                      <a:endParaRPr lang="en-US" sz="1600" dirty="0">
                        <a:effectLst/>
                        <a:latin typeface="Constantia" panose="02030602050306030303" pitchFamily="18"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22</a:t>
                      </a:r>
                    </a:p>
                  </a:txBody>
                  <a:tcPr marL="68580" marR="68580" marT="0" marB="0"/>
                </a:tc>
                <a:extLst>
                  <a:ext uri="{0D108BD9-81ED-4DB2-BD59-A6C34878D82A}">
                    <a16:rowId xmlns:a16="http://schemas.microsoft.com/office/drawing/2014/main" val="3886948075"/>
                  </a:ext>
                </a:extLst>
              </a:tr>
              <a:tr h="334424">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2021 (total)</a:t>
                      </a: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11</a:t>
                      </a:r>
                    </a:p>
                  </a:txBody>
                  <a:tcPr marL="68580" marR="68580" marT="0" marB="0"/>
                </a:tc>
                <a:tc>
                  <a:txBody>
                    <a:bodyPr/>
                    <a:lstStyle/>
                    <a:p>
                      <a:pPr marL="0" marR="0" algn="ctr">
                        <a:lnSpc>
                          <a:spcPct val="107000"/>
                        </a:lnSpc>
                        <a:spcBef>
                          <a:spcPts val="0"/>
                        </a:spcBef>
                        <a:spcAft>
                          <a:spcPts val="0"/>
                        </a:spcAft>
                      </a:pPr>
                      <a:r>
                        <a:rPr lang="en-US" sz="1600" dirty="0">
                          <a:effectLst/>
                          <a:latin typeface="Constantia" panose="02030602050306030303" pitchFamily="18" charset="0"/>
                          <a:ea typeface="Calibri" panose="020F0502020204030204" pitchFamily="34" charset="0"/>
                        </a:rPr>
                        <a:t>20</a:t>
                      </a:r>
                    </a:p>
                  </a:txBody>
                  <a:tcPr marL="68580" marR="68580" marT="0" marB="0"/>
                </a:tc>
                <a:extLst>
                  <a:ext uri="{0D108BD9-81ED-4DB2-BD59-A6C34878D82A}">
                    <a16:rowId xmlns:a16="http://schemas.microsoft.com/office/drawing/2014/main" val="1055730472"/>
                  </a:ext>
                </a:extLst>
              </a:tr>
            </a:tbl>
          </a:graphicData>
        </a:graphic>
      </p:graphicFrame>
      <p:sp>
        <p:nvSpPr>
          <p:cNvPr id="14" name="Rectangle 3">
            <a:extLst>
              <a:ext uri="{FF2B5EF4-FFF2-40B4-BE49-F238E27FC236}">
                <a16:creationId xmlns:a16="http://schemas.microsoft.com/office/drawing/2014/main" id="{D694BD88-5C0D-5804-9168-447A5A51E7A3}"/>
              </a:ext>
            </a:extLst>
          </p:cNvPr>
          <p:cNvSpPr>
            <a:spLocks noChangeArrowheads="1"/>
          </p:cNvSpPr>
          <p:nvPr/>
        </p:nvSpPr>
        <p:spPr bwMode="auto">
          <a:xfrm>
            <a:off x="3638547" y="1394043"/>
            <a:ext cx="72009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i="0"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Annual Average Number of Federal COGSA Decisions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i="0" strike="noStrike" cap="none" normalizeH="0" baseline="0" dirty="0">
                <a:ln>
                  <a:noFill/>
                </a:ln>
                <a:solidFill>
                  <a:schemeClr val="tx1"/>
                </a:solidFill>
                <a:effectLst/>
                <a:latin typeface="Constantia" panose="02030602050306030303" pitchFamily="18" charset="0"/>
                <a:ea typeface="Calibri" panose="020F0502020204030204" pitchFamily="34" charset="0"/>
                <a:cs typeface="Times New Roman" panose="02020603050405020304" pitchFamily="18" charset="0"/>
              </a:rPr>
              <a:t>(with and without maritime jurisdictional limitations)</a:t>
            </a:r>
            <a:endParaRPr kumimoji="0" lang="en-US" altLang="en-US" sz="2200" i="0" strike="noStrike" cap="none" normalizeH="0" baseline="0" dirty="0">
              <a:ln>
                <a:noFill/>
              </a:ln>
              <a:solidFill>
                <a:schemeClr val="tx1"/>
              </a:solidFill>
              <a:effectLst/>
              <a:latin typeface="Constantia" panose="02030602050306030303" pitchFamily="18" charset="0"/>
            </a:endParaRPr>
          </a:p>
        </p:txBody>
      </p:sp>
      <p:sp>
        <p:nvSpPr>
          <p:cNvPr id="16" name="TextBox 15">
            <a:extLst>
              <a:ext uri="{FF2B5EF4-FFF2-40B4-BE49-F238E27FC236}">
                <a16:creationId xmlns:a16="http://schemas.microsoft.com/office/drawing/2014/main" id="{77039181-0E34-22BD-C2D6-7839B7E1B050}"/>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cxnSp>
        <p:nvCxnSpPr>
          <p:cNvPr id="4" name="Connector: Elbow 3">
            <a:extLst>
              <a:ext uri="{FF2B5EF4-FFF2-40B4-BE49-F238E27FC236}">
                <a16:creationId xmlns:a16="http://schemas.microsoft.com/office/drawing/2014/main" id="{5E7A6671-BE63-4623-7BB3-0DD935C973D3}"/>
              </a:ext>
            </a:extLst>
          </p:cNvPr>
          <p:cNvCxnSpPr>
            <a:cxnSpLocks/>
          </p:cNvCxnSpPr>
          <p:nvPr/>
        </p:nvCxnSpPr>
        <p:spPr>
          <a:xfrm rot="16200000" flipH="1">
            <a:off x="9996495" y="3837281"/>
            <a:ext cx="2714602" cy="854248"/>
          </a:xfrm>
          <a:prstGeom prst="bentConnector3">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4B773503-EA45-91EF-E6E1-5BADBC07B2D5}"/>
              </a:ext>
            </a:extLst>
          </p:cNvPr>
          <p:cNvSpPr txBox="1"/>
          <p:nvPr/>
        </p:nvSpPr>
        <p:spPr>
          <a:xfrm>
            <a:off x="-4" y="6674545"/>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
        <p:nvSpPr>
          <p:cNvPr id="8" name="TextBox 7">
            <a:extLst>
              <a:ext uri="{FF2B5EF4-FFF2-40B4-BE49-F238E27FC236}">
                <a16:creationId xmlns:a16="http://schemas.microsoft.com/office/drawing/2014/main" id="{82F4AFD9-67FE-011D-A44C-C06ECBAA705D}"/>
              </a:ext>
            </a:extLst>
          </p:cNvPr>
          <p:cNvSpPr txBox="1"/>
          <p:nvPr/>
        </p:nvSpPr>
        <p:spPr>
          <a:xfrm>
            <a:off x="176463" y="6015584"/>
            <a:ext cx="11839074" cy="523220"/>
          </a:xfrm>
          <a:prstGeom prst="rect">
            <a:avLst/>
          </a:prstGeom>
          <a:noFill/>
        </p:spPr>
        <p:txBody>
          <a:bodyPr wrap="square" rtlCol="0">
            <a:spAutoFit/>
          </a:bodyPr>
          <a:lstStyle/>
          <a:p>
            <a:pPr algn="ctr"/>
            <a:r>
              <a:rPr lang="en-US" sz="1400" i="1" dirty="0">
                <a:latin typeface="Cambria" panose="02040503050406030204" pitchFamily="18" charset="0"/>
                <a:ea typeface="Cambria" panose="02040503050406030204" pitchFamily="18" charset="0"/>
              </a:rPr>
              <a:t>*Source for Column 2: Westlaw. Number of Admiralty &amp; Maritime Decisions by Year. </a:t>
            </a:r>
          </a:p>
          <a:p>
            <a:pPr algn="ctr"/>
            <a:r>
              <a:rPr lang="en-US" sz="1400" i="1" dirty="0">
                <a:latin typeface="Cambria" panose="02040503050406030204" pitchFamily="18" charset="0"/>
                <a:ea typeface="Cambria" panose="02040503050406030204" pitchFamily="18" charset="0"/>
              </a:rPr>
              <a:t>*Source for Column 3: Westlaw. COGSA search without maritime jurisdictional limitation.</a:t>
            </a:r>
          </a:p>
        </p:txBody>
      </p:sp>
    </p:spTree>
    <p:extLst>
      <p:ext uri="{BB962C8B-B14F-4D97-AF65-F5344CB8AC3E}">
        <p14:creationId xmlns:p14="http://schemas.microsoft.com/office/powerpoint/2010/main" val="151091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731FA-02B7-E0D8-3D3C-59247FD000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39" y="3704198"/>
            <a:ext cx="2716141" cy="1973860"/>
          </a:xfrm>
          <a:prstGeom prst="rect">
            <a:avLst/>
          </a:prstGeom>
          <a:ln>
            <a:noFill/>
          </a:ln>
          <a:effectLst>
            <a:softEdge rad="112500"/>
          </a:effectLst>
        </p:spPr>
      </p:pic>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p:txBody>
          <a:bodyPr>
            <a:normAutofit fontScale="90000"/>
          </a:bodyPr>
          <a:lstStyle/>
          <a:p>
            <a:pPr algn="ctr"/>
            <a:r>
              <a:rPr lang="en-US" b="1" dirty="0">
                <a:latin typeface="Constantia" panose="02030602050306030303" pitchFamily="18" charset="0"/>
              </a:rPr>
              <a:t>The Fatal Blow To The </a:t>
            </a:r>
            <a:br>
              <a:rPr lang="en-US" b="1" dirty="0">
                <a:latin typeface="Constantia" panose="02030602050306030303" pitchFamily="18" charset="0"/>
              </a:rPr>
            </a:br>
            <a:r>
              <a:rPr lang="en-US" b="1" u="sng" dirty="0">
                <a:latin typeface="Constantia" panose="02030602050306030303" pitchFamily="18" charset="0"/>
              </a:rPr>
              <a:t>Rights Of Cargo Interests Under COGSA</a:t>
            </a:r>
          </a:p>
        </p:txBody>
      </p:sp>
      <p:sp>
        <p:nvSpPr>
          <p:cNvPr id="3" name="Content Placeholder 2">
            <a:extLst>
              <a:ext uri="{FF2B5EF4-FFF2-40B4-BE49-F238E27FC236}">
                <a16:creationId xmlns:a16="http://schemas.microsoft.com/office/drawing/2014/main" id="{8807BDFE-C0A0-423D-3CFC-B193F120EB3E}"/>
              </a:ext>
            </a:extLst>
          </p:cNvPr>
          <p:cNvSpPr>
            <a:spLocks noGrp="1"/>
          </p:cNvSpPr>
          <p:nvPr>
            <p:ph idx="1"/>
          </p:nvPr>
        </p:nvSpPr>
        <p:spPr>
          <a:xfrm>
            <a:off x="838200" y="1896994"/>
            <a:ext cx="10515600" cy="4351338"/>
          </a:xfrm>
        </p:spPr>
        <p:txBody>
          <a:bodyPr/>
          <a:lstStyle/>
          <a:p>
            <a:pPr marL="0" indent="0" algn="ctr">
              <a:buNone/>
            </a:pPr>
            <a:r>
              <a:rPr lang="en-US" dirty="0">
                <a:latin typeface="Constantia" panose="02030602050306030303" pitchFamily="18" charset="0"/>
              </a:rPr>
              <a:t>The Limitation of Liability in US COGSA was never </a:t>
            </a:r>
          </a:p>
          <a:p>
            <a:pPr marL="0" indent="0" algn="ctr">
              <a:buNone/>
            </a:pPr>
            <a:r>
              <a:rPr lang="en-US" dirty="0">
                <a:latin typeface="Constantia" panose="02030602050306030303" pitchFamily="18" charset="0"/>
              </a:rPr>
              <a:t>tied to inflation.</a:t>
            </a:r>
          </a:p>
          <a:p>
            <a:pPr marL="457200" lvl="1" indent="0">
              <a:buNone/>
            </a:pPr>
            <a:endParaRPr lang="en-US" dirty="0">
              <a:latin typeface="Constantia" panose="02030602050306030303" pitchFamily="18" charset="0"/>
            </a:endParaRP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7</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68403AE7-5DD5-2E57-A060-D7F0E8968236}"/>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graphicFrame>
        <p:nvGraphicFramePr>
          <p:cNvPr id="16" name="Table 15">
            <a:extLst>
              <a:ext uri="{FF2B5EF4-FFF2-40B4-BE49-F238E27FC236}">
                <a16:creationId xmlns:a16="http://schemas.microsoft.com/office/drawing/2014/main" id="{21F3F16F-D290-7418-AEAD-7AA3DE0EA001}"/>
              </a:ext>
            </a:extLst>
          </p:cNvPr>
          <p:cNvGraphicFramePr>
            <a:graphicFrameLocks noGrp="1"/>
          </p:cNvGraphicFramePr>
          <p:nvPr>
            <p:extLst>
              <p:ext uri="{D42A27DB-BD31-4B8C-83A1-F6EECF244321}">
                <p14:modId xmlns:p14="http://schemas.microsoft.com/office/powerpoint/2010/main" val="3126267209"/>
              </p:ext>
            </p:extLst>
          </p:nvPr>
        </p:nvGraphicFramePr>
        <p:xfrm>
          <a:off x="2938699" y="2844300"/>
          <a:ext cx="6475021" cy="3146085"/>
        </p:xfrm>
        <a:graphic>
          <a:graphicData uri="http://schemas.openxmlformats.org/drawingml/2006/table">
            <a:tbl>
              <a:tblPr firstRow="1" firstCol="1" bandRow="1">
                <a:tableStyleId>{BC89EF96-8CEA-46FF-86C4-4CE0E7609802}</a:tableStyleId>
              </a:tblPr>
              <a:tblGrid>
                <a:gridCol w="3236818">
                  <a:extLst>
                    <a:ext uri="{9D8B030D-6E8A-4147-A177-3AD203B41FA5}">
                      <a16:colId xmlns:a16="http://schemas.microsoft.com/office/drawing/2014/main" val="3924549754"/>
                    </a:ext>
                  </a:extLst>
                </a:gridCol>
                <a:gridCol w="3238203">
                  <a:extLst>
                    <a:ext uri="{9D8B030D-6E8A-4147-A177-3AD203B41FA5}">
                      <a16:colId xmlns:a16="http://schemas.microsoft.com/office/drawing/2014/main" val="3025192840"/>
                    </a:ext>
                  </a:extLst>
                </a:gridCol>
              </a:tblGrid>
              <a:tr h="693274">
                <a:tc>
                  <a:txBody>
                    <a:bodyPr/>
                    <a:lstStyle/>
                    <a:p>
                      <a:pPr marL="0" marR="0" algn="ctr">
                        <a:lnSpc>
                          <a:spcPct val="107000"/>
                        </a:lnSpc>
                        <a:spcBef>
                          <a:spcPts val="0"/>
                        </a:spcBef>
                        <a:spcAft>
                          <a:spcPts val="0"/>
                        </a:spcAft>
                      </a:pPr>
                      <a:r>
                        <a:rPr lang="en-US" sz="1800" b="1" u="sng" dirty="0">
                          <a:effectLst/>
                          <a:latin typeface="Constantia" panose="02030602050306030303" pitchFamily="18" charset="0"/>
                        </a:rPr>
                        <a:t>Average Prices in 1936</a:t>
                      </a:r>
                      <a:endParaRPr lang="en-US" sz="1800" b="1" u="sng" dirty="0">
                        <a:effectLst/>
                        <a:latin typeface="Constantia" panose="02030602050306030303" pitchFamily="18"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u="sng" dirty="0">
                          <a:effectLst/>
                          <a:latin typeface="Constantia" panose="02030602050306030303" pitchFamily="18" charset="0"/>
                        </a:rPr>
                        <a:t>Average Prices in 2022</a:t>
                      </a:r>
                      <a:endParaRPr lang="en-US" sz="1800" b="1" u="sng" dirty="0">
                        <a:effectLst/>
                        <a:latin typeface="Constantia" panose="02030602050306030303"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4201868775"/>
                  </a:ext>
                </a:extLst>
              </a:tr>
              <a:tr h="445459">
                <a:tc>
                  <a:txBody>
                    <a:bodyPr/>
                    <a:lstStyle/>
                    <a:p>
                      <a:pPr marL="0" marR="0" algn="ctr">
                        <a:spcBef>
                          <a:spcPts val="0"/>
                        </a:spcBef>
                        <a:spcAft>
                          <a:spcPts val="0"/>
                        </a:spcAft>
                      </a:pPr>
                      <a:r>
                        <a:rPr lang="en-US" sz="1600" b="0" dirty="0">
                          <a:solidFill>
                            <a:srgbClr val="000000"/>
                          </a:solidFill>
                          <a:effectLst/>
                          <a:latin typeface="Constantia" panose="02030602050306030303" pitchFamily="18" charset="0"/>
                        </a:rPr>
                        <a:t>Gas – 19¢</a:t>
                      </a:r>
                      <a:endParaRPr lang="en-US" sz="1600" b="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0" dirty="0">
                          <a:solidFill>
                            <a:srgbClr val="000000"/>
                          </a:solidFill>
                          <a:effectLst/>
                          <a:latin typeface="Constantia" panose="02030602050306030303" pitchFamily="18" charset="0"/>
                        </a:rPr>
                        <a:t>Gas – $3.44</a:t>
                      </a:r>
                      <a:endParaRPr lang="en-US" sz="1600" b="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8322125"/>
                  </a:ext>
                </a:extLst>
              </a:tr>
              <a:tr h="445459">
                <a:tc>
                  <a:txBody>
                    <a:bodyPr/>
                    <a:lstStyle/>
                    <a:p>
                      <a:pPr marL="0" marR="0" algn="ctr">
                        <a:spcBef>
                          <a:spcPts val="0"/>
                        </a:spcBef>
                        <a:spcAft>
                          <a:spcPts val="0"/>
                        </a:spcAft>
                      </a:pPr>
                      <a:r>
                        <a:rPr lang="en-US" sz="1600" b="0" dirty="0">
                          <a:effectLst/>
                          <a:latin typeface="Constantia" panose="02030602050306030303" pitchFamily="18" charset="0"/>
                        </a:rPr>
                        <a:t>Car - $1,605</a:t>
                      </a:r>
                      <a:endParaRPr lang="en-US" sz="1600" b="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0" dirty="0">
                          <a:effectLst/>
                          <a:latin typeface="Constantia" panose="02030602050306030303" pitchFamily="18" charset="0"/>
                        </a:rPr>
                        <a:t>Car - $47,000</a:t>
                      </a:r>
                      <a:endParaRPr lang="en-US" sz="1600" b="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2861426"/>
                  </a:ext>
                </a:extLst>
              </a:tr>
              <a:tr h="445459">
                <a:tc>
                  <a:txBody>
                    <a:bodyPr/>
                    <a:lstStyle/>
                    <a:p>
                      <a:pPr marL="0" marR="0" algn="ctr">
                        <a:spcBef>
                          <a:spcPts val="0"/>
                        </a:spcBef>
                        <a:spcAft>
                          <a:spcPts val="0"/>
                        </a:spcAft>
                      </a:pPr>
                      <a:r>
                        <a:rPr lang="en-US" sz="1600" b="0" dirty="0">
                          <a:solidFill>
                            <a:srgbClr val="000000"/>
                          </a:solidFill>
                          <a:effectLst/>
                          <a:latin typeface="Constantia" panose="02030602050306030303" pitchFamily="18" charset="0"/>
                        </a:rPr>
                        <a:t>Salary - $1,160</a:t>
                      </a:r>
                      <a:endParaRPr lang="en-US" sz="1600" b="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0" dirty="0">
                          <a:solidFill>
                            <a:srgbClr val="000000"/>
                          </a:solidFill>
                          <a:effectLst/>
                          <a:latin typeface="Constantia" panose="02030602050306030303" pitchFamily="18" charset="0"/>
                        </a:rPr>
                        <a:t>Salary - $53,490</a:t>
                      </a:r>
                      <a:endParaRPr lang="en-US" sz="1600" b="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98239221"/>
                  </a:ext>
                </a:extLst>
              </a:tr>
              <a:tr h="445459">
                <a:tc>
                  <a:txBody>
                    <a:bodyPr/>
                    <a:lstStyle/>
                    <a:p>
                      <a:pPr marL="0" marR="0" algn="ctr">
                        <a:spcBef>
                          <a:spcPts val="0"/>
                        </a:spcBef>
                        <a:spcAft>
                          <a:spcPts val="0"/>
                        </a:spcAft>
                      </a:pPr>
                      <a:r>
                        <a:rPr lang="en-US" sz="1600" b="0" dirty="0">
                          <a:effectLst/>
                          <a:latin typeface="Constantia" panose="02030602050306030303" pitchFamily="18" charset="0"/>
                        </a:rPr>
                        <a:t>Home - $6,300</a:t>
                      </a:r>
                      <a:endParaRPr lang="en-US" sz="1600" b="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0" dirty="0">
                          <a:effectLst/>
                          <a:latin typeface="Constantia" panose="02030602050306030303" pitchFamily="18" charset="0"/>
                        </a:rPr>
                        <a:t>Home - $358,000</a:t>
                      </a:r>
                      <a:endParaRPr lang="en-US" sz="1600" b="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0298201"/>
                  </a:ext>
                </a:extLst>
              </a:tr>
              <a:tr h="670975">
                <a:tc>
                  <a:txBody>
                    <a:bodyPr/>
                    <a:lstStyle/>
                    <a:p>
                      <a:pPr marL="0" marR="0" algn="ctr">
                        <a:spcBef>
                          <a:spcPts val="0"/>
                        </a:spcBef>
                        <a:spcAft>
                          <a:spcPts val="0"/>
                        </a:spcAft>
                      </a:pPr>
                      <a:r>
                        <a:rPr lang="en-US" sz="1600" b="0" dirty="0">
                          <a:solidFill>
                            <a:srgbClr val="000000"/>
                          </a:solidFill>
                          <a:effectLst/>
                          <a:latin typeface="Constantia" panose="02030602050306030303" pitchFamily="18" charset="0"/>
                        </a:rPr>
                        <a:t>Cargo loss - $500 per package</a:t>
                      </a:r>
                      <a:endParaRPr lang="en-US" sz="1600" b="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0" dirty="0">
                          <a:solidFill>
                            <a:srgbClr val="000000"/>
                          </a:solidFill>
                          <a:effectLst/>
                          <a:latin typeface="Constantia" panose="02030602050306030303" pitchFamily="18" charset="0"/>
                        </a:rPr>
                        <a:t>Cargo loss - $500 per package</a:t>
                      </a:r>
                      <a:endParaRPr lang="en-US" sz="1600" b="0" dirty="0">
                        <a:effectLst/>
                        <a:latin typeface="Constantia" panose="02030602050306030303"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086381"/>
                  </a:ext>
                </a:extLst>
              </a:tr>
            </a:tbl>
          </a:graphicData>
        </a:graphic>
      </p:graphicFrame>
      <p:sp>
        <p:nvSpPr>
          <p:cNvPr id="20" name="TextBox 19">
            <a:extLst>
              <a:ext uri="{FF2B5EF4-FFF2-40B4-BE49-F238E27FC236}">
                <a16:creationId xmlns:a16="http://schemas.microsoft.com/office/drawing/2014/main" id="{776923C2-0C81-A949-AA1D-A1AE9505BF8A}"/>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6" name="TextBox 5">
            <a:extLst>
              <a:ext uri="{FF2B5EF4-FFF2-40B4-BE49-F238E27FC236}">
                <a16:creationId xmlns:a16="http://schemas.microsoft.com/office/drawing/2014/main" id="{C0C3FBAD-DBE3-E0B4-3B51-CEB7D41CAED2}"/>
              </a:ext>
            </a:extLst>
          </p:cNvPr>
          <p:cNvSpPr txBox="1"/>
          <p:nvPr/>
        </p:nvSpPr>
        <p:spPr>
          <a:xfrm>
            <a:off x="521" y="6664988"/>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163855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212222" y="223661"/>
            <a:ext cx="11839074" cy="1325563"/>
          </a:xfrm>
        </p:spPr>
        <p:txBody>
          <a:bodyPr>
            <a:normAutofit fontScale="90000"/>
          </a:bodyPr>
          <a:lstStyle/>
          <a:p>
            <a:pPr algn="ctr"/>
            <a:r>
              <a:rPr lang="en-US" b="1" dirty="0">
                <a:latin typeface="Constantia" panose="02030602050306030303" pitchFamily="18" charset="0"/>
              </a:rPr>
              <a:t>2. </a:t>
            </a:r>
            <a:r>
              <a:rPr lang="en-US" sz="4000" b="1" dirty="0">
                <a:latin typeface="Constantia" panose="02030602050306030303" pitchFamily="18" charset="0"/>
              </a:rPr>
              <a:t>The Adoption Of Hague-Visby By Our Principal Trading Partners Has Created Massive Inequity For American Shipping And Insuring Interests</a:t>
            </a:r>
            <a:endParaRPr lang="en-US" b="1" u="sng" dirty="0">
              <a:latin typeface="Constantia" panose="02030602050306030303" pitchFamily="18" charset="0"/>
            </a:endParaRPr>
          </a:p>
        </p:txBody>
      </p:sp>
      <p:sp>
        <p:nvSpPr>
          <p:cNvPr id="3" name="Content Placeholder 2">
            <a:extLst>
              <a:ext uri="{FF2B5EF4-FFF2-40B4-BE49-F238E27FC236}">
                <a16:creationId xmlns:a16="http://schemas.microsoft.com/office/drawing/2014/main" id="{8807BDFE-C0A0-423D-3CFC-B193F120EB3E}"/>
              </a:ext>
            </a:extLst>
          </p:cNvPr>
          <p:cNvSpPr>
            <a:spLocks noGrp="1"/>
          </p:cNvSpPr>
          <p:nvPr>
            <p:ph idx="1"/>
          </p:nvPr>
        </p:nvSpPr>
        <p:spPr>
          <a:xfrm>
            <a:off x="305589" y="1630842"/>
            <a:ext cx="11709948" cy="803147"/>
          </a:xfrm>
          <a:noFill/>
        </p:spPr>
        <p:txBody>
          <a:bodyPr>
            <a:normAutofit/>
          </a:bodyPr>
          <a:lstStyle/>
          <a:p>
            <a:pPr marL="0" indent="0" algn="ctr">
              <a:buNone/>
            </a:pPr>
            <a:r>
              <a:rPr lang="en-US" sz="1600" dirty="0">
                <a:latin typeface="Constantia" panose="02030602050306030303" pitchFamily="18" charset="0"/>
              </a:rPr>
              <a:t>The bottom line then is the following comparison as to the liability of ocean carriers when a large loss occurs – say an actual damaged shipment weighing 49,870 kilograms – to a U.S. importer versus an importer to one of the following countries:</a:t>
            </a:r>
          </a:p>
        </p:txBody>
      </p:sp>
      <p:sp>
        <p:nvSpPr>
          <p:cNvPr id="8" name="TextBox 7">
            <a:extLst>
              <a:ext uri="{FF2B5EF4-FFF2-40B4-BE49-F238E27FC236}">
                <a16:creationId xmlns:a16="http://schemas.microsoft.com/office/drawing/2014/main" id="{CD198563-70DF-A08D-CDD8-1ABE2212DDC7}"/>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cxnSp>
        <p:nvCxnSpPr>
          <p:cNvPr id="12" name="Straight Connector 11">
            <a:extLst>
              <a:ext uri="{FF2B5EF4-FFF2-40B4-BE49-F238E27FC236}">
                <a16:creationId xmlns:a16="http://schemas.microsoft.com/office/drawing/2014/main" id="{9C6D8137-F797-1CBE-9026-F45C6A68D1E8}"/>
              </a:ext>
            </a:extLst>
          </p:cNvPr>
          <p:cNvCxnSpPr>
            <a:cxnSpLocks/>
          </p:cNvCxnSpPr>
          <p:nvPr/>
        </p:nvCxnSpPr>
        <p:spPr>
          <a:xfrm>
            <a:off x="760541" y="1582352"/>
            <a:ext cx="11008895" cy="0"/>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19" name="Table 18">
            <a:extLst>
              <a:ext uri="{FF2B5EF4-FFF2-40B4-BE49-F238E27FC236}">
                <a16:creationId xmlns:a16="http://schemas.microsoft.com/office/drawing/2014/main" id="{491BD169-9181-7CB9-2D8D-218E07B33BE0}"/>
              </a:ext>
            </a:extLst>
          </p:cNvPr>
          <p:cNvGraphicFramePr>
            <a:graphicFrameLocks noGrp="1"/>
          </p:cNvGraphicFramePr>
          <p:nvPr>
            <p:extLst>
              <p:ext uri="{D42A27DB-BD31-4B8C-83A1-F6EECF244321}">
                <p14:modId xmlns:p14="http://schemas.microsoft.com/office/powerpoint/2010/main" val="2773514354"/>
              </p:ext>
            </p:extLst>
          </p:nvPr>
        </p:nvGraphicFramePr>
        <p:xfrm>
          <a:off x="207940" y="2581682"/>
          <a:ext cx="3889375" cy="3840480"/>
        </p:xfrm>
        <a:graphic>
          <a:graphicData uri="http://schemas.openxmlformats.org/drawingml/2006/table">
            <a:tbl>
              <a:tblPr firstRow="1" firstCol="1" bandRow="1"/>
              <a:tblGrid>
                <a:gridCol w="1171575">
                  <a:extLst>
                    <a:ext uri="{9D8B030D-6E8A-4147-A177-3AD203B41FA5}">
                      <a16:colId xmlns:a16="http://schemas.microsoft.com/office/drawing/2014/main" val="3257614323"/>
                    </a:ext>
                  </a:extLst>
                </a:gridCol>
                <a:gridCol w="1587499">
                  <a:extLst>
                    <a:ext uri="{9D8B030D-6E8A-4147-A177-3AD203B41FA5}">
                      <a16:colId xmlns:a16="http://schemas.microsoft.com/office/drawing/2014/main" val="908949737"/>
                    </a:ext>
                  </a:extLst>
                </a:gridCol>
                <a:gridCol w="1130301">
                  <a:extLst>
                    <a:ext uri="{9D8B030D-6E8A-4147-A177-3AD203B41FA5}">
                      <a16:colId xmlns:a16="http://schemas.microsoft.com/office/drawing/2014/main" val="3618236811"/>
                    </a:ext>
                  </a:extLst>
                </a:gridCol>
              </a:tblGrid>
              <a:tr h="248105">
                <a:tc>
                  <a:txBody>
                    <a:bodyPr/>
                    <a:lstStyle/>
                    <a:p>
                      <a:pPr marL="0" marR="0" algn="ctr">
                        <a:spcBef>
                          <a:spcPts val="0"/>
                        </a:spcBef>
                        <a:spcAft>
                          <a:spcPts val="0"/>
                        </a:spcAft>
                      </a:pPr>
                      <a:r>
                        <a:rPr lang="en-US" sz="1200" b="1" dirty="0">
                          <a:solidFill>
                            <a:srgbClr val="000000"/>
                          </a:solidFill>
                          <a:effectLst/>
                          <a:latin typeface="Constantia" panose="02030602050306030303" pitchFamily="18" charset="0"/>
                          <a:ea typeface="Times New Roman" panose="02020603050405020304" pitchFamily="18" charset="0"/>
                        </a:rPr>
                        <a:t>Nation</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solidFill>
                            <a:srgbClr val="000000"/>
                          </a:solidFill>
                          <a:effectLst/>
                          <a:latin typeface="Constantia" panose="02030602050306030303" pitchFamily="18" charset="0"/>
                          <a:ea typeface="Times New Roman" panose="02020603050405020304" pitchFamily="18" charset="0"/>
                        </a:rPr>
                        <a:t>Legal Limit</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solidFill>
                            <a:srgbClr val="000000"/>
                          </a:solidFill>
                          <a:effectLst/>
                          <a:latin typeface="Constantia" panose="02030602050306030303" pitchFamily="18" charset="0"/>
                          <a:ea typeface="Times New Roman" panose="02020603050405020304" pitchFamily="18" charset="0"/>
                        </a:rPr>
                        <a:t>Limit of Liability</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0062064"/>
                  </a:ext>
                </a:extLst>
              </a:tr>
              <a:tr h="17867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USA</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$500 per package</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$500.00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3786336"/>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Australia</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9102282"/>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Austria</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$170,804.75</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907541"/>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Barbados</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2.5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$170,804.75</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09817410"/>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Belgium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6236660"/>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Botswana</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2.5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8892712"/>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Cameroon</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0260048"/>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Canada</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8403524"/>
                  </a:ext>
                </a:extLst>
              </a:tr>
              <a:tr h="17867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Chile</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2.5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3462923"/>
                  </a:ext>
                </a:extLst>
              </a:tr>
              <a:tr h="17867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China (PRC)</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84914415"/>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Croatia</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674380"/>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Denmark</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1742900"/>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Egypt</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2.5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1980625"/>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Finland</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6498808"/>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France</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3709463"/>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Germany</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39337095"/>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Greece</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7725421"/>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Guinea</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2.5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$170,804.75</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64632430"/>
                  </a:ext>
                </a:extLst>
              </a:tr>
              <a:tr h="17867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Hong Kong</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8899477"/>
                  </a:ext>
                </a:extLst>
              </a:tr>
            </a:tbl>
          </a:graphicData>
        </a:graphic>
      </p:graphicFrame>
      <p:graphicFrame>
        <p:nvGraphicFramePr>
          <p:cNvPr id="20" name="Table 19">
            <a:extLst>
              <a:ext uri="{FF2B5EF4-FFF2-40B4-BE49-F238E27FC236}">
                <a16:creationId xmlns:a16="http://schemas.microsoft.com/office/drawing/2014/main" id="{6D7E6306-44FF-9616-6648-4AE857507292}"/>
              </a:ext>
            </a:extLst>
          </p:cNvPr>
          <p:cNvGraphicFramePr>
            <a:graphicFrameLocks noGrp="1"/>
          </p:cNvGraphicFramePr>
          <p:nvPr>
            <p:extLst>
              <p:ext uri="{D42A27DB-BD31-4B8C-83A1-F6EECF244321}">
                <p14:modId xmlns:p14="http://schemas.microsoft.com/office/powerpoint/2010/main" val="1017918798"/>
              </p:ext>
            </p:extLst>
          </p:nvPr>
        </p:nvGraphicFramePr>
        <p:xfrm>
          <a:off x="4314848" y="2955843"/>
          <a:ext cx="3586548" cy="2027432"/>
        </p:xfrm>
        <a:graphic>
          <a:graphicData uri="http://schemas.openxmlformats.org/drawingml/2006/table">
            <a:tbl>
              <a:tblPr firstRow="1" firstCol="1" bandRow="1"/>
              <a:tblGrid>
                <a:gridCol w="1033534">
                  <a:extLst>
                    <a:ext uri="{9D8B030D-6E8A-4147-A177-3AD203B41FA5}">
                      <a16:colId xmlns:a16="http://schemas.microsoft.com/office/drawing/2014/main" val="1778921939"/>
                    </a:ext>
                  </a:extLst>
                </a:gridCol>
                <a:gridCol w="1561035">
                  <a:extLst>
                    <a:ext uri="{9D8B030D-6E8A-4147-A177-3AD203B41FA5}">
                      <a16:colId xmlns:a16="http://schemas.microsoft.com/office/drawing/2014/main" val="31661157"/>
                    </a:ext>
                  </a:extLst>
                </a:gridCol>
                <a:gridCol w="991979">
                  <a:extLst>
                    <a:ext uri="{9D8B030D-6E8A-4147-A177-3AD203B41FA5}">
                      <a16:colId xmlns:a16="http://schemas.microsoft.com/office/drawing/2014/main" val="2842125477"/>
                    </a:ext>
                  </a:extLst>
                </a:gridCol>
              </a:tblGrid>
              <a:tr h="18431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Iceland</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4816100"/>
                  </a:ext>
                </a:extLst>
              </a:tr>
              <a:tr h="18431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India</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05946585"/>
                  </a:ext>
                </a:extLst>
              </a:tr>
              <a:tr h="18431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Ireland</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3291646"/>
                  </a:ext>
                </a:extLst>
              </a:tr>
              <a:tr h="18431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Israel</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5764305"/>
                  </a:ext>
                </a:extLst>
              </a:tr>
              <a:tr h="18431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Italy</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1816761"/>
                  </a:ext>
                </a:extLst>
              </a:tr>
              <a:tr h="18431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Japan</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610222"/>
                  </a:ext>
                </a:extLst>
              </a:tr>
              <a:tr h="18431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Kenya</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$170,804.75</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3935056"/>
                  </a:ext>
                </a:extLst>
              </a:tr>
              <a:tr h="18431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Latvia</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8889232"/>
                  </a:ext>
                </a:extLst>
              </a:tr>
              <a:tr h="184312">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Lebanon</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2.5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$170,804.75</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0491903"/>
                  </a:ext>
                </a:extLst>
              </a:tr>
              <a:tr h="18431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Liberia</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0758136"/>
                  </a:ext>
                </a:extLst>
              </a:tr>
              <a:tr h="184312">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Luxembourg</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6954540"/>
                  </a:ext>
                </a:extLst>
              </a:tr>
            </a:tbl>
          </a:graphicData>
        </a:graphic>
      </p:graphicFrame>
      <p:graphicFrame>
        <p:nvGraphicFramePr>
          <p:cNvPr id="21" name="Table 20">
            <a:extLst>
              <a:ext uri="{FF2B5EF4-FFF2-40B4-BE49-F238E27FC236}">
                <a16:creationId xmlns:a16="http://schemas.microsoft.com/office/drawing/2014/main" id="{30FE0AA1-3C38-65EF-E204-0808A46767FC}"/>
              </a:ext>
            </a:extLst>
          </p:cNvPr>
          <p:cNvGraphicFramePr>
            <a:graphicFrameLocks noGrp="1"/>
          </p:cNvGraphicFramePr>
          <p:nvPr>
            <p:extLst>
              <p:ext uri="{D42A27DB-BD31-4B8C-83A1-F6EECF244321}">
                <p14:modId xmlns:p14="http://schemas.microsoft.com/office/powerpoint/2010/main" val="814547918"/>
              </p:ext>
            </p:extLst>
          </p:nvPr>
        </p:nvGraphicFramePr>
        <p:xfrm>
          <a:off x="4314847" y="4979657"/>
          <a:ext cx="3586548" cy="1508760"/>
        </p:xfrm>
        <a:graphic>
          <a:graphicData uri="http://schemas.openxmlformats.org/drawingml/2006/table">
            <a:tbl>
              <a:tblPr firstRow="1" firstCol="1" bandRow="1"/>
              <a:tblGrid>
                <a:gridCol w="1030071">
                  <a:extLst>
                    <a:ext uri="{9D8B030D-6E8A-4147-A177-3AD203B41FA5}">
                      <a16:colId xmlns:a16="http://schemas.microsoft.com/office/drawing/2014/main" val="2899126333"/>
                    </a:ext>
                  </a:extLst>
                </a:gridCol>
                <a:gridCol w="1562445">
                  <a:extLst>
                    <a:ext uri="{9D8B030D-6E8A-4147-A177-3AD203B41FA5}">
                      <a16:colId xmlns:a16="http://schemas.microsoft.com/office/drawing/2014/main" val="3623261645"/>
                    </a:ext>
                  </a:extLst>
                </a:gridCol>
                <a:gridCol w="994032">
                  <a:extLst>
                    <a:ext uri="{9D8B030D-6E8A-4147-A177-3AD203B41FA5}">
                      <a16:colId xmlns:a16="http://schemas.microsoft.com/office/drawing/2014/main" val="1913338196"/>
                    </a:ext>
                  </a:extLst>
                </a:gridCol>
              </a:tblGrid>
              <a:tr h="97837">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Malawi</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2.5 SDR per Kilogram</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09987304"/>
                  </a:ext>
                </a:extLst>
              </a:tr>
              <a:tr h="190500">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Mexico</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9845985"/>
                  </a:ext>
                </a:extLst>
              </a:tr>
              <a:tr h="190500">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Morocco</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9903100"/>
                  </a:ext>
                </a:extLst>
              </a:tr>
              <a:tr h="190500">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Netherlands</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5521123"/>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New Zealand</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8278777"/>
                  </a:ext>
                </a:extLst>
              </a:tr>
              <a:tr h="190500">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Nigeria</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70066481"/>
                  </a:ext>
                </a:extLst>
              </a:tr>
              <a:tr h="190500">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Norway</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9519316"/>
                  </a:ext>
                </a:extLst>
              </a:tr>
              <a:tr h="154561">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Poland</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63629521"/>
                  </a:ext>
                </a:extLst>
              </a:tr>
            </a:tbl>
          </a:graphicData>
        </a:graphic>
      </p:graphicFrame>
      <p:graphicFrame>
        <p:nvGraphicFramePr>
          <p:cNvPr id="22" name="Table 21">
            <a:extLst>
              <a:ext uri="{FF2B5EF4-FFF2-40B4-BE49-F238E27FC236}">
                <a16:creationId xmlns:a16="http://schemas.microsoft.com/office/drawing/2014/main" id="{118FECB8-1F4F-A394-5563-2725C52B2A1D}"/>
              </a:ext>
            </a:extLst>
          </p:cNvPr>
          <p:cNvGraphicFramePr>
            <a:graphicFrameLocks noGrp="1"/>
          </p:cNvGraphicFramePr>
          <p:nvPr>
            <p:extLst>
              <p:ext uri="{D42A27DB-BD31-4B8C-83A1-F6EECF244321}">
                <p14:modId xmlns:p14="http://schemas.microsoft.com/office/powerpoint/2010/main" val="1745599549"/>
              </p:ext>
            </p:extLst>
          </p:nvPr>
        </p:nvGraphicFramePr>
        <p:xfrm>
          <a:off x="8097359" y="2955843"/>
          <a:ext cx="3889375" cy="190500"/>
        </p:xfrm>
        <a:graphic>
          <a:graphicData uri="http://schemas.openxmlformats.org/drawingml/2006/table">
            <a:tbl>
              <a:tblPr firstRow="1" firstCol="1" bandRow="1"/>
              <a:tblGrid>
                <a:gridCol w="989388">
                  <a:extLst>
                    <a:ext uri="{9D8B030D-6E8A-4147-A177-3AD203B41FA5}">
                      <a16:colId xmlns:a16="http://schemas.microsoft.com/office/drawing/2014/main" val="1551430408"/>
                    </a:ext>
                  </a:extLst>
                </a:gridCol>
                <a:gridCol w="1828417">
                  <a:extLst>
                    <a:ext uri="{9D8B030D-6E8A-4147-A177-3AD203B41FA5}">
                      <a16:colId xmlns:a16="http://schemas.microsoft.com/office/drawing/2014/main" val="3969609708"/>
                    </a:ext>
                  </a:extLst>
                </a:gridCol>
                <a:gridCol w="1071570">
                  <a:extLst>
                    <a:ext uri="{9D8B030D-6E8A-4147-A177-3AD203B41FA5}">
                      <a16:colId xmlns:a16="http://schemas.microsoft.com/office/drawing/2014/main" val="961031792"/>
                    </a:ext>
                  </a:extLst>
                </a:gridCol>
              </a:tblGrid>
              <a:tr h="190500">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Senegal</a:t>
                      </a:r>
                      <a:endParaRPr lang="en-US" sz="1200" dirty="0">
                        <a:effectLst/>
                        <a:latin typeface="Constantia" panose="02030602050306030303"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$170,804.75</a:t>
                      </a:r>
                      <a:endParaRPr lang="en-US" sz="1200" dirty="0">
                        <a:effectLst/>
                        <a:latin typeface="Constantia" panose="02030602050306030303"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7784022"/>
                  </a:ext>
                </a:extLst>
              </a:tr>
            </a:tbl>
          </a:graphicData>
        </a:graphic>
      </p:graphicFrame>
      <p:graphicFrame>
        <p:nvGraphicFramePr>
          <p:cNvPr id="23" name="Table 22">
            <a:extLst>
              <a:ext uri="{FF2B5EF4-FFF2-40B4-BE49-F238E27FC236}">
                <a16:creationId xmlns:a16="http://schemas.microsoft.com/office/drawing/2014/main" id="{F6F31ACF-4ADB-FE84-A79C-1FF65DBFED54}"/>
              </a:ext>
            </a:extLst>
          </p:cNvPr>
          <p:cNvGraphicFramePr>
            <a:graphicFrameLocks noGrp="1"/>
          </p:cNvGraphicFramePr>
          <p:nvPr>
            <p:extLst>
              <p:ext uri="{D42A27DB-BD31-4B8C-83A1-F6EECF244321}">
                <p14:modId xmlns:p14="http://schemas.microsoft.com/office/powerpoint/2010/main" val="980238982"/>
              </p:ext>
            </p:extLst>
          </p:nvPr>
        </p:nvGraphicFramePr>
        <p:xfrm>
          <a:off x="8097358" y="3146343"/>
          <a:ext cx="3889375" cy="3223260"/>
        </p:xfrm>
        <a:graphic>
          <a:graphicData uri="http://schemas.openxmlformats.org/drawingml/2006/table">
            <a:tbl>
              <a:tblPr firstRow="1" firstCol="1" bandRow="1"/>
              <a:tblGrid>
                <a:gridCol w="989388">
                  <a:extLst>
                    <a:ext uri="{9D8B030D-6E8A-4147-A177-3AD203B41FA5}">
                      <a16:colId xmlns:a16="http://schemas.microsoft.com/office/drawing/2014/main" val="2865979313"/>
                    </a:ext>
                  </a:extLst>
                </a:gridCol>
                <a:gridCol w="1816924">
                  <a:extLst>
                    <a:ext uri="{9D8B030D-6E8A-4147-A177-3AD203B41FA5}">
                      <a16:colId xmlns:a16="http://schemas.microsoft.com/office/drawing/2014/main" val="1428800307"/>
                    </a:ext>
                  </a:extLst>
                </a:gridCol>
                <a:gridCol w="1083063">
                  <a:extLst>
                    <a:ext uri="{9D8B030D-6E8A-4147-A177-3AD203B41FA5}">
                      <a16:colId xmlns:a16="http://schemas.microsoft.com/office/drawing/2014/main" val="764795979"/>
                    </a:ext>
                  </a:extLst>
                </a:gridCol>
              </a:tblGrid>
              <a:tr h="190500">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Sierra Leone</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2.5 SDR per Kilogram</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0990005"/>
                  </a:ext>
                </a:extLst>
              </a:tr>
              <a:tr h="190500">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Singapore</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$4.69 SGD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$171,303.45</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1171625"/>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South Africa</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6464770"/>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Spain</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9485182"/>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Sweden</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629540"/>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Switzerland</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11331137"/>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Taiwan</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2725672"/>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Tanzania</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3817133"/>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Tunisia</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2.5 SDR per Kilogram</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6042496"/>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Uganda</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$170,804.75</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2278468"/>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Ukraine</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02455652"/>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UAE</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30 Dirhams per Kilogram</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$407,238.42</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0189129"/>
                  </a:ext>
                </a:extLst>
              </a:tr>
              <a:tr h="169835">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United Kingdom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$136,643.80</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17123309"/>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Ukraine</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9048713"/>
                  </a:ext>
                </a:extLst>
              </a:tr>
              <a:tr h="190500">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Yugoslavia</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a:solidFill>
                            <a:srgbClr val="000000"/>
                          </a:solidFill>
                          <a:effectLst/>
                          <a:latin typeface="Constantia" panose="02030602050306030303" pitchFamily="18" charset="0"/>
                          <a:ea typeface="Times New Roman" panose="02020603050405020304" pitchFamily="18" charset="0"/>
                        </a:rPr>
                        <a:t>2 SDR per Kilogram</a:t>
                      </a:r>
                      <a:endParaRPr lang="en-US" sz="120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$136,643.80</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0496930"/>
                  </a:ext>
                </a:extLst>
              </a:tr>
              <a:tr h="190500">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Zambia</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$170,804.75</a:t>
                      </a:r>
                      <a:endParaRPr lang="en-US" sz="1200" dirty="0">
                        <a:effectLst/>
                        <a:latin typeface="Constantia" panose="02030602050306030303"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15041697"/>
                  </a:ext>
                </a:extLst>
              </a:tr>
            </a:tbl>
          </a:graphicData>
        </a:graphic>
      </p:graphicFrame>
      <p:graphicFrame>
        <p:nvGraphicFramePr>
          <p:cNvPr id="25" name="Table 24">
            <a:extLst>
              <a:ext uri="{FF2B5EF4-FFF2-40B4-BE49-F238E27FC236}">
                <a16:creationId xmlns:a16="http://schemas.microsoft.com/office/drawing/2014/main" id="{8E268B51-BF8E-B711-9625-22660E7B9CBD}"/>
              </a:ext>
            </a:extLst>
          </p:cNvPr>
          <p:cNvGraphicFramePr>
            <a:graphicFrameLocks noGrp="1"/>
          </p:cNvGraphicFramePr>
          <p:nvPr>
            <p:extLst>
              <p:ext uri="{D42A27DB-BD31-4B8C-83A1-F6EECF244321}">
                <p14:modId xmlns:p14="http://schemas.microsoft.com/office/powerpoint/2010/main" val="4148072902"/>
              </p:ext>
            </p:extLst>
          </p:nvPr>
        </p:nvGraphicFramePr>
        <p:xfrm>
          <a:off x="4314846" y="2594491"/>
          <a:ext cx="3586551" cy="365760"/>
        </p:xfrm>
        <a:graphic>
          <a:graphicData uri="http://schemas.openxmlformats.org/drawingml/2006/table">
            <a:tbl>
              <a:tblPr firstRow="1" firstCol="1" bandRow="1"/>
              <a:tblGrid>
                <a:gridCol w="1037203">
                  <a:extLst>
                    <a:ext uri="{9D8B030D-6E8A-4147-A177-3AD203B41FA5}">
                      <a16:colId xmlns:a16="http://schemas.microsoft.com/office/drawing/2014/main" val="3806198222"/>
                    </a:ext>
                  </a:extLst>
                </a:gridCol>
                <a:gridCol w="1567544">
                  <a:extLst>
                    <a:ext uri="{9D8B030D-6E8A-4147-A177-3AD203B41FA5}">
                      <a16:colId xmlns:a16="http://schemas.microsoft.com/office/drawing/2014/main" val="3188875105"/>
                    </a:ext>
                  </a:extLst>
                </a:gridCol>
                <a:gridCol w="981804">
                  <a:extLst>
                    <a:ext uri="{9D8B030D-6E8A-4147-A177-3AD203B41FA5}">
                      <a16:colId xmlns:a16="http://schemas.microsoft.com/office/drawing/2014/main" val="3574937502"/>
                    </a:ext>
                  </a:extLst>
                </a:gridCol>
              </a:tblGrid>
              <a:tr h="248105">
                <a:tc>
                  <a:txBody>
                    <a:bodyPr/>
                    <a:lstStyle/>
                    <a:p>
                      <a:pPr marL="0" marR="0" algn="ctr">
                        <a:spcBef>
                          <a:spcPts val="0"/>
                        </a:spcBef>
                        <a:spcAft>
                          <a:spcPts val="0"/>
                        </a:spcAft>
                      </a:pPr>
                      <a:r>
                        <a:rPr lang="en-US" sz="1200" b="1" dirty="0">
                          <a:solidFill>
                            <a:srgbClr val="000000"/>
                          </a:solidFill>
                          <a:effectLst/>
                          <a:latin typeface="Constantia" panose="02030602050306030303" pitchFamily="18" charset="0"/>
                          <a:ea typeface="Times New Roman" panose="02020603050405020304" pitchFamily="18" charset="0"/>
                        </a:rPr>
                        <a:t>Nation</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solidFill>
                            <a:srgbClr val="000000"/>
                          </a:solidFill>
                          <a:effectLst/>
                          <a:latin typeface="Constantia" panose="02030602050306030303" pitchFamily="18" charset="0"/>
                          <a:ea typeface="Times New Roman" panose="02020603050405020304" pitchFamily="18" charset="0"/>
                        </a:rPr>
                        <a:t>Legal Limit</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solidFill>
                            <a:srgbClr val="000000"/>
                          </a:solidFill>
                          <a:effectLst/>
                          <a:latin typeface="Constantia" panose="02030602050306030303" pitchFamily="18" charset="0"/>
                          <a:ea typeface="Times New Roman" panose="02020603050405020304" pitchFamily="18" charset="0"/>
                        </a:rPr>
                        <a:t>Limit of Liability</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9769437"/>
                  </a:ext>
                </a:extLst>
              </a:tr>
            </a:tbl>
          </a:graphicData>
        </a:graphic>
      </p:graphicFrame>
      <p:graphicFrame>
        <p:nvGraphicFramePr>
          <p:cNvPr id="26" name="Table 25">
            <a:extLst>
              <a:ext uri="{FF2B5EF4-FFF2-40B4-BE49-F238E27FC236}">
                <a16:creationId xmlns:a16="http://schemas.microsoft.com/office/drawing/2014/main" id="{8871BCA8-0565-1A49-3F45-2F4C8E4B81A2}"/>
              </a:ext>
            </a:extLst>
          </p:cNvPr>
          <p:cNvGraphicFramePr>
            <a:graphicFrameLocks noGrp="1"/>
          </p:cNvGraphicFramePr>
          <p:nvPr>
            <p:extLst>
              <p:ext uri="{D42A27DB-BD31-4B8C-83A1-F6EECF244321}">
                <p14:modId xmlns:p14="http://schemas.microsoft.com/office/powerpoint/2010/main" val="197672211"/>
              </p:ext>
            </p:extLst>
          </p:nvPr>
        </p:nvGraphicFramePr>
        <p:xfrm>
          <a:off x="8097360" y="2594491"/>
          <a:ext cx="3889375" cy="365760"/>
        </p:xfrm>
        <a:graphic>
          <a:graphicData uri="http://schemas.openxmlformats.org/drawingml/2006/table">
            <a:tbl>
              <a:tblPr firstRow="1" firstCol="1" bandRow="1"/>
              <a:tblGrid>
                <a:gridCol w="989391">
                  <a:extLst>
                    <a:ext uri="{9D8B030D-6E8A-4147-A177-3AD203B41FA5}">
                      <a16:colId xmlns:a16="http://schemas.microsoft.com/office/drawing/2014/main" val="282946463"/>
                    </a:ext>
                  </a:extLst>
                </a:gridCol>
                <a:gridCol w="1828800">
                  <a:extLst>
                    <a:ext uri="{9D8B030D-6E8A-4147-A177-3AD203B41FA5}">
                      <a16:colId xmlns:a16="http://schemas.microsoft.com/office/drawing/2014/main" val="413755926"/>
                    </a:ext>
                  </a:extLst>
                </a:gridCol>
                <a:gridCol w="1071184">
                  <a:extLst>
                    <a:ext uri="{9D8B030D-6E8A-4147-A177-3AD203B41FA5}">
                      <a16:colId xmlns:a16="http://schemas.microsoft.com/office/drawing/2014/main" val="1299412811"/>
                    </a:ext>
                  </a:extLst>
                </a:gridCol>
              </a:tblGrid>
              <a:tr h="248105">
                <a:tc>
                  <a:txBody>
                    <a:bodyPr/>
                    <a:lstStyle/>
                    <a:p>
                      <a:pPr marL="0" marR="0" algn="ctr">
                        <a:spcBef>
                          <a:spcPts val="0"/>
                        </a:spcBef>
                        <a:spcAft>
                          <a:spcPts val="0"/>
                        </a:spcAft>
                      </a:pPr>
                      <a:r>
                        <a:rPr lang="en-US" sz="1200" b="1" dirty="0">
                          <a:solidFill>
                            <a:srgbClr val="000000"/>
                          </a:solidFill>
                          <a:effectLst/>
                          <a:latin typeface="Constantia" panose="02030602050306030303" pitchFamily="18" charset="0"/>
                          <a:ea typeface="Times New Roman" panose="02020603050405020304" pitchFamily="18" charset="0"/>
                        </a:rPr>
                        <a:t>Nation</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solidFill>
                            <a:srgbClr val="000000"/>
                          </a:solidFill>
                          <a:effectLst/>
                          <a:latin typeface="Constantia" panose="02030602050306030303" pitchFamily="18" charset="0"/>
                          <a:ea typeface="Times New Roman" panose="02020603050405020304" pitchFamily="18" charset="0"/>
                        </a:rPr>
                        <a:t>Legal Limit</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solidFill>
                            <a:srgbClr val="000000"/>
                          </a:solidFill>
                          <a:effectLst/>
                          <a:latin typeface="Constantia" panose="02030602050306030303" pitchFamily="18" charset="0"/>
                          <a:ea typeface="Times New Roman" panose="02020603050405020304" pitchFamily="18" charset="0"/>
                        </a:rPr>
                        <a:t>Limit of Liability</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96615057"/>
                  </a:ext>
                </a:extLst>
              </a:tr>
            </a:tbl>
          </a:graphicData>
        </a:graphic>
      </p:graphicFrame>
      <p:graphicFrame>
        <p:nvGraphicFramePr>
          <p:cNvPr id="27" name="Table 26">
            <a:extLst>
              <a:ext uri="{FF2B5EF4-FFF2-40B4-BE49-F238E27FC236}">
                <a16:creationId xmlns:a16="http://schemas.microsoft.com/office/drawing/2014/main" id="{3B4676DD-E40D-D5F4-1656-88F8505E3163}"/>
              </a:ext>
            </a:extLst>
          </p:cNvPr>
          <p:cNvGraphicFramePr>
            <a:graphicFrameLocks noGrp="1"/>
          </p:cNvGraphicFramePr>
          <p:nvPr>
            <p:extLst>
              <p:ext uri="{D42A27DB-BD31-4B8C-83A1-F6EECF244321}">
                <p14:modId xmlns:p14="http://schemas.microsoft.com/office/powerpoint/2010/main" val="2202269541"/>
              </p:ext>
            </p:extLst>
          </p:nvPr>
        </p:nvGraphicFramePr>
        <p:xfrm>
          <a:off x="213014" y="6415853"/>
          <a:ext cx="3884301" cy="182880"/>
        </p:xfrm>
        <a:graphic>
          <a:graphicData uri="http://schemas.openxmlformats.org/drawingml/2006/table">
            <a:tbl>
              <a:tblPr firstRow="1" firstCol="1" bandRow="1"/>
              <a:tblGrid>
                <a:gridCol w="1155177">
                  <a:extLst>
                    <a:ext uri="{9D8B030D-6E8A-4147-A177-3AD203B41FA5}">
                      <a16:colId xmlns:a16="http://schemas.microsoft.com/office/drawing/2014/main" val="3904961222"/>
                    </a:ext>
                  </a:extLst>
                </a:gridCol>
                <a:gridCol w="1602768">
                  <a:extLst>
                    <a:ext uri="{9D8B030D-6E8A-4147-A177-3AD203B41FA5}">
                      <a16:colId xmlns:a16="http://schemas.microsoft.com/office/drawing/2014/main" val="1044697926"/>
                    </a:ext>
                  </a:extLst>
                </a:gridCol>
                <a:gridCol w="1126356">
                  <a:extLst>
                    <a:ext uri="{9D8B030D-6E8A-4147-A177-3AD203B41FA5}">
                      <a16:colId xmlns:a16="http://schemas.microsoft.com/office/drawing/2014/main" val="3543236809"/>
                    </a:ext>
                  </a:extLst>
                </a:gridCol>
              </a:tblGrid>
              <a:tr h="165586">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Hungary</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$170,804.75</a:t>
                      </a:r>
                      <a:endParaRPr lang="en-US" sz="1200" dirty="0">
                        <a:effectLst/>
                        <a:latin typeface="Constantia" panose="02030602050306030303" pitchFamily="18" charset="0"/>
                        <a:ea typeface="Times New Roman" panose="02020603050405020304" pitchFamily="18" charset="0"/>
                      </a:endParaRPr>
                    </a:p>
                  </a:txBody>
                  <a:tcPr marL="48953" marR="489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4434395"/>
                  </a:ext>
                </a:extLst>
              </a:tr>
            </a:tbl>
          </a:graphicData>
        </a:graphic>
      </p:graphicFrame>
      <p:graphicFrame>
        <p:nvGraphicFramePr>
          <p:cNvPr id="28" name="Table 27">
            <a:extLst>
              <a:ext uri="{FF2B5EF4-FFF2-40B4-BE49-F238E27FC236}">
                <a16:creationId xmlns:a16="http://schemas.microsoft.com/office/drawing/2014/main" id="{501B3407-FDA2-41CC-478B-46A8FA808059}"/>
              </a:ext>
            </a:extLst>
          </p:cNvPr>
          <p:cNvGraphicFramePr>
            <a:graphicFrameLocks noGrp="1"/>
          </p:cNvGraphicFramePr>
          <p:nvPr>
            <p:extLst>
              <p:ext uri="{D42A27DB-BD31-4B8C-83A1-F6EECF244321}">
                <p14:modId xmlns:p14="http://schemas.microsoft.com/office/powerpoint/2010/main" val="711630670"/>
              </p:ext>
            </p:extLst>
          </p:nvPr>
        </p:nvGraphicFramePr>
        <p:xfrm>
          <a:off x="4314846" y="6474849"/>
          <a:ext cx="3597137" cy="190500"/>
        </p:xfrm>
        <a:graphic>
          <a:graphicData uri="http://schemas.openxmlformats.org/drawingml/2006/table">
            <a:tbl>
              <a:tblPr firstRow="1" firstCol="1" bandRow="1"/>
              <a:tblGrid>
                <a:gridCol w="1031177">
                  <a:extLst>
                    <a:ext uri="{9D8B030D-6E8A-4147-A177-3AD203B41FA5}">
                      <a16:colId xmlns:a16="http://schemas.microsoft.com/office/drawing/2014/main" val="1632767669"/>
                    </a:ext>
                  </a:extLst>
                </a:gridCol>
                <a:gridCol w="1560103">
                  <a:extLst>
                    <a:ext uri="{9D8B030D-6E8A-4147-A177-3AD203B41FA5}">
                      <a16:colId xmlns:a16="http://schemas.microsoft.com/office/drawing/2014/main" val="1549318635"/>
                    </a:ext>
                  </a:extLst>
                </a:gridCol>
                <a:gridCol w="1005857">
                  <a:extLst>
                    <a:ext uri="{9D8B030D-6E8A-4147-A177-3AD203B41FA5}">
                      <a16:colId xmlns:a16="http://schemas.microsoft.com/office/drawing/2014/main" val="669012085"/>
                    </a:ext>
                  </a:extLst>
                </a:gridCol>
              </a:tblGrid>
              <a:tr h="190500">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Romania</a:t>
                      </a:r>
                      <a:endParaRPr lang="en-US" sz="1200" dirty="0">
                        <a:effectLst/>
                        <a:latin typeface="Constantia" panose="02030602050306030303"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2.5 SDR per Kilogram</a:t>
                      </a:r>
                      <a:endParaRPr lang="en-US" sz="1200" dirty="0">
                        <a:effectLst/>
                        <a:latin typeface="Constantia" panose="02030602050306030303"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rgbClr val="000000"/>
                          </a:solidFill>
                          <a:effectLst/>
                          <a:latin typeface="Constantia" panose="02030602050306030303" pitchFamily="18" charset="0"/>
                          <a:ea typeface="Times New Roman" panose="02020603050405020304" pitchFamily="18" charset="0"/>
                        </a:rPr>
                        <a:t>$170,804.75</a:t>
                      </a:r>
                      <a:endParaRPr lang="en-US" sz="1200" dirty="0">
                        <a:effectLst/>
                        <a:latin typeface="Constantia" panose="02030602050306030303"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75396733"/>
                  </a:ext>
                </a:extLst>
              </a:tr>
            </a:tbl>
          </a:graphicData>
        </a:graphic>
      </p:graphicFrame>
      <p:sp>
        <p:nvSpPr>
          <p:cNvPr id="29" name="TextBox 28">
            <a:extLst>
              <a:ext uri="{FF2B5EF4-FFF2-40B4-BE49-F238E27FC236}">
                <a16:creationId xmlns:a16="http://schemas.microsoft.com/office/drawing/2014/main" id="{F7B7BA82-D663-DC54-D6E7-7C8A3DA943DC}"/>
              </a:ext>
            </a:extLst>
          </p:cNvPr>
          <p:cNvSpPr txBox="1"/>
          <p:nvPr/>
        </p:nvSpPr>
        <p:spPr>
          <a:xfrm>
            <a:off x="176463" y="2175470"/>
            <a:ext cx="11870551" cy="369332"/>
          </a:xfrm>
          <a:prstGeom prst="rect">
            <a:avLst/>
          </a:prstGeom>
          <a:solidFill>
            <a:schemeClr val="bg1"/>
          </a:solidFill>
        </p:spPr>
        <p:txBody>
          <a:bodyPr wrap="square" rtlCol="0">
            <a:spAutoFit/>
          </a:bodyPr>
          <a:lstStyle/>
          <a:p>
            <a:pPr algn="ctr"/>
            <a:r>
              <a:rPr lang="en-US" b="1" u="sng" dirty="0">
                <a:latin typeface="Constantia" panose="02030602050306030303" pitchFamily="18" charset="0"/>
              </a:rPr>
              <a:t>Comparison of Cargo Recovery Limits by Country 49,870 Kg Machine Packaged in 40 Foot Shipping Container</a:t>
            </a:r>
          </a:p>
        </p:txBody>
      </p:sp>
      <p:sp>
        <p:nvSpPr>
          <p:cNvPr id="33" name="Slide Number Placeholder 9">
            <a:extLst>
              <a:ext uri="{FF2B5EF4-FFF2-40B4-BE49-F238E27FC236}">
                <a16:creationId xmlns:a16="http://schemas.microsoft.com/office/drawing/2014/main" id="{467F7FC5-D0A2-8A72-E2AE-8E5B8C99507C}"/>
              </a:ext>
            </a:extLst>
          </p:cNvPr>
          <p:cNvSpPr txBox="1">
            <a:spLocks/>
          </p:cNvSpPr>
          <p:nvPr/>
        </p:nvSpPr>
        <p:spPr>
          <a:xfrm>
            <a:off x="9026236" y="631958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8</a:t>
            </a:fld>
            <a:endParaRPr lang="en-US" b="1" dirty="0">
              <a:solidFill>
                <a:schemeClr val="tx1"/>
              </a:solidFill>
              <a:latin typeface="Constantia" panose="02030602050306030303" pitchFamily="18" charset="0"/>
            </a:endParaRPr>
          </a:p>
        </p:txBody>
      </p:sp>
      <p:sp>
        <p:nvSpPr>
          <p:cNvPr id="37" name="TextBox 36">
            <a:extLst>
              <a:ext uri="{FF2B5EF4-FFF2-40B4-BE49-F238E27FC236}">
                <a16:creationId xmlns:a16="http://schemas.microsoft.com/office/drawing/2014/main" id="{A9ACC37B-9BDD-414E-D469-65C3A2C70BDA}"/>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5" name="TextBox 4">
            <a:extLst>
              <a:ext uri="{FF2B5EF4-FFF2-40B4-BE49-F238E27FC236}">
                <a16:creationId xmlns:a16="http://schemas.microsoft.com/office/drawing/2014/main" id="{F7635DB9-42CE-A455-F31A-E650743F2479}"/>
              </a:ext>
            </a:extLst>
          </p:cNvPr>
          <p:cNvSpPr txBox="1"/>
          <p:nvPr/>
        </p:nvSpPr>
        <p:spPr>
          <a:xfrm>
            <a:off x="0" y="6684533"/>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27271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4F47A9-7887-E052-3BE9-256F2D2B89C1}"/>
              </a:ext>
            </a:extLst>
          </p:cNvPr>
          <p:cNvPicPr>
            <a:picLocks noChangeAspect="1"/>
          </p:cNvPicPr>
          <p:nvPr/>
        </p:nvPicPr>
        <p:blipFill>
          <a:blip r:embed="rId3"/>
          <a:stretch>
            <a:fillRect/>
          </a:stretch>
        </p:blipFill>
        <p:spPr>
          <a:xfrm>
            <a:off x="2986588" y="2833455"/>
            <a:ext cx="6367210" cy="3748338"/>
          </a:xfrm>
          <a:prstGeom prst="rect">
            <a:avLst/>
          </a:prstGeom>
        </p:spPr>
      </p:pic>
      <p:sp>
        <p:nvSpPr>
          <p:cNvPr id="2" name="Title 1">
            <a:extLst>
              <a:ext uri="{FF2B5EF4-FFF2-40B4-BE49-F238E27FC236}">
                <a16:creationId xmlns:a16="http://schemas.microsoft.com/office/drawing/2014/main" id="{FC5E8674-1BF8-A30F-676B-D4627C1F577F}"/>
              </a:ext>
            </a:extLst>
          </p:cNvPr>
          <p:cNvSpPr>
            <a:spLocks noGrp="1"/>
          </p:cNvSpPr>
          <p:nvPr>
            <p:ph type="title"/>
          </p:nvPr>
        </p:nvSpPr>
        <p:spPr>
          <a:xfrm>
            <a:off x="838200" y="663828"/>
            <a:ext cx="10515600" cy="1325563"/>
          </a:xfrm>
        </p:spPr>
        <p:txBody>
          <a:bodyPr>
            <a:normAutofit fontScale="90000"/>
          </a:bodyPr>
          <a:lstStyle/>
          <a:p>
            <a:pPr algn="ctr"/>
            <a:r>
              <a:rPr lang="en-US" b="1" dirty="0">
                <a:latin typeface="Constantia" panose="02030602050306030303" pitchFamily="18" charset="0"/>
              </a:rPr>
              <a:t>3. Since </a:t>
            </a:r>
            <a:r>
              <a:rPr lang="en-US" sz="4900" b="1" dirty="0">
                <a:latin typeface="Constantia" panose="02030602050306030303" pitchFamily="18" charset="0"/>
              </a:rPr>
              <a:t>1995</a:t>
            </a:r>
            <a:r>
              <a:rPr lang="en-US" b="1" dirty="0">
                <a:latin typeface="Constantia" panose="02030602050306030303" pitchFamily="18" charset="0"/>
              </a:rPr>
              <a:t>, Ocean Carriers Can Unilaterally Choose Inconvenient Forums Where No Relevant Witnesses Are Located</a:t>
            </a:r>
          </a:p>
        </p:txBody>
      </p:sp>
      <p:sp>
        <p:nvSpPr>
          <p:cNvPr id="3" name="Content Placeholder 2">
            <a:extLst>
              <a:ext uri="{FF2B5EF4-FFF2-40B4-BE49-F238E27FC236}">
                <a16:creationId xmlns:a16="http://schemas.microsoft.com/office/drawing/2014/main" id="{8807BDFE-C0A0-423D-3CFC-B193F120EB3E}"/>
              </a:ext>
            </a:extLst>
          </p:cNvPr>
          <p:cNvSpPr>
            <a:spLocks noGrp="1"/>
          </p:cNvSpPr>
          <p:nvPr>
            <p:ph idx="1"/>
          </p:nvPr>
        </p:nvSpPr>
        <p:spPr>
          <a:xfrm>
            <a:off x="912393" y="2436760"/>
            <a:ext cx="10515600" cy="4351338"/>
          </a:xfrm>
        </p:spPr>
        <p:txBody>
          <a:bodyPr/>
          <a:lstStyle/>
          <a:p>
            <a:r>
              <a:rPr lang="es-ES" i="1" dirty="0" err="1">
                <a:latin typeface="Constantia" panose="02030602050306030303" pitchFamily="18" charset="0"/>
              </a:rPr>
              <a:t>Vimar</a:t>
            </a:r>
            <a:r>
              <a:rPr lang="es-ES" i="1" dirty="0">
                <a:latin typeface="Constantia" panose="02030602050306030303" pitchFamily="18" charset="0"/>
              </a:rPr>
              <a:t> Seguros y Reaseguros, S. A. v. M/V </a:t>
            </a:r>
            <a:r>
              <a:rPr lang="es-ES" i="1" dirty="0" err="1">
                <a:latin typeface="Constantia" panose="02030602050306030303" pitchFamily="18" charset="0"/>
              </a:rPr>
              <a:t>Sky</a:t>
            </a:r>
            <a:r>
              <a:rPr lang="es-ES" i="1" dirty="0">
                <a:latin typeface="Constantia" panose="02030602050306030303" pitchFamily="18" charset="0"/>
              </a:rPr>
              <a:t> </a:t>
            </a:r>
            <a:r>
              <a:rPr lang="es-ES" i="1" dirty="0" err="1">
                <a:latin typeface="Constantia" panose="02030602050306030303" pitchFamily="18" charset="0"/>
              </a:rPr>
              <a:t>Reefer</a:t>
            </a:r>
            <a:r>
              <a:rPr lang="es-ES" dirty="0">
                <a:latin typeface="Constantia" panose="02030602050306030303" pitchFamily="18" charset="0"/>
              </a:rPr>
              <a:t>, 515 U.S. 528 (1995).</a:t>
            </a:r>
            <a:endParaRPr lang="en-US" dirty="0">
              <a:latin typeface="Constantia" panose="02030602050306030303" pitchFamily="18" charset="0"/>
            </a:endParaRPr>
          </a:p>
        </p:txBody>
      </p:sp>
      <p:sp>
        <p:nvSpPr>
          <p:cNvPr id="5" name="Slide Number Placeholder 9">
            <a:extLst>
              <a:ext uri="{FF2B5EF4-FFF2-40B4-BE49-F238E27FC236}">
                <a16:creationId xmlns:a16="http://schemas.microsoft.com/office/drawing/2014/main" id="{7DB79618-F7D7-D88D-ABE6-18DA61D4F760}"/>
              </a:ext>
            </a:extLst>
          </p:cNvPr>
          <p:cNvSpPr txBox="1">
            <a:spLocks/>
          </p:cNvSpPr>
          <p:nvPr/>
        </p:nvSpPr>
        <p:spPr>
          <a:xfrm>
            <a:off x="8954984" y="63397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BC7F69A-696C-4DDF-B7A5-63274183C54E}" type="slidenum">
              <a:rPr lang="en-US" sz="2000" b="1" smtClean="0">
                <a:solidFill>
                  <a:schemeClr val="tx1"/>
                </a:solidFill>
                <a:latin typeface="Constantia" panose="02030602050306030303" pitchFamily="18" charset="0"/>
              </a:rPr>
              <a:pPr/>
              <a:t>9</a:t>
            </a:fld>
            <a:endParaRPr lang="en-US" b="1" dirty="0">
              <a:solidFill>
                <a:schemeClr val="tx1"/>
              </a:solidFill>
              <a:latin typeface="Constantia" panose="02030602050306030303" pitchFamily="18" charset="0"/>
            </a:endParaRPr>
          </a:p>
        </p:txBody>
      </p:sp>
      <p:sp>
        <p:nvSpPr>
          <p:cNvPr id="8" name="TextBox 7">
            <a:extLst>
              <a:ext uri="{FF2B5EF4-FFF2-40B4-BE49-F238E27FC236}">
                <a16:creationId xmlns:a16="http://schemas.microsoft.com/office/drawing/2014/main" id="{859C8F1A-412D-886F-3239-9620DF7BE803}"/>
              </a:ext>
            </a:extLst>
          </p:cNvPr>
          <p:cNvSpPr txBox="1"/>
          <p:nvPr/>
        </p:nvSpPr>
        <p:spPr>
          <a:xfrm>
            <a:off x="176463" y="6664988"/>
            <a:ext cx="11839074" cy="246221"/>
          </a:xfrm>
          <a:prstGeom prst="rect">
            <a:avLst/>
          </a:prstGeom>
          <a:no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cxnSp>
        <p:nvCxnSpPr>
          <p:cNvPr id="10" name="Straight Connector 9">
            <a:extLst>
              <a:ext uri="{FF2B5EF4-FFF2-40B4-BE49-F238E27FC236}">
                <a16:creationId xmlns:a16="http://schemas.microsoft.com/office/drawing/2014/main" id="{7F3B5FC5-19EA-241F-EB34-0EF34EAC060F}"/>
              </a:ext>
            </a:extLst>
          </p:cNvPr>
          <p:cNvCxnSpPr>
            <a:cxnSpLocks/>
          </p:cNvCxnSpPr>
          <p:nvPr/>
        </p:nvCxnSpPr>
        <p:spPr>
          <a:xfrm flipV="1">
            <a:off x="986588" y="2078261"/>
            <a:ext cx="10367211" cy="39015"/>
          </a:xfrm>
          <a:prstGeom prst="line">
            <a:avLst/>
          </a:prstGeom>
          <a:ln w="28575"/>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5EEFE4B-E167-739C-ED88-D0121001E572}"/>
              </a:ext>
            </a:extLst>
          </p:cNvPr>
          <p:cNvSpPr txBox="1"/>
          <p:nvPr/>
        </p:nvSpPr>
        <p:spPr>
          <a:xfrm>
            <a:off x="0" y="6664989"/>
            <a:ext cx="12192000" cy="246221"/>
          </a:xfrm>
          <a:prstGeom prst="rect">
            <a:avLst/>
          </a:prstGeom>
          <a:solidFill>
            <a:schemeClr val="accent1">
              <a:lumMod val="20000"/>
              <a:lumOff val="80000"/>
            </a:schemeClr>
          </a:solidFill>
        </p:spPr>
        <p:txBody>
          <a:bodyPr wrap="square" rtlCol="0">
            <a:spAutoFit/>
          </a:bodyPr>
          <a:lstStyle/>
          <a:p>
            <a:r>
              <a:rPr lang="en-US" sz="1000" dirty="0">
                <a:latin typeface="Javanese Text" panose="02000000000000000000" pitchFamily="2" charset="0"/>
              </a:rPr>
              <a:t>The Carriage of Goods by Sea Act: RIP? An Urgent Request to Resuscitate an 86 Year Old and Dying Statute – By: David Maloof, Esq.		                 MLA COG Committee Fall Meeting 2022</a:t>
            </a:r>
          </a:p>
        </p:txBody>
      </p:sp>
      <p:sp>
        <p:nvSpPr>
          <p:cNvPr id="7" name="TextBox 6">
            <a:extLst>
              <a:ext uri="{FF2B5EF4-FFF2-40B4-BE49-F238E27FC236}">
                <a16:creationId xmlns:a16="http://schemas.microsoft.com/office/drawing/2014/main" id="{9454A1CB-CDBF-E0A3-BF57-5282D343C21B}"/>
              </a:ext>
            </a:extLst>
          </p:cNvPr>
          <p:cNvSpPr txBox="1"/>
          <p:nvPr/>
        </p:nvSpPr>
        <p:spPr>
          <a:xfrm>
            <a:off x="534403" y="4372780"/>
            <a:ext cx="11123193" cy="369332"/>
          </a:xfrm>
          <a:prstGeom prst="rect">
            <a:avLst/>
          </a:prstGeom>
          <a:solidFill>
            <a:schemeClr val="bg1"/>
          </a:solidFill>
        </p:spPr>
        <p:txBody>
          <a:bodyPr wrap="square" rtlCol="0" anchor="ctr">
            <a:spAutoFit/>
          </a:bodyPr>
          <a:lstStyle/>
          <a:p>
            <a:pPr algn="just"/>
            <a:r>
              <a:rPr lang="en-US" b="0" i="1" dirty="0">
                <a:solidFill>
                  <a:srgbClr val="000000"/>
                </a:solidFill>
                <a:effectLst/>
                <a:latin typeface="NSimSun" panose="02010609030101010101" pitchFamily="49" charset="-122"/>
                <a:ea typeface="NSimSun" panose="02010609030101010101" pitchFamily="49" charset="-122"/>
              </a:rPr>
              <a:t>Held: </a:t>
            </a:r>
            <a:r>
              <a:rPr lang="en-US" b="0" i="0" dirty="0">
                <a:solidFill>
                  <a:srgbClr val="000000"/>
                </a:solidFill>
                <a:effectLst/>
                <a:latin typeface="NSimSun" panose="02010609030101010101" pitchFamily="49" charset="-122"/>
                <a:ea typeface="NSimSun" panose="02010609030101010101" pitchFamily="49" charset="-122"/>
              </a:rPr>
              <a:t>COGSA does not nullify foreign arbitration clauses contained in maritime bills of lading. </a:t>
            </a:r>
            <a:endParaRPr lang="en-US" dirty="0"/>
          </a:p>
        </p:txBody>
      </p:sp>
      <p:sp>
        <p:nvSpPr>
          <p:cNvPr id="6" name="TextBox 5">
            <a:extLst>
              <a:ext uri="{FF2B5EF4-FFF2-40B4-BE49-F238E27FC236}">
                <a16:creationId xmlns:a16="http://schemas.microsoft.com/office/drawing/2014/main" id="{FA269ECF-76AC-6E65-C3CE-0E9FA92F2D07}"/>
              </a:ext>
            </a:extLst>
          </p:cNvPr>
          <p:cNvSpPr txBox="1"/>
          <p:nvPr/>
        </p:nvSpPr>
        <p:spPr>
          <a:xfrm>
            <a:off x="-1" y="6663170"/>
            <a:ext cx="12192000" cy="246221"/>
          </a:xfrm>
          <a:prstGeom prst="rect">
            <a:avLst/>
          </a:prstGeom>
          <a:solidFill>
            <a:schemeClr val="accent1">
              <a:lumMod val="20000"/>
              <a:lumOff val="80000"/>
            </a:schemeClr>
          </a:solidFill>
        </p:spPr>
        <p:txBody>
          <a:bodyPr wrap="square" rtlCol="0">
            <a:spAutoFit/>
          </a:bodyPr>
          <a:lstStyle/>
          <a:p>
            <a:pPr algn="ctr"/>
            <a:r>
              <a:rPr lang="en-US" sz="1000" dirty="0">
                <a:latin typeface="Javanese Text" panose="02000000000000000000" pitchFamily="2" charset="0"/>
              </a:rPr>
              <a:t>Prior results do not guarantee a similar outcome. Presentations are not to be construed as legal advice. </a:t>
            </a:r>
          </a:p>
        </p:txBody>
      </p:sp>
    </p:spTree>
    <p:extLst>
      <p:ext uri="{BB962C8B-B14F-4D97-AF65-F5344CB8AC3E}">
        <p14:creationId xmlns:p14="http://schemas.microsoft.com/office/powerpoint/2010/main" val="3821160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TotalTime>
  <Words>3645</Words>
  <Application>Microsoft Office PowerPoint</Application>
  <PresentationFormat>Widescreen</PresentationFormat>
  <Paragraphs>397</Paragraphs>
  <Slides>17</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7" baseType="lpstr">
      <vt:lpstr>NSimSun</vt:lpstr>
      <vt:lpstr>Arial</vt:lpstr>
      <vt:lpstr>Calibri</vt:lpstr>
      <vt:lpstr>Calibri Light</vt:lpstr>
      <vt:lpstr>Cambria</vt:lpstr>
      <vt:lpstr>Constantia</vt:lpstr>
      <vt:lpstr>Javanese Text</vt:lpstr>
      <vt:lpstr>Wingdings</vt:lpstr>
      <vt:lpstr>Office Theme</vt:lpstr>
      <vt:lpstr>Acrobat Document</vt:lpstr>
      <vt:lpstr>The US Carriage Of Goods By Sea Act: R.I.P.?</vt:lpstr>
      <vt:lpstr>PowerPoint Presentation</vt:lpstr>
      <vt:lpstr>COGSA Background</vt:lpstr>
      <vt:lpstr>Just How Archaic Is COGSA?</vt:lpstr>
      <vt:lpstr>US COGSA Case Filings Summary</vt:lpstr>
      <vt:lpstr>US COGSA Court Decisions Summary</vt:lpstr>
      <vt:lpstr>The Fatal Blow To The  Rights Of Cargo Interests Under COGSA</vt:lpstr>
      <vt:lpstr>2. The Adoption Of Hague-Visby By Our Principal Trading Partners Has Created Massive Inequity For American Shipping And Insuring Interests</vt:lpstr>
      <vt:lpstr>3. Since 1995, Ocean Carriers Can Unilaterally Choose Inconvenient Forums Where No Relevant Witnesses Are Located</vt:lpstr>
      <vt:lpstr>4. Since 2014, Upstream Contracting  Carriers &amp; Downstream Sub-Contractors  Can Unilaterally Be Exempted From Liability </vt:lpstr>
      <vt:lpstr>5. Since March Of 2022, NVOCCs  Are Potentially Exempted From Liability </vt:lpstr>
      <vt:lpstr>The Current Situation: We Now  Have A Completely Outdated And Dysfunctional COGSA Statutory Scheme</vt:lpstr>
      <vt:lpstr>We Need An Innovative Solution</vt:lpstr>
      <vt:lpstr>AN ACT</vt:lpstr>
      <vt:lpstr>Rationale for Proposed Statutory Changes</vt:lpstr>
      <vt:lpstr>Submit Comments to the MLA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Carriage of Goods by Sea Act: RIP?</dc:title>
  <dc:creator>Paralegals</dc:creator>
  <cp:lastModifiedBy>Newcomb Mark</cp:lastModifiedBy>
  <cp:revision>175</cp:revision>
  <cp:lastPrinted>2023-11-02T19:14:20Z</cp:lastPrinted>
  <dcterms:created xsi:type="dcterms:W3CDTF">2022-09-08T14:14:02Z</dcterms:created>
  <dcterms:modified xsi:type="dcterms:W3CDTF">2024-03-13T21:19:23Z</dcterms:modified>
</cp:coreProperties>
</file>