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0"/>
  </p:notesMasterIdLst>
  <p:sldIdLst>
    <p:sldId id="363" r:id="rId2"/>
    <p:sldId id="361" r:id="rId3"/>
    <p:sldId id="514" r:id="rId4"/>
    <p:sldId id="386" r:id="rId5"/>
    <p:sldId id="516" r:id="rId6"/>
    <p:sldId id="517" r:id="rId7"/>
    <p:sldId id="519" r:id="rId8"/>
    <p:sldId id="521" r:id="rId9"/>
    <p:sldId id="523" r:id="rId10"/>
    <p:sldId id="531" r:id="rId11"/>
    <p:sldId id="524" r:id="rId12"/>
    <p:sldId id="525" r:id="rId13"/>
    <p:sldId id="526" r:id="rId14"/>
    <p:sldId id="534" r:id="rId15"/>
    <p:sldId id="527" r:id="rId16"/>
    <p:sldId id="528" r:id="rId17"/>
    <p:sldId id="529" r:id="rId18"/>
    <p:sldId id="530" r:id="rId19"/>
    <p:sldId id="532" r:id="rId20"/>
    <p:sldId id="533" r:id="rId21"/>
    <p:sldId id="535" r:id="rId22"/>
    <p:sldId id="520" r:id="rId23"/>
    <p:sldId id="536" r:id="rId24"/>
    <p:sldId id="540" r:id="rId25"/>
    <p:sldId id="537" r:id="rId26"/>
    <p:sldId id="539" r:id="rId27"/>
    <p:sldId id="538" r:id="rId28"/>
    <p:sldId id="541" r:id="rId29"/>
    <p:sldId id="542" r:id="rId30"/>
    <p:sldId id="543" r:id="rId31"/>
    <p:sldId id="544" r:id="rId32"/>
    <p:sldId id="545" r:id="rId33"/>
    <p:sldId id="551" r:id="rId34"/>
    <p:sldId id="546" r:id="rId35"/>
    <p:sldId id="547" r:id="rId36"/>
    <p:sldId id="548" r:id="rId37"/>
    <p:sldId id="549" r:id="rId38"/>
    <p:sldId id="550" r:id="rId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n N Hughes" initials="BNH" lastIdx="3" clrIdx="0">
    <p:extLst>
      <p:ext uri="{19B8F6BF-5375-455C-9EA6-DF929625EA0E}">
        <p15:presenceInfo xmlns:p15="http://schemas.microsoft.com/office/powerpoint/2012/main" userId="Brendan N Hugh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CBC"/>
    <a:srgbClr val="163564"/>
    <a:srgbClr val="327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68" autoAdjust="0"/>
    <p:restoredTop sz="94651"/>
  </p:normalViewPr>
  <p:slideViewPr>
    <p:cSldViewPr snapToGrid="0" snapToObjects="1">
      <p:cViewPr varScale="1">
        <p:scale>
          <a:sx n="91" d="100"/>
          <a:sy n="91" d="100"/>
        </p:scale>
        <p:origin x="576"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6FAF776-068B-4E4E-B583-946876767D10}" type="datetimeFigureOut">
              <a:rPr lang="en-US" smtClean="0"/>
              <a:t>10/24/2024</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8C8E06F-070C-524E-B1CD-91F351AB25B2}" type="slidenum">
              <a:rPr lang="en-US" smtClean="0"/>
              <a:t>‹#›</a:t>
            </a:fld>
            <a:endParaRPr lang="en-US"/>
          </a:p>
        </p:txBody>
      </p:sp>
    </p:spTree>
    <p:extLst>
      <p:ext uri="{BB962C8B-B14F-4D97-AF65-F5344CB8AC3E}">
        <p14:creationId xmlns:p14="http://schemas.microsoft.com/office/powerpoint/2010/main" val="64254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0D52-EF5A-F74C-97C3-B206792DBC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ED9054-639F-7B4C-AFD9-C3E6FCDD7C4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F3CAA72-0DDF-AC46-AABE-217C051A6C42}"/>
              </a:ext>
            </a:extLst>
          </p:cNvPr>
          <p:cNvSpPr>
            <a:spLocks noGrp="1"/>
          </p:cNvSpPr>
          <p:nvPr>
            <p:ph type="dt" sz="half" idx="10"/>
          </p:nvPr>
        </p:nvSpPr>
        <p:spPr/>
        <p:txBody>
          <a:bodyPr/>
          <a:lstStyle/>
          <a:p>
            <a:fld id="{BF0EBABE-986F-4EC9-B636-EC46B3E22675}" type="datetime1">
              <a:rPr lang="en-US" smtClean="0"/>
              <a:t>10/24/2024</a:t>
            </a:fld>
            <a:endParaRPr lang="en-US"/>
          </a:p>
        </p:txBody>
      </p:sp>
      <p:sp>
        <p:nvSpPr>
          <p:cNvPr id="5" name="Footer Placeholder 4">
            <a:extLst>
              <a:ext uri="{FF2B5EF4-FFF2-40B4-BE49-F238E27FC236}">
                <a16:creationId xmlns:a16="http://schemas.microsoft.com/office/drawing/2014/main" id="{B901310D-4EDF-F842-A2D0-4CC1B7145596}"/>
              </a:ext>
            </a:extLst>
          </p:cNvPr>
          <p:cNvSpPr>
            <a:spLocks noGrp="1"/>
          </p:cNvSpPr>
          <p:nvPr>
            <p:ph type="ftr" sz="quarter" idx="11"/>
          </p:nvPr>
        </p:nvSpPr>
        <p:spPr/>
        <p:txBody>
          <a:bodyPr/>
          <a:lstStyle/>
          <a:p>
            <a:r>
              <a:rPr lang="en-US"/>
              <a:t>www.gallowaylawfirm.com</a:t>
            </a:r>
          </a:p>
        </p:txBody>
      </p:sp>
      <p:sp>
        <p:nvSpPr>
          <p:cNvPr id="6" name="Slide Number Placeholder 5">
            <a:extLst>
              <a:ext uri="{FF2B5EF4-FFF2-40B4-BE49-F238E27FC236}">
                <a16:creationId xmlns:a16="http://schemas.microsoft.com/office/drawing/2014/main" id="{36C3BCB9-66BA-404E-8BCE-A4BB0FE07848}"/>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10286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708C-3365-D84B-8331-6228F835E7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A47791-D8D2-704D-920C-72B4E8ACC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A1F95-7A76-524E-987A-86EEE387EC9A}"/>
              </a:ext>
            </a:extLst>
          </p:cNvPr>
          <p:cNvSpPr>
            <a:spLocks noGrp="1"/>
          </p:cNvSpPr>
          <p:nvPr>
            <p:ph type="dt" sz="half" idx="10"/>
          </p:nvPr>
        </p:nvSpPr>
        <p:spPr/>
        <p:txBody>
          <a:bodyPr/>
          <a:lstStyle/>
          <a:p>
            <a:fld id="{751D1105-283B-4ED9-A4BE-9C2560B9DB8D}" type="datetime1">
              <a:rPr lang="en-US" smtClean="0"/>
              <a:t>10/24/2024</a:t>
            </a:fld>
            <a:endParaRPr lang="en-US"/>
          </a:p>
        </p:txBody>
      </p:sp>
      <p:sp>
        <p:nvSpPr>
          <p:cNvPr id="5" name="Footer Placeholder 4">
            <a:extLst>
              <a:ext uri="{FF2B5EF4-FFF2-40B4-BE49-F238E27FC236}">
                <a16:creationId xmlns:a16="http://schemas.microsoft.com/office/drawing/2014/main" id="{05B762FC-665A-D54F-BD36-3FE75551CC41}"/>
              </a:ext>
            </a:extLst>
          </p:cNvPr>
          <p:cNvSpPr>
            <a:spLocks noGrp="1"/>
          </p:cNvSpPr>
          <p:nvPr>
            <p:ph type="ftr" sz="quarter" idx="11"/>
          </p:nvPr>
        </p:nvSpPr>
        <p:spPr/>
        <p:txBody>
          <a:bodyPr/>
          <a:lstStyle/>
          <a:p>
            <a:r>
              <a:rPr lang="en-US"/>
              <a:t>www.gallowaylawfirm.com</a:t>
            </a:r>
          </a:p>
        </p:txBody>
      </p:sp>
      <p:sp>
        <p:nvSpPr>
          <p:cNvPr id="6" name="Slide Number Placeholder 5">
            <a:extLst>
              <a:ext uri="{FF2B5EF4-FFF2-40B4-BE49-F238E27FC236}">
                <a16:creationId xmlns:a16="http://schemas.microsoft.com/office/drawing/2014/main" id="{E3CB5665-343D-6846-BFE0-1141390469FB}"/>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406250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7C2AB7-4B19-A343-8758-2E375CAD5B6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DFF48E-EC23-F34B-88EB-1D6F1A2E770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A0020-6E6F-5843-A177-0AA25AD8E221}"/>
              </a:ext>
            </a:extLst>
          </p:cNvPr>
          <p:cNvSpPr>
            <a:spLocks noGrp="1"/>
          </p:cNvSpPr>
          <p:nvPr>
            <p:ph type="dt" sz="half" idx="10"/>
          </p:nvPr>
        </p:nvSpPr>
        <p:spPr/>
        <p:txBody>
          <a:bodyPr/>
          <a:lstStyle/>
          <a:p>
            <a:fld id="{C663007A-2E33-41A6-A087-7AD24DCB78CF}" type="datetime1">
              <a:rPr lang="en-US" smtClean="0"/>
              <a:t>10/24/2024</a:t>
            </a:fld>
            <a:endParaRPr lang="en-US"/>
          </a:p>
        </p:txBody>
      </p:sp>
      <p:sp>
        <p:nvSpPr>
          <p:cNvPr id="5" name="Footer Placeholder 4">
            <a:extLst>
              <a:ext uri="{FF2B5EF4-FFF2-40B4-BE49-F238E27FC236}">
                <a16:creationId xmlns:a16="http://schemas.microsoft.com/office/drawing/2014/main" id="{AAD17246-2D18-1D43-A924-136933F6BF5B}"/>
              </a:ext>
            </a:extLst>
          </p:cNvPr>
          <p:cNvSpPr>
            <a:spLocks noGrp="1"/>
          </p:cNvSpPr>
          <p:nvPr>
            <p:ph type="ftr" sz="quarter" idx="11"/>
          </p:nvPr>
        </p:nvSpPr>
        <p:spPr/>
        <p:txBody>
          <a:bodyPr/>
          <a:lstStyle/>
          <a:p>
            <a:r>
              <a:rPr lang="en-US"/>
              <a:t>www.gallowaylawfirm.com</a:t>
            </a:r>
          </a:p>
        </p:txBody>
      </p:sp>
      <p:sp>
        <p:nvSpPr>
          <p:cNvPr id="6" name="Slide Number Placeholder 5">
            <a:extLst>
              <a:ext uri="{FF2B5EF4-FFF2-40B4-BE49-F238E27FC236}">
                <a16:creationId xmlns:a16="http://schemas.microsoft.com/office/drawing/2014/main" id="{7D254820-1F5D-EF41-8DBB-4B67DE311A71}"/>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258529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51F1-3C5A-3241-8C41-474ADA5EC6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66028-A6F6-224B-943E-35F79AFC3B33}"/>
              </a:ext>
            </a:extLst>
          </p:cNvPr>
          <p:cNvSpPr>
            <a:spLocks noGrp="1"/>
          </p:cNvSpPr>
          <p:nvPr>
            <p:ph idx="1"/>
          </p:nvPr>
        </p:nvSpPr>
        <p:spPr/>
        <p:txBody>
          <a:bodyPr/>
          <a:lstStyle>
            <a:lvl1pPr>
              <a:buClr>
                <a:srgbClr val="347CBC"/>
              </a:buClr>
              <a:defRPr sz="2800"/>
            </a:lvl1pPr>
            <a:lvl2pPr marL="514350" indent="-171450">
              <a:buClr>
                <a:srgbClr val="347CBC"/>
              </a:buClr>
              <a:buFont typeface="Courier New" panose="02070309020205020404" pitchFamily="49" charset="0"/>
              <a:buChar char="o"/>
              <a:defRPr sz="2000"/>
            </a:lvl2pPr>
            <a:lvl3pPr marL="857250" indent="-171450">
              <a:buClr>
                <a:srgbClr val="347CBC"/>
              </a:buClr>
              <a:buFont typeface="Wingdings" panose="05000000000000000000" pitchFamily="2" charset="2"/>
              <a:buChar char="§"/>
              <a:defRPr sz="1800"/>
            </a:lvl3pPr>
            <a:lvl4pPr marL="1200150" indent="-171450">
              <a:buClr>
                <a:srgbClr val="347CBC"/>
              </a:buClr>
              <a:buFont typeface="Wingdings" panose="05000000000000000000" pitchFamily="2" charset="2"/>
              <a:buChar char="q"/>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B10A5D68-2ED0-3E4D-A26D-2531961FE1F9}"/>
              </a:ext>
            </a:extLst>
          </p:cNvPr>
          <p:cNvSpPr>
            <a:spLocks noGrp="1"/>
          </p:cNvSpPr>
          <p:nvPr>
            <p:ph type="dt" sz="half" idx="10"/>
          </p:nvPr>
        </p:nvSpPr>
        <p:spPr/>
        <p:txBody>
          <a:bodyPr/>
          <a:lstStyle/>
          <a:p>
            <a:fld id="{CAE3E44D-CEAE-437E-9AB4-C3869859A466}" type="datetime1">
              <a:rPr lang="en-US" smtClean="0"/>
              <a:t>10/24/2024</a:t>
            </a:fld>
            <a:endParaRPr lang="en-US"/>
          </a:p>
        </p:txBody>
      </p:sp>
      <p:sp>
        <p:nvSpPr>
          <p:cNvPr id="5" name="Footer Placeholder 4">
            <a:extLst>
              <a:ext uri="{FF2B5EF4-FFF2-40B4-BE49-F238E27FC236}">
                <a16:creationId xmlns:a16="http://schemas.microsoft.com/office/drawing/2014/main" id="{9011F395-3302-8544-9E8C-98E7FED608D4}"/>
              </a:ext>
            </a:extLst>
          </p:cNvPr>
          <p:cNvSpPr>
            <a:spLocks noGrp="1"/>
          </p:cNvSpPr>
          <p:nvPr>
            <p:ph type="ftr" sz="quarter" idx="11"/>
          </p:nvPr>
        </p:nvSpPr>
        <p:spPr/>
        <p:txBody>
          <a:bodyPr/>
          <a:lstStyle/>
          <a:p>
            <a:r>
              <a:rPr lang="en-US"/>
              <a:t>www.gallowaylawfirm.com</a:t>
            </a:r>
          </a:p>
        </p:txBody>
      </p:sp>
      <p:sp>
        <p:nvSpPr>
          <p:cNvPr id="6" name="Slide Number Placeholder 5">
            <a:extLst>
              <a:ext uri="{FF2B5EF4-FFF2-40B4-BE49-F238E27FC236}">
                <a16:creationId xmlns:a16="http://schemas.microsoft.com/office/drawing/2014/main" id="{C86D35DB-A030-5C4C-BBC3-F1405E9171CD}"/>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254958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D02D-06FC-1141-A09E-F3BF8C202F6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E723F7A-ABF2-5D45-B27C-EB053DD2364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28016-0AF1-D442-9727-AC7BA0609688}"/>
              </a:ext>
            </a:extLst>
          </p:cNvPr>
          <p:cNvSpPr>
            <a:spLocks noGrp="1"/>
          </p:cNvSpPr>
          <p:nvPr>
            <p:ph type="dt" sz="half" idx="10"/>
          </p:nvPr>
        </p:nvSpPr>
        <p:spPr/>
        <p:txBody>
          <a:bodyPr/>
          <a:lstStyle/>
          <a:p>
            <a:fld id="{BF51B58C-C5D0-4897-BA43-5101F3BD7EB2}" type="datetime1">
              <a:rPr lang="en-US" smtClean="0"/>
              <a:t>10/24/2024</a:t>
            </a:fld>
            <a:endParaRPr lang="en-US"/>
          </a:p>
        </p:txBody>
      </p:sp>
      <p:sp>
        <p:nvSpPr>
          <p:cNvPr id="5" name="Footer Placeholder 4">
            <a:extLst>
              <a:ext uri="{FF2B5EF4-FFF2-40B4-BE49-F238E27FC236}">
                <a16:creationId xmlns:a16="http://schemas.microsoft.com/office/drawing/2014/main" id="{56B7B3FD-4579-664A-A4C2-A6E7308DCBC8}"/>
              </a:ext>
            </a:extLst>
          </p:cNvPr>
          <p:cNvSpPr>
            <a:spLocks noGrp="1"/>
          </p:cNvSpPr>
          <p:nvPr>
            <p:ph type="ftr" sz="quarter" idx="11"/>
          </p:nvPr>
        </p:nvSpPr>
        <p:spPr/>
        <p:txBody>
          <a:bodyPr/>
          <a:lstStyle/>
          <a:p>
            <a:r>
              <a:rPr lang="en-US"/>
              <a:t>www.gallowaylawfirm.com</a:t>
            </a:r>
          </a:p>
        </p:txBody>
      </p:sp>
      <p:sp>
        <p:nvSpPr>
          <p:cNvPr id="6" name="Slide Number Placeholder 5">
            <a:extLst>
              <a:ext uri="{FF2B5EF4-FFF2-40B4-BE49-F238E27FC236}">
                <a16:creationId xmlns:a16="http://schemas.microsoft.com/office/drawing/2014/main" id="{1703F3C1-08F7-4946-9AF8-A42977C4A0D3}"/>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203422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F12C-C397-E941-A86C-4D87E04AE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ECE10-BBA8-C441-B65E-B737481D9AF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324712-D818-5C40-AE3E-FEF560BEBD6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D4FD82-798B-874C-83E4-4C483D45ACA0}"/>
              </a:ext>
            </a:extLst>
          </p:cNvPr>
          <p:cNvSpPr>
            <a:spLocks noGrp="1"/>
          </p:cNvSpPr>
          <p:nvPr>
            <p:ph type="dt" sz="half" idx="10"/>
          </p:nvPr>
        </p:nvSpPr>
        <p:spPr/>
        <p:txBody>
          <a:bodyPr/>
          <a:lstStyle/>
          <a:p>
            <a:fld id="{1907872F-70A3-4235-8F15-E1ECFAEF2C56}" type="datetime1">
              <a:rPr lang="en-US" smtClean="0"/>
              <a:t>10/24/2024</a:t>
            </a:fld>
            <a:endParaRPr lang="en-US"/>
          </a:p>
        </p:txBody>
      </p:sp>
      <p:sp>
        <p:nvSpPr>
          <p:cNvPr id="6" name="Footer Placeholder 5">
            <a:extLst>
              <a:ext uri="{FF2B5EF4-FFF2-40B4-BE49-F238E27FC236}">
                <a16:creationId xmlns:a16="http://schemas.microsoft.com/office/drawing/2014/main" id="{C955150C-4B2F-B447-9E43-257E0291CCD1}"/>
              </a:ext>
            </a:extLst>
          </p:cNvPr>
          <p:cNvSpPr>
            <a:spLocks noGrp="1"/>
          </p:cNvSpPr>
          <p:nvPr>
            <p:ph type="ftr" sz="quarter" idx="11"/>
          </p:nvPr>
        </p:nvSpPr>
        <p:spPr/>
        <p:txBody>
          <a:bodyPr/>
          <a:lstStyle/>
          <a:p>
            <a:r>
              <a:rPr lang="en-US"/>
              <a:t>www.gallowaylawfirm.com</a:t>
            </a:r>
          </a:p>
        </p:txBody>
      </p:sp>
      <p:sp>
        <p:nvSpPr>
          <p:cNvPr id="7" name="Slide Number Placeholder 6">
            <a:extLst>
              <a:ext uri="{FF2B5EF4-FFF2-40B4-BE49-F238E27FC236}">
                <a16:creationId xmlns:a16="http://schemas.microsoft.com/office/drawing/2014/main" id="{9531288C-DCCC-0944-B44D-1EEB2418317D}"/>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73256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43FB-385C-2047-8CF7-6741A814AF0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EAAE47-0508-1C4E-B204-B5DB6497070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A72E0D-0F54-F043-9048-4C1ACBB3C29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A5E11E-51C2-DD44-B6F9-4A0D1828DE3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F8284E6-8E70-C84B-9430-15082DFF483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5EE08C-BFAC-5544-B9B4-BE3A7BFB8FA7}"/>
              </a:ext>
            </a:extLst>
          </p:cNvPr>
          <p:cNvSpPr>
            <a:spLocks noGrp="1"/>
          </p:cNvSpPr>
          <p:nvPr>
            <p:ph type="dt" sz="half" idx="10"/>
          </p:nvPr>
        </p:nvSpPr>
        <p:spPr/>
        <p:txBody>
          <a:bodyPr/>
          <a:lstStyle/>
          <a:p>
            <a:fld id="{25D917D5-85B6-4CFA-B5CF-D872BCFFC75C}" type="datetime1">
              <a:rPr lang="en-US" smtClean="0"/>
              <a:t>10/24/2024</a:t>
            </a:fld>
            <a:endParaRPr lang="en-US"/>
          </a:p>
        </p:txBody>
      </p:sp>
      <p:sp>
        <p:nvSpPr>
          <p:cNvPr id="8" name="Footer Placeholder 7">
            <a:extLst>
              <a:ext uri="{FF2B5EF4-FFF2-40B4-BE49-F238E27FC236}">
                <a16:creationId xmlns:a16="http://schemas.microsoft.com/office/drawing/2014/main" id="{CF4619F9-388A-6846-8669-CFFDE33FDACF}"/>
              </a:ext>
            </a:extLst>
          </p:cNvPr>
          <p:cNvSpPr>
            <a:spLocks noGrp="1"/>
          </p:cNvSpPr>
          <p:nvPr>
            <p:ph type="ftr" sz="quarter" idx="11"/>
          </p:nvPr>
        </p:nvSpPr>
        <p:spPr/>
        <p:txBody>
          <a:bodyPr/>
          <a:lstStyle/>
          <a:p>
            <a:r>
              <a:rPr lang="en-US"/>
              <a:t>www.gallowaylawfirm.com</a:t>
            </a:r>
          </a:p>
        </p:txBody>
      </p:sp>
      <p:sp>
        <p:nvSpPr>
          <p:cNvPr id="9" name="Slide Number Placeholder 8">
            <a:extLst>
              <a:ext uri="{FF2B5EF4-FFF2-40B4-BE49-F238E27FC236}">
                <a16:creationId xmlns:a16="http://schemas.microsoft.com/office/drawing/2014/main" id="{7FA04516-99E2-8545-B78C-2B0413AE552E}"/>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413734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B69D-47DD-834F-AD4B-5629B2D17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2A137-27F5-B048-BEC5-C3EA427C042F}"/>
              </a:ext>
            </a:extLst>
          </p:cNvPr>
          <p:cNvSpPr>
            <a:spLocks noGrp="1"/>
          </p:cNvSpPr>
          <p:nvPr>
            <p:ph type="dt" sz="half" idx="10"/>
          </p:nvPr>
        </p:nvSpPr>
        <p:spPr/>
        <p:txBody>
          <a:bodyPr/>
          <a:lstStyle/>
          <a:p>
            <a:fld id="{890AAF6B-C00F-4A0B-8EBE-C819A1023C56}" type="datetime1">
              <a:rPr lang="en-US" smtClean="0"/>
              <a:t>10/24/2024</a:t>
            </a:fld>
            <a:endParaRPr lang="en-US"/>
          </a:p>
        </p:txBody>
      </p:sp>
      <p:sp>
        <p:nvSpPr>
          <p:cNvPr id="4" name="Footer Placeholder 3">
            <a:extLst>
              <a:ext uri="{FF2B5EF4-FFF2-40B4-BE49-F238E27FC236}">
                <a16:creationId xmlns:a16="http://schemas.microsoft.com/office/drawing/2014/main" id="{8003A959-908F-A34A-92FF-538756C3E367}"/>
              </a:ext>
            </a:extLst>
          </p:cNvPr>
          <p:cNvSpPr>
            <a:spLocks noGrp="1"/>
          </p:cNvSpPr>
          <p:nvPr>
            <p:ph type="ftr" sz="quarter" idx="11"/>
          </p:nvPr>
        </p:nvSpPr>
        <p:spPr/>
        <p:txBody>
          <a:bodyPr/>
          <a:lstStyle/>
          <a:p>
            <a:r>
              <a:rPr lang="en-US"/>
              <a:t>www.gallowaylawfirm.com</a:t>
            </a:r>
          </a:p>
        </p:txBody>
      </p:sp>
      <p:sp>
        <p:nvSpPr>
          <p:cNvPr id="5" name="Slide Number Placeholder 4">
            <a:extLst>
              <a:ext uri="{FF2B5EF4-FFF2-40B4-BE49-F238E27FC236}">
                <a16:creationId xmlns:a16="http://schemas.microsoft.com/office/drawing/2014/main" id="{4CBDD90C-6801-EE43-80CD-CA805BB896E6}"/>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238314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E02C33-9AB4-4A4A-8CCD-7E2EE9D857C8}"/>
              </a:ext>
            </a:extLst>
          </p:cNvPr>
          <p:cNvSpPr>
            <a:spLocks noGrp="1"/>
          </p:cNvSpPr>
          <p:nvPr>
            <p:ph type="dt" sz="half" idx="10"/>
          </p:nvPr>
        </p:nvSpPr>
        <p:spPr/>
        <p:txBody>
          <a:bodyPr/>
          <a:lstStyle/>
          <a:p>
            <a:fld id="{81A1820A-4BF7-4CB8-AA3E-E4B10E23CA55}" type="datetime1">
              <a:rPr lang="en-US" smtClean="0"/>
              <a:t>10/24/2024</a:t>
            </a:fld>
            <a:endParaRPr lang="en-US"/>
          </a:p>
        </p:txBody>
      </p:sp>
      <p:sp>
        <p:nvSpPr>
          <p:cNvPr id="3" name="Footer Placeholder 2">
            <a:extLst>
              <a:ext uri="{FF2B5EF4-FFF2-40B4-BE49-F238E27FC236}">
                <a16:creationId xmlns:a16="http://schemas.microsoft.com/office/drawing/2014/main" id="{160E45EF-5C97-DA4B-9DE1-6BA0ABA37C26}"/>
              </a:ext>
            </a:extLst>
          </p:cNvPr>
          <p:cNvSpPr>
            <a:spLocks noGrp="1"/>
          </p:cNvSpPr>
          <p:nvPr>
            <p:ph type="ftr" sz="quarter" idx="11"/>
          </p:nvPr>
        </p:nvSpPr>
        <p:spPr/>
        <p:txBody>
          <a:bodyPr/>
          <a:lstStyle/>
          <a:p>
            <a:r>
              <a:rPr lang="en-US"/>
              <a:t>www.gallowaylawfirm.com</a:t>
            </a:r>
          </a:p>
        </p:txBody>
      </p:sp>
      <p:sp>
        <p:nvSpPr>
          <p:cNvPr id="4" name="Slide Number Placeholder 3">
            <a:extLst>
              <a:ext uri="{FF2B5EF4-FFF2-40B4-BE49-F238E27FC236}">
                <a16:creationId xmlns:a16="http://schemas.microsoft.com/office/drawing/2014/main" id="{46FC358F-77B4-DE45-9ECA-FCF86244798A}"/>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271305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6F90-979E-8048-A36B-918DAF9D856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E45C0B8-0F38-7244-B7B6-02C73BD006F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B5E4FE-590D-134D-B492-AA700E7E56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1922D57-A889-064C-ADCB-6B32F735C8EE}"/>
              </a:ext>
            </a:extLst>
          </p:cNvPr>
          <p:cNvSpPr>
            <a:spLocks noGrp="1"/>
          </p:cNvSpPr>
          <p:nvPr>
            <p:ph type="dt" sz="half" idx="10"/>
          </p:nvPr>
        </p:nvSpPr>
        <p:spPr/>
        <p:txBody>
          <a:bodyPr/>
          <a:lstStyle/>
          <a:p>
            <a:fld id="{12379E2D-7B07-4C99-82EC-F7DC46345F44}" type="datetime1">
              <a:rPr lang="en-US" smtClean="0"/>
              <a:t>10/24/2024</a:t>
            </a:fld>
            <a:endParaRPr lang="en-US"/>
          </a:p>
        </p:txBody>
      </p:sp>
      <p:sp>
        <p:nvSpPr>
          <p:cNvPr id="6" name="Footer Placeholder 5">
            <a:extLst>
              <a:ext uri="{FF2B5EF4-FFF2-40B4-BE49-F238E27FC236}">
                <a16:creationId xmlns:a16="http://schemas.microsoft.com/office/drawing/2014/main" id="{8763C96C-883A-F24E-A070-459FE550E873}"/>
              </a:ext>
            </a:extLst>
          </p:cNvPr>
          <p:cNvSpPr>
            <a:spLocks noGrp="1"/>
          </p:cNvSpPr>
          <p:nvPr>
            <p:ph type="ftr" sz="quarter" idx="11"/>
          </p:nvPr>
        </p:nvSpPr>
        <p:spPr/>
        <p:txBody>
          <a:bodyPr/>
          <a:lstStyle/>
          <a:p>
            <a:r>
              <a:rPr lang="en-US"/>
              <a:t>www.gallowaylawfirm.com</a:t>
            </a:r>
          </a:p>
        </p:txBody>
      </p:sp>
      <p:sp>
        <p:nvSpPr>
          <p:cNvPr id="7" name="Slide Number Placeholder 6">
            <a:extLst>
              <a:ext uri="{FF2B5EF4-FFF2-40B4-BE49-F238E27FC236}">
                <a16:creationId xmlns:a16="http://schemas.microsoft.com/office/drawing/2014/main" id="{A0B19900-7368-1048-AD35-AA124138439A}"/>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148695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2419-30DA-3C4E-AA4A-BF8096DF6C5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9B922A4-BE5B-934D-8B16-3D1491EDC80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2F30172-874E-B54F-B856-8CF98209B4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E0FDD71-43B5-2547-8D40-4BC3EAD21CFD}"/>
              </a:ext>
            </a:extLst>
          </p:cNvPr>
          <p:cNvSpPr>
            <a:spLocks noGrp="1"/>
          </p:cNvSpPr>
          <p:nvPr>
            <p:ph type="dt" sz="half" idx="10"/>
          </p:nvPr>
        </p:nvSpPr>
        <p:spPr/>
        <p:txBody>
          <a:bodyPr/>
          <a:lstStyle/>
          <a:p>
            <a:fld id="{EE0C6815-187F-46A5-AA07-43FBCEA1CE14}" type="datetime1">
              <a:rPr lang="en-US" smtClean="0"/>
              <a:t>10/24/2024</a:t>
            </a:fld>
            <a:endParaRPr lang="en-US"/>
          </a:p>
        </p:txBody>
      </p:sp>
      <p:sp>
        <p:nvSpPr>
          <p:cNvPr id="6" name="Footer Placeholder 5">
            <a:extLst>
              <a:ext uri="{FF2B5EF4-FFF2-40B4-BE49-F238E27FC236}">
                <a16:creationId xmlns:a16="http://schemas.microsoft.com/office/drawing/2014/main" id="{DB204FFC-4A2D-914A-A210-9DF20D188377}"/>
              </a:ext>
            </a:extLst>
          </p:cNvPr>
          <p:cNvSpPr>
            <a:spLocks noGrp="1"/>
          </p:cNvSpPr>
          <p:nvPr>
            <p:ph type="ftr" sz="quarter" idx="11"/>
          </p:nvPr>
        </p:nvSpPr>
        <p:spPr/>
        <p:txBody>
          <a:bodyPr/>
          <a:lstStyle/>
          <a:p>
            <a:r>
              <a:rPr lang="en-US"/>
              <a:t>www.gallowaylawfirm.com</a:t>
            </a:r>
          </a:p>
        </p:txBody>
      </p:sp>
      <p:sp>
        <p:nvSpPr>
          <p:cNvPr id="7" name="Slide Number Placeholder 6">
            <a:extLst>
              <a:ext uri="{FF2B5EF4-FFF2-40B4-BE49-F238E27FC236}">
                <a16:creationId xmlns:a16="http://schemas.microsoft.com/office/drawing/2014/main" id="{A40F6929-C375-954F-98A8-FDEC371F3DE8}"/>
              </a:ext>
            </a:extLst>
          </p:cNvPr>
          <p:cNvSpPr>
            <a:spLocks noGrp="1"/>
          </p:cNvSpPr>
          <p:nvPr>
            <p:ph type="sldNum" sz="quarter" idx="12"/>
          </p:nvPr>
        </p:nvSpPr>
        <p:spPr/>
        <p:txBody>
          <a:bodyPr/>
          <a:lstStyle/>
          <a:p>
            <a:fld id="{8E74828B-3111-6D43-B956-F9C026542325}" type="slidenum">
              <a:rPr lang="en-US" smtClean="0"/>
              <a:t>‹#›</a:t>
            </a:fld>
            <a:endParaRPr lang="en-US"/>
          </a:p>
        </p:txBody>
      </p:sp>
    </p:spTree>
    <p:extLst>
      <p:ext uri="{BB962C8B-B14F-4D97-AF65-F5344CB8AC3E}">
        <p14:creationId xmlns:p14="http://schemas.microsoft.com/office/powerpoint/2010/main" val="117614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EDE182-FEAE-4E45-BAD7-DC1B6EDCA86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6614D8-2525-5249-9B77-19203D3DEB0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97008-479E-8445-98E9-A2DAA2F441F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1">
                    <a:tint val="75000"/>
                  </a:schemeClr>
                </a:solidFill>
                <a:latin typeface="Avenir Next LT Pro" panose="020B0504020202020204" pitchFamily="34" charset="0"/>
              </a:defRPr>
            </a:lvl1pPr>
          </a:lstStyle>
          <a:p>
            <a:fld id="{D0B64847-62B0-42CF-A43C-E56E9E3C4DD7}" type="datetime1">
              <a:rPr lang="en-US" smtClean="0"/>
              <a:t>10/24/2024</a:t>
            </a:fld>
            <a:endParaRPr lang="en-US" dirty="0"/>
          </a:p>
        </p:txBody>
      </p:sp>
      <p:sp>
        <p:nvSpPr>
          <p:cNvPr id="5" name="Footer Placeholder 4">
            <a:extLst>
              <a:ext uri="{FF2B5EF4-FFF2-40B4-BE49-F238E27FC236}">
                <a16:creationId xmlns:a16="http://schemas.microsoft.com/office/drawing/2014/main" id="{597C8856-9532-3E41-90D3-B4199C50F53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400">
                <a:solidFill>
                  <a:schemeClr val="tx1">
                    <a:tint val="75000"/>
                  </a:schemeClr>
                </a:solidFill>
                <a:latin typeface="Avenir Next LT Pro" panose="020B0504020202020204" pitchFamily="34" charset="0"/>
              </a:defRPr>
            </a:lvl1pPr>
          </a:lstStyle>
          <a:p>
            <a:r>
              <a:rPr lang="en-US" dirty="0"/>
              <a:t>www.gallowaylawfirm.com</a:t>
            </a:r>
          </a:p>
        </p:txBody>
      </p:sp>
      <p:sp>
        <p:nvSpPr>
          <p:cNvPr id="6" name="Slide Number Placeholder 5">
            <a:extLst>
              <a:ext uri="{FF2B5EF4-FFF2-40B4-BE49-F238E27FC236}">
                <a16:creationId xmlns:a16="http://schemas.microsoft.com/office/drawing/2014/main" id="{4878C306-67C2-1A42-8FB6-9C0C339CE78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chemeClr val="tx1">
                    <a:tint val="75000"/>
                  </a:schemeClr>
                </a:solidFill>
                <a:latin typeface="Avenir Next LT Pro" panose="020B0504020202020204" pitchFamily="34" charset="0"/>
              </a:defRPr>
            </a:lvl1pPr>
          </a:lstStyle>
          <a:p>
            <a:fld id="{8E74828B-3111-6D43-B956-F9C026542325}" type="slidenum">
              <a:rPr lang="en-US" smtClean="0"/>
              <a:pPr/>
              <a:t>‹#›</a:t>
            </a:fld>
            <a:endParaRPr lang="en-US" dirty="0"/>
          </a:p>
        </p:txBody>
      </p:sp>
    </p:spTree>
    <p:extLst>
      <p:ext uri="{BB962C8B-B14F-4D97-AF65-F5344CB8AC3E}">
        <p14:creationId xmlns:p14="http://schemas.microsoft.com/office/powerpoint/2010/main" val="1069361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fmc.org/" TargetMode="External"/><Relationship Id="rId7" Type="http://schemas.openxmlformats.org/officeDocument/2006/relationships/image" Target="../media/image3.png"/><Relationship Id="rId2" Type="http://schemas.openxmlformats.org/officeDocument/2006/relationships/hyperlink" Target="http://www.asmfc.org/" TargetMode="External"/><Relationship Id="rId1" Type="http://schemas.openxmlformats.org/officeDocument/2006/relationships/slideLayout" Target="../slideLayouts/slideLayout2.xml"/><Relationship Id="rId6" Type="http://schemas.openxmlformats.org/officeDocument/2006/relationships/hyperlink" Target="http://www.asmfc.org/species/atlantic-herring" TargetMode="External"/><Relationship Id="rId5" Type="http://schemas.openxmlformats.org/officeDocument/2006/relationships/hyperlink" Target="https://www.nefmc.org/management-plans/herring" TargetMode="External"/><Relationship Id="rId4" Type="http://schemas.openxmlformats.org/officeDocument/2006/relationships/hyperlink" Target="https://www.fisheries.noaa.gov/about/greater-atlantic-regional-fisheries-offi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oss.nmfs.noaa.gov/apexfoss/f?p=215:200:14533496384056::N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nefsc.fisheries.noaa.gov/PT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isheries.noaa.gov/resource/data/fishery-monitoring-service-providers-northeast-and-mid-atlantic-program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stlaw.com/Document/I8bb28bf0dda711e6b27be1b44e7e7e5b/View/FullText.html?transitionType=Default&amp;contextData=(sc.Default)&amp;VR=3.0&amp;RS=cblt1.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t.nmfs.noaa.gov/stocksmart?app=browse_by_stock&amp;stockid=1057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D2927C-590A-46A9-A737-C2AEC2D68931}"/>
              </a:ext>
            </a:extLst>
          </p:cNvPr>
          <p:cNvSpPr txBox="1">
            <a:spLocks/>
          </p:cNvSpPr>
          <p:nvPr/>
        </p:nvSpPr>
        <p:spPr>
          <a:xfrm>
            <a:off x="132015" y="226810"/>
            <a:ext cx="4933971" cy="1389878"/>
          </a:xfrm>
          <a:prstGeom prst="rect">
            <a:avLst/>
          </a:prstGeom>
        </p:spPr>
        <p:txBody>
          <a:bodyPr anchor="t">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20000"/>
              </a:lnSpc>
            </a:pPr>
            <a:r>
              <a:rPr lang="en-US" sz="4050" b="1" dirty="0">
                <a:solidFill>
                  <a:schemeClr val="bg1"/>
                </a:solidFill>
                <a:latin typeface="Century Gothic" panose="020B0502020202020204" pitchFamily="34" charset="0"/>
              </a:rPr>
              <a:t>Summary of Landmark 2024 SCOTUS Administrative Law Rulings</a:t>
            </a:r>
          </a:p>
        </p:txBody>
      </p:sp>
      <p:pic>
        <p:nvPicPr>
          <p:cNvPr id="7" name="Picture 6" descr="A picture containing clipart&#10;&#10;Description automatically generated">
            <a:extLst>
              <a:ext uri="{FF2B5EF4-FFF2-40B4-BE49-F238E27FC236}">
                <a16:creationId xmlns:a16="http://schemas.microsoft.com/office/drawing/2014/main" id="{A2BEF686-9D45-48BE-9807-365D7ADF0914}"/>
              </a:ext>
            </a:extLst>
          </p:cNvPr>
          <p:cNvPicPr>
            <a:picLocks noChangeAspect="1"/>
          </p:cNvPicPr>
          <p:nvPr/>
        </p:nvPicPr>
        <p:blipFill>
          <a:blip r:embed="rId3"/>
          <a:stretch>
            <a:fillRect/>
          </a:stretch>
        </p:blipFill>
        <p:spPr>
          <a:xfrm>
            <a:off x="6125213" y="1921488"/>
            <a:ext cx="2842491" cy="703516"/>
          </a:xfrm>
          <a:prstGeom prst="rect">
            <a:avLst/>
          </a:prstGeom>
        </p:spPr>
      </p:pic>
      <p:sp>
        <p:nvSpPr>
          <p:cNvPr id="8" name="Subtitle 2">
            <a:extLst>
              <a:ext uri="{FF2B5EF4-FFF2-40B4-BE49-F238E27FC236}">
                <a16:creationId xmlns:a16="http://schemas.microsoft.com/office/drawing/2014/main" id="{193D640F-8D59-4A01-BAE1-065229FAAB52}"/>
              </a:ext>
            </a:extLst>
          </p:cNvPr>
          <p:cNvSpPr txBox="1">
            <a:spLocks/>
          </p:cNvSpPr>
          <p:nvPr/>
        </p:nvSpPr>
        <p:spPr>
          <a:xfrm>
            <a:off x="415384" y="1839310"/>
            <a:ext cx="3578547" cy="2167623"/>
          </a:xfrm>
          <a:prstGeom prst="rect">
            <a:avLst/>
          </a:prstGeom>
        </p:spPr>
        <p:txBody>
          <a:bodyPr vert="horz" lIns="68580" tIns="34290" rIns="68580" bIns="3429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85800">
              <a:spcBef>
                <a:spcPts val="750"/>
              </a:spcBef>
            </a:pPr>
            <a:endParaRPr lang="en-US" sz="1800" dirty="0">
              <a:solidFill>
                <a:prstClr val="white"/>
              </a:solidFill>
              <a:latin typeface="Century Gothic" panose="020B0502020202020204" pitchFamily="34" charset="0"/>
            </a:endParaRPr>
          </a:p>
          <a:p>
            <a:pPr algn="l" defTabSz="685800">
              <a:spcBef>
                <a:spcPts val="750"/>
              </a:spcBef>
            </a:pPr>
            <a:endParaRPr lang="en-US" sz="1800" dirty="0">
              <a:solidFill>
                <a:prstClr val="white"/>
              </a:solidFill>
              <a:latin typeface="Century Gothic" panose="020B0502020202020204" pitchFamily="34" charset="0"/>
            </a:endParaRPr>
          </a:p>
          <a:p>
            <a:pPr algn="l" defTabSz="685800">
              <a:lnSpc>
                <a:spcPct val="100000"/>
              </a:lnSpc>
              <a:spcBef>
                <a:spcPts val="0"/>
              </a:spcBef>
            </a:pPr>
            <a:r>
              <a:rPr lang="en-US" sz="1800" dirty="0">
                <a:solidFill>
                  <a:prstClr val="white"/>
                </a:solidFill>
                <a:latin typeface="Century Gothic" panose="020B0502020202020204" pitchFamily="34" charset="0"/>
              </a:rPr>
              <a:t>The Maritime Law Association of the United States</a:t>
            </a:r>
          </a:p>
          <a:p>
            <a:pPr algn="l" defTabSz="685800">
              <a:lnSpc>
                <a:spcPct val="100000"/>
              </a:lnSpc>
              <a:spcBef>
                <a:spcPts val="0"/>
              </a:spcBef>
            </a:pPr>
            <a:endParaRPr lang="en-US" sz="1800" dirty="0">
              <a:solidFill>
                <a:prstClr val="white"/>
              </a:solidFill>
              <a:latin typeface="Century Gothic" panose="020B0502020202020204" pitchFamily="34" charset="0"/>
            </a:endParaRPr>
          </a:p>
          <a:p>
            <a:pPr algn="l" defTabSz="685800">
              <a:lnSpc>
                <a:spcPct val="100000"/>
              </a:lnSpc>
              <a:spcBef>
                <a:spcPts val="0"/>
              </a:spcBef>
            </a:pPr>
            <a:r>
              <a:rPr lang="en-US" sz="1800" dirty="0">
                <a:solidFill>
                  <a:prstClr val="white"/>
                </a:solidFill>
                <a:latin typeface="Century Gothic" panose="020B0502020202020204" pitchFamily="34" charset="0"/>
              </a:rPr>
              <a:t>Fisheries Committee</a:t>
            </a:r>
          </a:p>
          <a:p>
            <a:pPr algn="l" defTabSz="685800">
              <a:spcBef>
                <a:spcPts val="750"/>
              </a:spcBef>
            </a:pPr>
            <a:endParaRPr lang="en-US" sz="1800" dirty="0">
              <a:solidFill>
                <a:prstClr val="white"/>
              </a:solidFill>
              <a:latin typeface="Century Gothic" panose="020B0502020202020204" pitchFamily="34" charset="0"/>
            </a:endParaRPr>
          </a:p>
          <a:p>
            <a:pPr algn="l" defTabSz="685800">
              <a:spcBef>
                <a:spcPts val="750"/>
              </a:spcBef>
            </a:pPr>
            <a:r>
              <a:rPr lang="en-US" sz="1800" dirty="0">
                <a:solidFill>
                  <a:prstClr val="white"/>
                </a:solidFill>
                <a:latin typeface="Century Gothic" panose="020B0502020202020204" pitchFamily="34" charset="0"/>
              </a:rPr>
              <a:t>24 October 2024</a:t>
            </a:r>
          </a:p>
        </p:txBody>
      </p:sp>
      <p:sp>
        <p:nvSpPr>
          <p:cNvPr id="9" name="Subtitle 2">
            <a:extLst>
              <a:ext uri="{FF2B5EF4-FFF2-40B4-BE49-F238E27FC236}">
                <a16:creationId xmlns:a16="http://schemas.microsoft.com/office/drawing/2014/main" id="{E37B5490-60D3-43D3-996B-76D97411290B}"/>
              </a:ext>
            </a:extLst>
          </p:cNvPr>
          <p:cNvSpPr txBox="1">
            <a:spLocks/>
          </p:cNvSpPr>
          <p:nvPr/>
        </p:nvSpPr>
        <p:spPr>
          <a:xfrm>
            <a:off x="415385" y="4522079"/>
            <a:ext cx="3125532" cy="261890"/>
          </a:xfrm>
          <a:prstGeom prst="rect">
            <a:avLst/>
          </a:prstGeom>
        </p:spPr>
        <p:txBody>
          <a:bodyPr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solidFill>
                  <a:schemeClr val="bg1"/>
                </a:solidFill>
                <a:latin typeface="Century Gothic" panose="020B0502020202020204" pitchFamily="34" charset="0"/>
              </a:rPr>
              <a:t>Brendan N. Hughes</a:t>
            </a:r>
          </a:p>
        </p:txBody>
      </p:sp>
    </p:spTree>
    <p:extLst>
      <p:ext uri="{BB962C8B-B14F-4D97-AF65-F5344CB8AC3E}">
        <p14:creationId xmlns:p14="http://schemas.microsoft.com/office/powerpoint/2010/main" val="372937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0" indent="0" algn="just">
              <a:lnSpc>
                <a:spcPct val="100000"/>
              </a:lnSpc>
              <a:spcBef>
                <a:spcPts val="0"/>
              </a:spcBef>
              <a:buNone/>
            </a:pPr>
            <a:r>
              <a:rPr lang="en-US" sz="1400" b="1" i="0" dirty="0">
                <a:solidFill>
                  <a:srgbClr val="000000"/>
                </a:solidFill>
                <a:effectLst/>
                <a:latin typeface="Century Gothic" panose="020B0502020202020204" pitchFamily="34" charset="0"/>
              </a:rPr>
              <a:t>Biology</a:t>
            </a:r>
          </a:p>
          <a:p>
            <a:pPr algn="just">
              <a:lnSpc>
                <a:spcPct val="100000"/>
              </a:lnSpc>
              <a:spcBef>
                <a:spcPts val="0"/>
              </a:spcBef>
              <a:buFont typeface="Arial" panose="020B0604020202020204" pitchFamily="34" charset="0"/>
              <a:buChar char="•"/>
            </a:pPr>
            <a:r>
              <a:rPr lang="en-US" sz="1200" b="0" i="0" dirty="0">
                <a:solidFill>
                  <a:srgbClr val="000000"/>
                </a:solidFill>
                <a:effectLst/>
                <a:latin typeface="Century Gothic" panose="020B0502020202020204" pitchFamily="34" charset="0"/>
              </a:rPr>
              <a:t>Atlantic herring (</a:t>
            </a:r>
            <a:r>
              <a:rPr lang="en-US" sz="1200" b="0" i="1" dirty="0">
                <a:solidFill>
                  <a:srgbClr val="000000"/>
                </a:solidFill>
                <a:effectLst/>
                <a:latin typeface="Century Gothic" panose="020B0502020202020204" pitchFamily="34" charset="0"/>
              </a:rPr>
              <a:t>Clupea </a:t>
            </a:r>
            <a:r>
              <a:rPr lang="en-US" sz="1200" b="0" i="1" dirty="0" err="1">
                <a:solidFill>
                  <a:srgbClr val="000000"/>
                </a:solidFill>
                <a:effectLst/>
                <a:latin typeface="Century Gothic" panose="020B0502020202020204" pitchFamily="34" charset="0"/>
              </a:rPr>
              <a:t>harengus</a:t>
            </a:r>
            <a:r>
              <a:rPr lang="en-US" sz="1200" b="0" i="0" dirty="0">
                <a:solidFill>
                  <a:srgbClr val="000000"/>
                </a:solidFill>
                <a:effectLst/>
                <a:latin typeface="Century Gothic" panose="020B0502020202020204" pitchFamily="34" charset="0"/>
              </a:rPr>
              <a:t>) are oceanic, plankton-feeding fish that occur in large schools and inhabit coastal and continental shelf waters from Labrador to Virginia. Juveniles (called sardines) undergo seasonal inshore-offshore migrations. Sardines are abundant in shallow, inshore waters during the warmer months of the year. Adults (age three and older) migrate south from summer and fall spawning grounds in the Gulf of Maine and Georges Bank to spend the winter in Southern New England and the Mid-Atlantic.</a:t>
            </a:r>
          </a:p>
          <a:p>
            <a:pPr marL="0" indent="0" algn="just">
              <a:lnSpc>
                <a:spcPct val="100000"/>
              </a:lnSpc>
              <a:spcBef>
                <a:spcPts val="0"/>
              </a:spcBef>
              <a:buNone/>
            </a:pPr>
            <a:endParaRPr lang="en-US" sz="1200" dirty="0">
              <a:solidFill>
                <a:srgbClr val="000000"/>
              </a:solidFill>
              <a:latin typeface="Century Gothic" panose="020B0502020202020204" pitchFamily="34" charset="0"/>
            </a:endParaRPr>
          </a:p>
          <a:p>
            <a:pPr algn="just">
              <a:lnSpc>
                <a:spcPct val="100000"/>
              </a:lnSpc>
              <a:spcBef>
                <a:spcPts val="0"/>
              </a:spcBef>
              <a:buFont typeface="Arial" panose="020B0604020202020204" pitchFamily="34" charset="0"/>
              <a:buChar char="•"/>
            </a:pPr>
            <a:r>
              <a:rPr lang="en-US" sz="1200" b="0" i="0" dirty="0">
                <a:solidFill>
                  <a:srgbClr val="000000"/>
                </a:solidFill>
                <a:effectLst/>
                <a:latin typeface="Century Gothic" panose="020B0502020202020204" pitchFamily="34" charset="0"/>
              </a:rPr>
              <a:t>Herring spawn as early as August in Nova Scotia and eastern Maine and during October and November in the southern Gulf of Maine, Georges Bank, and Nantucket Shoals. Spawning habitat consists of rock, gravel, or sand bottoms, ranging in depth from 50-150 feet. Females can produce between 30,000 and 200,000 eggs each. Schools can produce so many eggs that the ocean bottom is covered in a dense carpet of eggs several centimeters thick. Eggs hatch in 10-12 days depending on water temperature. By their fourth year, fish are about 10” in length and may grow to about 15” (1 ½ pounds) by 15 to 18 years old. Herring are filter feeders preying entirely on plankton. They usually feed at night following the massive vertical migrations of zooplankton that inhabit deep waters by day and surface waters by night.</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9</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50381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pPr algn="just"/>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0" indent="0" algn="just">
              <a:lnSpc>
                <a:spcPct val="100000"/>
              </a:lnSpc>
              <a:spcBef>
                <a:spcPts val="0"/>
              </a:spcBef>
              <a:buNone/>
            </a:pPr>
            <a:r>
              <a:rPr lang="en-US" sz="1800" b="1" i="0" dirty="0">
                <a:effectLst/>
                <a:latin typeface="Century Gothic" panose="020B0502020202020204" pitchFamily="34" charset="0"/>
              </a:rPr>
              <a:t>Range</a:t>
            </a:r>
          </a:p>
          <a:p>
            <a:pPr algn="just">
              <a:lnSpc>
                <a:spcPct val="100000"/>
              </a:lnSpc>
              <a:spcBef>
                <a:spcPts val="0"/>
              </a:spcBef>
              <a:buFont typeface="Arial" panose="020B0604020202020204" pitchFamily="34" charset="0"/>
              <a:buChar char="•"/>
            </a:pPr>
            <a:r>
              <a:rPr lang="en-US" sz="1600" b="0" i="0" dirty="0">
                <a:effectLst/>
                <a:latin typeface="Century Gothic" panose="020B0502020202020204" pitchFamily="34" charset="0"/>
              </a:rPr>
              <a:t>Atlantic herring are found on both sides of the North Atlantic. In the western North Atlantic, they are found from Labrador to Cape Hatteras, North Carolina.</a:t>
            </a:r>
          </a:p>
          <a:p>
            <a:pPr marL="0" indent="0" algn="just">
              <a:lnSpc>
                <a:spcPct val="100000"/>
              </a:lnSpc>
              <a:spcBef>
                <a:spcPts val="0"/>
              </a:spcBef>
              <a:buNone/>
            </a:pPr>
            <a:endParaRPr lang="en-US" sz="1800" dirty="0">
              <a:latin typeface="Century Gothic" panose="020B0502020202020204" pitchFamily="34" charset="0"/>
            </a:endParaRPr>
          </a:p>
          <a:p>
            <a:pPr marL="0" indent="0" algn="just">
              <a:lnSpc>
                <a:spcPct val="100000"/>
              </a:lnSpc>
              <a:spcBef>
                <a:spcPts val="0"/>
              </a:spcBef>
              <a:buNone/>
            </a:pPr>
            <a:r>
              <a:rPr lang="en-US" sz="1800" b="1" i="0" dirty="0">
                <a:effectLst/>
                <a:latin typeface="Century Gothic" panose="020B0502020202020204" pitchFamily="34" charset="0"/>
              </a:rPr>
              <a:t>Habitat</a:t>
            </a:r>
          </a:p>
          <a:p>
            <a:pPr algn="just">
              <a:lnSpc>
                <a:spcPct val="100000"/>
              </a:lnSpc>
              <a:spcBef>
                <a:spcPts val="0"/>
              </a:spcBef>
              <a:buFont typeface="Arial" panose="020B0604020202020204" pitchFamily="34" charset="0"/>
              <a:buChar char="•"/>
            </a:pPr>
            <a:r>
              <a:rPr lang="en-US" sz="1600" b="0" i="0" dirty="0">
                <a:effectLst/>
                <a:latin typeface="Century Gothic" panose="020B0502020202020204" pitchFamily="34" charset="0"/>
              </a:rPr>
              <a:t>Atlantic herring are found in coastal and continental shelf waters.</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pPr algn="just"/>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pPr algn="just"/>
            <a:fld id="{8E74828B-3111-6D43-B956-F9C026542325}" type="slidenum">
              <a:rPr lang="en-US" smtClean="0">
                <a:latin typeface="Century Gothic" panose="020B0502020202020204" pitchFamily="34" charset="0"/>
              </a:rPr>
              <a:pPr algn="just"/>
              <a:t>10</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232285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481960"/>
            <a:ext cx="7886700" cy="4183116"/>
          </a:xfrm>
        </p:spPr>
        <p:txBody>
          <a:bodyPr>
            <a:normAutofit fontScale="47500" lnSpcReduction="20000"/>
          </a:bodyPr>
          <a:lstStyle/>
          <a:p>
            <a:pPr marL="0" indent="0" algn="just">
              <a:lnSpc>
                <a:spcPct val="120000"/>
              </a:lnSpc>
              <a:spcBef>
                <a:spcPts val="0"/>
              </a:spcBef>
              <a:buNone/>
            </a:pPr>
            <a:r>
              <a:rPr lang="en-US" b="1" i="0" dirty="0">
                <a:solidFill>
                  <a:srgbClr val="000000"/>
                </a:solidFill>
                <a:effectLst/>
                <a:latin typeface="Century Gothic" panose="020B0502020202020204" pitchFamily="34" charset="0"/>
              </a:rPr>
              <a:t>Fishery Management</a:t>
            </a:r>
          </a:p>
          <a:p>
            <a:pPr algn="just">
              <a:lnSpc>
                <a:spcPct val="120000"/>
              </a:lnSpc>
              <a:spcBef>
                <a:spcPts val="0"/>
              </a:spcBef>
              <a:buFont typeface="Arial" panose="020B0604020202020204" pitchFamily="34" charset="0"/>
              <a:buChar char="•"/>
            </a:pPr>
            <a:r>
              <a:rPr lang="en-US" sz="2500" b="0" i="0" dirty="0">
                <a:solidFill>
                  <a:srgbClr val="000000"/>
                </a:solidFill>
                <a:effectLst/>
                <a:latin typeface="Century Gothic" panose="020B0502020202020204" pitchFamily="34" charset="0"/>
              </a:rPr>
              <a:t>The </a:t>
            </a:r>
            <a:r>
              <a:rPr lang="en-US" sz="2500" b="0" i="0" u="sng" dirty="0">
                <a:solidFill>
                  <a:srgbClr val="004391"/>
                </a:solidFill>
                <a:effectLst/>
                <a:latin typeface="Century Gothic" panose="020B0502020202020204" pitchFamily="34" charset="0"/>
                <a:hlinkClick r:id="rId2" tooltip="(opens in a new window)"/>
              </a:rPr>
              <a:t>Atlantic States Marine Fisheries Commission</a:t>
            </a:r>
            <a:r>
              <a:rPr lang="en-US" sz="2500" b="0" i="0" dirty="0">
                <a:solidFill>
                  <a:srgbClr val="000000"/>
                </a:solidFill>
                <a:effectLst/>
                <a:latin typeface="Century Gothic" panose="020B0502020202020204" pitchFamily="34" charset="0"/>
              </a:rPr>
              <a:t> coordinates management of the herring fishery in state waters, and the </a:t>
            </a:r>
            <a:r>
              <a:rPr lang="en-US" sz="2500" b="0" i="0" u="sng" dirty="0">
                <a:solidFill>
                  <a:srgbClr val="004391"/>
                </a:solidFill>
                <a:effectLst/>
                <a:latin typeface="Century Gothic" panose="020B0502020202020204" pitchFamily="34" charset="0"/>
                <a:hlinkClick r:id="rId3" tooltip="(opens in a new window)"/>
              </a:rPr>
              <a:t>New England Fishery Management Council</a:t>
            </a:r>
            <a:r>
              <a:rPr lang="en-US" sz="2500" b="0" i="0" dirty="0">
                <a:solidFill>
                  <a:srgbClr val="000000"/>
                </a:solidFill>
                <a:effectLst/>
                <a:latin typeface="Century Gothic" panose="020B0502020202020204" pitchFamily="34" charset="0"/>
              </a:rPr>
              <a:t> manages the fishery in federal waters. The two entities develop their regulations in close coordination. Individual states are responsible for implementing regulations recommended by the Atlantic States Marine Fisheries Commission, and </a:t>
            </a:r>
            <a:r>
              <a:rPr lang="en-US" sz="2500" b="0" i="0" u="sng" dirty="0">
                <a:solidFill>
                  <a:srgbClr val="004391"/>
                </a:solidFill>
                <a:effectLst/>
                <a:latin typeface="Century Gothic" panose="020B0502020202020204" pitchFamily="34" charset="0"/>
                <a:hlinkClick r:id="rId4"/>
              </a:rPr>
              <a:t>NOAA Fisheries</a:t>
            </a:r>
            <a:r>
              <a:rPr lang="en-US" sz="2500" b="0" i="0" dirty="0">
                <a:solidFill>
                  <a:srgbClr val="000000"/>
                </a:solidFill>
                <a:effectLst/>
                <a:latin typeface="Century Gothic" panose="020B0502020202020204" pitchFamily="34" charset="0"/>
              </a:rPr>
              <a:t> is responsible for implementing regulations recommended by the New England Fishery Management Council.</a:t>
            </a:r>
          </a:p>
          <a:p>
            <a:pPr algn="just">
              <a:lnSpc>
                <a:spcPct val="120000"/>
              </a:lnSpc>
              <a:spcBef>
                <a:spcPts val="0"/>
              </a:spcBef>
              <a:buFont typeface="Arial" panose="020B0604020202020204" pitchFamily="34" charset="0"/>
              <a:buChar char="•"/>
            </a:pPr>
            <a:r>
              <a:rPr lang="en-US" sz="2500" b="0" i="0" dirty="0">
                <a:solidFill>
                  <a:srgbClr val="000000"/>
                </a:solidFill>
                <a:effectLst/>
                <a:latin typeface="Century Gothic" panose="020B0502020202020204" pitchFamily="34" charset="0"/>
              </a:rPr>
              <a:t>Managed under the </a:t>
            </a:r>
            <a:r>
              <a:rPr lang="en-US" sz="2500" b="0" i="0" u="sng" dirty="0">
                <a:solidFill>
                  <a:srgbClr val="004391"/>
                </a:solidFill>
                <a:effectLst/>
                <a:latin typeface="Century Gothic" panose="020B0502020202020204" pitchFamily="34" charset="0"/>
                <a:hlinkClick r:id="rId5" tooltip="(opens in a new window)"/>
              </a:rPr>
              <a:t>Atlantic Herring Fishery Management Plan</a:t>
            </a:r>
            <a:r>
              <a:rPr lang="en-US" sz="2500" b="0" i="0" dirty="0">
                <a:solidFill>
                  <a:srgbClr val="000000"/>
                </a:solidFill>
                <a:effectLst/>
                <a:latin typeface="Century Gothic" panose="020B0502020202020204" pitchFamily="34" charset="0"/>
              </a:rPr>
              <a:t> and </a:t>
            </a:r>
            <a:r>
              <a:rPr lang="en-US" sz="2500" b="0" i="0" u="sng" dirty="0">
                <a:solidFill>
                  <a:srgbClr val="004391"/>
                </a:solidFill>
                <a:effectLst/>
                <a:latin typeface="Century Gothic" panose="020B0502020202020204" pitchFamily="34" charset="0"/>
                <a:hlinkClick r:id="rId6" tooltip="(opens in a new window)"/>
              </a:rPr>
              <a:t>Interstate Fishery Management Plan for Atlantic Herring</a:t>
            </a:r>
            <a:r>
              <a:rPr lang="en-US" sz="2500" b="0" i="0" dirty="0">
                <a:solidFill>
                  <a:srgbClr val="000000"/>
                </a:solidFill>
                <a:effectLst/>
                <a:latin typeface="Century Gothic" panose="020B0502020202020204" pitchFamily="34" charset="0"/>
              </a:rPr>
              <a:t>:</a:t>
            </a:r>
          </a:p>
          <a:p>
            <a:pPr marL="742950" lvl="1" indent="-285750" algn="just">
              <a:lnSpc>
                <a:spcPct val="120000"/>
              </a:lnSpc>
              <a:spcBef>
                <a:spcPts val="0"/>
              </a:spcBef>
              <a:buFont typeface="Arial" panose="020B0604020202020204" pitchFamily="34" charset="0"/>
              <a:buChar char="•"/>
            </a:pPr>
            <a:r>
              <a:rPr lang="en-US" sz="2300" b="0" i="0" dirty="0">
                <a:solidFill>
                  <a:srgbClr val="000000"/>
                </a:solidFill>
                <a:effectLst/>
                <a:latin typeface="Century Gothic" panose="020B0502020202020204" pitchFamily="34" charset="0"/>
              </a:rPr>
              <a:t>Managed using an annual catch limit for the entire herring fishery that is based upon scientific information on the status of the stock.</a:t>
            </a:r>
          </a:p>
          <a:p>
            <a:pPr marL="742950" lvl="1" indent="-285750" algn="just">
              <a:lnSpc>
                <a:spcPct val="120000"/>
              </a:lnSpc>
              <a:spcBef>
                <a:spcPts val="0"/>
              </a:spcBef>
              <a:buFont typeface="Arial" panose="020B0604020202020204" pitchFamily="34" charset="0"/>
              <a:buChar char="•"/>
            </a:pPr>
            <a:r>
              <a:rPr lang="en-US" sz="2300" b="0" i="0" dirty="0">
                <a:solidFill>
                  <a:srgbClr val="000000"/>
                </a:solidFill>
                <a:effectLst/>
                <a:latin typeface="Century Gothic" panose="020B0502020202020204" pitchFamily="34" charset="0"/>
              </a:rPr>
              <a:t>The annual catch limit is divided into four area-specific sub-annual catch limits. When an area-specific limit is reached, the directed fishery in that area is closed and only incidental catches of herring are allowed.</a:t>
            </a:r>
          </a:p>
          <a:p>
            <a:pPr marL="742950" lvl="1" indent="-285750" algn="just">
              <a:lnSpc>
                <a:spcPct val="120000"/>
              </a:lnSpc>
              <a:spcBef>
                <a:spcPts val="0"/>
              </a:spcBef>
              <a:buFont typeface="Arial" panose="020B0604020202020204" pitchFamily="34" charset="0"/>
              <a:buChar char="•"/>
            </a:pPr>
            <a:r>
              <a:rPr lang="en-US" sz="2300" b="0" i="0" dirty="0">
                <a:solidFill>
                  <a:srgbClr val="000000"/>
                </a:solidFill>
                <a:effectLst/>
                <a:latin typeface="Century Gothic" panose="020B0502020202020204" pitchFamily="34" charset="0"/>
              </a:rPr>
              <a:t>A limited access permit program limits the number of vessels that can participate in the directed fishery for herring. Vessels that do not qualify for a limited access permit can be issued an open access permit, allowing them to harvest a small amount of herring (6,600 pounds) per day or per trip.</a:t>
            </a:r>
          </a:p>
          <a:p>
            <a:pPr marL="742950" lvl="1" indent="-285750" algn="just">
              <a:lnSpc>
                <a:spcPct val="120000"/>
              </a:lnSpc>
              <a:spcBef>
                <a:spcPts val="0"/>
              </a:spcBef>
              <a:buFont typeface="Arial" panose="020B0604020202020204" pitchFamily="34" charset="0"/>
              <a:buChar char="•"/>
            </a:pPr>
            <a:r>
              <a:rPr lang="en-US" sz="2300" b="0" i="0" dirty="0">
                <a:solidFill>
                  <a:srgbClr val="000000"/>
                </a:solidFill>
                <a:effectLst/>
                <a:latin typeface="Century Gothic" panose="020B0502020202020204" pitchFamily="34" charset="0"/>
              </a:rPr>
              <a:t>Managers limit the amount of herring a vessel can possess in one day or on one trip, depending on the type of permit it holds.</a:t>
            </a:r>
          </a:p>
          <a:p>
            <a:pPr marL="742950" lvl="1" indent="-285750" algn="just">
              <a:lnSpc>
                <a:spcPct val="120000"/>
              </a:lnSpc>
              <a:spcBef>
                <a:spcPts val="0"/>
              </a:spcBef>
              <a:buFont typeface="Arial" panose="020B0604020202020204" pitchFamily="34" charset="0"/>
              <a:buChar char="•"/>
            </a:pPr>
            <a:r>
              <a:rPr lang="en-US" sz="2300" b="0" i="0" dirty="0">
                <a:solidFill>
                  <a:srgbClr val="000000"/>
                </a:solidFill>
                <a:effectLst/>
                <a:latin typeface="Century Gothic" panose="020B0502020202020204" pitchFamily="34" charset="0"/>
              </a:rPr>
              <a:t>The Interstate Fishery Management Plan for Atlantic Herring contains measures that close areas to herring fishing when herring are spawning.</a:t>
            </a:r>
          </a:p>
          <a:p>
            <a:pPr marL="742950" lvl="1" indent="-285750" algn="just">
              <a:lnSpc>
                <a:spcPct val="120000"/>
              </a:lnSpc>
              <a:spcBef>
                <a:spcPts val="0"/>
              </a:spcBef>
              <a:buFont typeface="Arial" panose="020B0604020202020204" pitchFamily="34" charset="0"/>
              <a:buChar char="•"/>
            </a:pPr>
            <a:r>
              <a:rPr lang="en-US" sz="2300" b="0" i="0" dirty="0">
                <a:solidFill>
                  <a:srgbClr val="000000"/>
                </a:solidFill>
                <a:effectLst/>
                <a:latin typeface="Century Gothic" panose="020B0502020202020204" pitchFamily="34" charset="0"/>
              </a:rPr>
              <a:t>A rebuilding plan to rebuild the stock to the target population level is in place with a target date of 2026</a:t>
            </a:r>
            <a:r>
              <a:rPr lang="en-US" b="0" i="0" dirty="0">
                <a:solidFill>
                  <a:srgbClr val="000000"/>
                </a:solidFill>
                <a:effectLst/>
                <a:latin typeface="Century Gothic" panose="020B0502020202020204" pitchFamily="34" charset="0"/>
              </a:rPr>
              <a:t>.</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11</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7"/>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225286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481960"/>
            <a:ext cx="7886700" cy="4435364"/>
          </a:xfrm>
        </p:spPr>
        <p:txBody>
          <a:bodyPr>
            <a:normAutofit fontScale="32500" lnSpcReduction="20000"/>
          </a:bodyPr>
          <a:lstStyle/>
          <a:p>
            <a:pPr marL="0" indent="0" algn="just">
              <a:lnSpc>
                <a:spcPct val="120000"/>
              </a:lnSpc>
              <a:spcBef>
                <a:spcPts val="0"/>
              </a:spcBef>
              <a:buNone/>
            </a:pPr>
            <a:r>
              <a:rPr lang="en-US" sz="3700" b="1" i="0" dirty="0">
                <a:solidFill>
                  <a:srgbClr val="000000"/>
                </a:solidFill>
                <a:effectLst/>
                <a:latin typeface="Century Gothic" panose="020B0502020202020204" pitchFamily="34" charset="0"/>
              </a:rPr>
              <a:t>Harvest</a:t>
            </a:r>
          </a:p>
          <a:p>
            <a:pPr algn="just">
              <a:lnSpc>
                <a:spcPct val="120000"/>
              </a:lnSpc>
              <a:spcBef>
                <a:spcPts val="0"/>
              </a:spcBef>
              <a:buFont typeface="Arial" panose="020B0604020202020204" pitchFamily="34" charset="0"/>
              <a:buChar char="•"/>
            </a:pPr>
            <a:r>
              <a:rPr lang="en-US" sz="3400" b="0" i="0" dirty="0">
                <a:solidFill>
                  <a:srgbClr val="000000"/>
                </a:solidFill>
                <a:effectLst/>
                <a:latin typeface="Century Gothic" panose="020B0502020202020204" pitchFamily="34" charset="0"/>
              </a:rPr>
              <a:t>Commercial fishery:</a:t>
            </a:r>
          </a:p>
          <a:p>
            <a:pPr marL="742950" lvl="1" indent="-285750" algn="just">
              <a:lnSpc>
                <a:spcPct val="120000"/>
              </a:lnSpc>
              <a:spcBef>
                <a:spcPts val="0"/>
              </a:spcBef>
              <a:buFont typeface="Arial" panose="020B0604020202020204" pitchFamily="34" charset="0"/>
              <a:buChar char="•"/>
            </a:pPr>
            <a:r>
              <a:rPr lang="en-US" sz="3100" b="0" i="0" dirty="0">
                <a:solidFill>
                  <a:srgbClr val="000000"/>
                </a:solidFill>
                <a:effectLst/>
                <a:latin typeface="Century Gothic" panose="020B0502020202020204" pitchFamily="34" charset="0"/>
              </a:rPr>
              <a:t>In 2022, commercial landings of Atlantic herring totaled approximately 9.4 million pounds and were valued at $4.5 million, according to the NOAA Fisheries </a:t>
            </a:r>
            <a:r>
              <a:rPr lang="en-US" sz="3100" b="0" i="0" u="sng" dirty="0">
                <a:solidFill>
                  <a:srgbClr val="004391"/>
                </a:solidFill>
                <a:effectLst/>
                <a:latin typeface="Century Gothic" panose="020B0502020202020204" pitchFamily="34" charset="0"/>
                <a:hlinkClick r:id="rId2"/>
              </a:rPr>
              <a:t>commercial fishing landings database</a:t>
            </a:r>
            <a:r>
              <a:rPr lang="en-US" sz="3100" b="0" i="0" dirty="0">
                <a:solidFill>
                  <a:srgbClr val="000000"/>
                </a:solidFill>
                <a:effectLst/>
                <a:latin typeface="Century Gothic" panose="020B0502020202020204" pitchFamily="34" charset="0"/>
              </a:rPr>
              <a:t>. </a:t>
            </a:r>
          </a:p>
          <a:p>
            <a:pPr marL="742950" lvl="1" indent="-285750" algn="just">
              <a:lnSpc>
                <a:spcPct val="120000"/>
              </a:lnSpc>
              <a:spcBef>
                <a:spcPts val="0"/>
              </a:spcBef>
              <a:buFont typeface="Arial" panose="020B0604020202020204" pitchFamily="34" charset="0"/>
              <a:buChar char="•"/>
            </a:pPr>
            <a:r>
              <a:rPr lang="en-US" sz="3100" b="0" i="0" dirty="0">
                <a:solidFill>
                  <a:srgbClr val="000000"/>
                </a:solidFill>
                <a:effectLst/>
                <a:latin typeface="Century Gothic" panose="020B0502020202020204" pitchFamily="34" charset="0"/>
              </a:rPr>
              <a:t>During the past decade, the United States has accounted for 78 percent of the total herring harvest, with Canada harvesting the remainder.</a:t>
            </a:r>
          </a:p>
          <a:p>
            <a:pPr marL="742950" lvl="1" indent="-285750" algn="just">
              <a:lnSpc>
                <a:spcPct val="120000"/>
              </a:lnSpc>
              <a:spcBef>
                <a:spcPts val="0"/>
              </a:spcBef>
              <a:buFont typeface="Arial" panose="020B0604020202020204" pitchFamily="34" charset="0"/>
              <a:buChar char="•"/>
            </a:pPr>
            <a:r>
              <a:rPr lang="en-US" sz="3100" b="0" i="0" dirty="0">
                <a:solidFill>
                  <a:srgbClr val="000000"/>
                </a:solidFill>
                <a:effectLst/>
                <a:latin typeface="Century Gothic" panose="020B0502020202020204" pitchFamily="34" charset="0"/>
              </a:rPr>
              <a:t>The Atlantic herring fishery is extremely valuable to the economy in the Northeast United States. Herring are sold frozen, salted, or canned as sardines in both U.S. and international markets and provide affordable bait to fishermen targeting lobster, blue crab, and tuna.</a:t>
            </a:r>
          </a:p>
          <a:p>
            <a:pPr algn="just">
              <a:lnSpc>
                <a:spcPct val="120000"/>
              </a:lnSpc>
              <a:spcBef>
                <a:spcPts val="0"/>
              </a:spcBef>
              <a:buFont typeface="Arial" panose="020B0604020202020204" pitchFamily="34" charset="0"/>
              <a:buChar char="•"/>
            </a:pPr>
            <a:r>
              <a:rPr lang="en-US" sz="3400" b="0" i="0" dirty="0">
                <a:solidFill>
                  <a:srgbClr val="000000"/>
                </a:solidFill>
                <a:effectLst/>
                <a:latin typeface="Century Gothic" panose="020B0502020202020204" pitchFamily="34" charset="0"/>
              </a:rPr>
              <a:t>Gear types, habitat impacts, and bycatch:</a:t>
            </a:r>
          </a:p>
          <a:p>
            <a:pPr marL="742950" lvl="1" indent="-285750" algn="just">
              <a:lnSpc>
                <a:spcPct val="120000"/>
              </a:lnSpc>
              <a:spcBef>
                <a:spcPts val="0"/>
              </a:spcBef>
              <a:buFont typeface="Arial" panose="020B0604020202020204" pitchFamily="34" charset="0"/>
              <a:buChar char="•"/>
            </a:pPr>
            <a:r>
              <a:rPr lang="en-US" sz="3200" b="0" i="0" dirty="0">
                <a:solidFill>
                  <a:srgbClr val="000000"/>
                </a:solidFill>
                <a:effectLst/>
                <a:latin typeface="Century Gothic" panose="020B0502020202020204" pitchFamily="34" charset="0"/>
              </a:rPr>
              <a:t>Historically, Gulf of Maine herring were harvested along the coast in fixed-gear weirs (a fence of long stakes driven into the ground with nets arranged in a circle). Today, herring are primarily harvested by mid-water trawlers and purse seiners.</a:t>
            </a:r>
          </a:p>
          <a:p>
            <a:pPr marL="742950" lvl="1" indent="-285750" algn="just">
              <a:lnSpc>
                <a:spcPct val="120000"/>
              </a:lnSpc>
              <a:spcBef>
                <a:spcPts val="0"/>
              </a:spcBef>
              <a:buFont typeface="Arial" panose="020B0604020202020204" pitchFamily="34" charset="0"/>
              <a:buChar char="•"/>
            </a:pPr>
            <a:r>
              <a:rPr lang="en-US" sz="3200" b="0" i="0" dirty="0">
                <a:solidFill>
                  <a:srgbClr val="000000"/>
                </a:solidFill>
                <a:effectLst/>
                <a:latin typeface="Century Gothic" panose="020B0502020202020204" pitchFamily="34" charset="0"/>
              </a:rPr>
              <a:t>Mid-water trawlers deploy and tow a net in the water column to catch schooling fish such as herring. The large front end of the net herds schooling fish toward the narrow back end, where they become trapped.</a:t>
            </a:r>
          </a:p>
          <a:p>
            <a:pPr marL="742950" lvl="1" indent="-285750" algn="just">
              <a:lnSpc>
                <a:spcPct val="120000"/>
              </a:lnSpc>
              <a:spcBef>
                <a:spcPts val="0"/>
              </a:spcBef>
              <a:buFont typeface="Arial" panose="020B0604020202020204" pitchFamily="34" charset="0"/>
              <a:buChar char="•"/>
            </a:pPr>
            <a:r>
              <a:rPr lang="en-US" sz="3200" b="0" i="0" dirty="0">
                <a:solidFill>
                  <a:srgbClr val="000000"/>
                </a:solidFill>
                <a:effectLst/>
                <a:latin typeface="Century Gothic" panose="020B0502020202020204" pitchFamily="34" charset="0"/>
              </a:rPr>
              <a:t>Purse seiners catch schooling fish near the surface by encircling them with a net. When the net is around the school, fishermen lift up a wire that runs through the bottom of the net, closing the “purse” from below.</a:t>
            </a:r>
          </a:p>
          <a:p>
            <a:pPr marL="742950" lvl="1" indent="-285750" algn="just">
              <a:lnSpc>
                <a:spcPct val="120000"/>
              </a:lnSpc>
              <a:spcBef>
                <a:spcPts val="0"/>
              </a:spcBef>
              <a:buFont typeface="Arial" panose="020B0604020202020204" pitchFamily="34" charset="0"/>
              <a:buChar char="•"/>
            </a:pPr>
            <a:r>
              <a:rPr lang="en-US" sz="3200" b="0" i="0" dirty="0">
                <a:solidFill>
                  <a:srgbClr val="000000"/>
                </a:solidFill>
                <a:effectLst/>
                <a:latin typeface="Century Gothic" panose="020B0502020202020204" pitchFamily="34" charset="0"/>
              </a:rPr>
              <a:t>Fisheries that harvest groundfish (such as cod and haddock) and herring operate in the same areas during the same seasons. Herring vessels may incidentally catch groundfish (mainly haddock). Managers set a cap on the amount of haddock that can be caught by the herring midwater trawl fishery.</a:t>
            </a:r>
          </a:p>
          <a:p>
            <a:pPr marL="742950" lvl="1" indent="-285750" algn="just">
              <a:lnSpc>
                <a:spcPct val="120000"/>
              </a:lnSpc>
              <a:spcBef>
                <a:spcPts val="0"/>
              </a:spcBef>
              <a:buFont typeface="Arial" panose="020B0604020202020204" pitchFamily="34" charset="0"/>
              <a:buChar char="•"/>
            </a:pPr>
            <a:r>
              <a:rPr lang="en-US" sz="3200" b="0" i="0" dirty="0">
                <a:solidFill>
                  <a:srgbClr val="000000"/>
                </a:solidFill>
                <a:effectLst/>
                <a:latin typeface="Century Gothic" panose="020B0502020202020204" pitchFamily="34" charset="0"/>
              </a:rPr>
              <a:t>The Atlantic herring fishery can incidentally catch marine mammals. Currently, these takes are below limits that would require mitigation under the Marine Mammal Protection Act.</a:t>
            </a:r>
          </a:p>
          <a:p>
            <a:pPr marL="742950" lvl="1" indent="-285750" algn="just">
              <a:lnSpc>
                <a:spcPct val="120000"/>
              </a:lnSpc>
              <a:spcBef>
                <a:spcPts val="0"/>
              </a:spcBef>
              <a:buFont typeface="Arial" panose="020B0604020202020204" pitchFamily="34" charset="0"/>
              <a:buChar char="•"/>
            </a:pPr>
            <a:r>
              <a:rPr lang="en-US" sz="3200" b="0" i="0" dirty="0">
                <a:solidFill>
                  <a:srgbClr val="000000"/>
                </a:solidFill>
                <a:effectLst/>
                <a:latin typeface="Century Gothic" panose="020B0502020202020204" pitchFamily="34" charset="0"/>
              </a:rPr>
              <a:t>Management measures to reduce marine mammal interactions include research, outreach to educate fisherman about actions they can take in the event of a marine mammal interaction, and efforts to communicate interaction hotspots to fishermen.</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12</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3"/>
          <a:stretch>
            <a:fillRect/>
          </a:stretch>
        </p:blipFill>
        <p:spPr>
          <a:xfrm>
            <a:off x="3596638" y="5556501"/>
            <a:ext cx="1950724" cy="1301499"/>
          </a:xfrm>
          <a:prstGeom prst="rect">
            <a:avLst/>
          </a:prstGeom>
        </p:spPr>
      </p:pic>
    </p:spTree>
    <p:extLst>
      <p:ext uri="{BB962C8B-B14F-4D97-AF65-F5344CB8AC3E}">
        <p14:creationId xmlns:p14="http://schemas.microsoft.com/office/powerpoint/2010/main" val="294113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pic>
        <p:nvPicPr>
          <p:cNvPr id="8" name="Content Placeholder 7" descr="A diagram of a fishing net&#10;&#10;Description automatically generated">
            <a:extLst>
              <a:ext uri="{FF2B5EF4-FFF2-40B4-BE49-F238E27FC236}">
                <a16:creationId xmlns:a16="http://schemas.microsoft.com/office/drawing/2014/main" id="{304BE4B1-074A-18CF-0E91-7914E5353A55}"/>
              </a:ext>
            </a:extLst>
          </p:cNvPr>
          <p:cNvPicPr>
            <a:picLocks noGrp="1" noChangeAspect="1"/>
          </p:cNvPicPr>
          <p:nvPr>
            <p:ph idx="1"/>
          </p:nvPr>
        </p:nvPicPr>
        <p:blipFill>
          <a:blip r:embed="rId2"/>
          <a:stretch>
            <a:fillRect/>
          </a:stretch>
        </p:blipFill>
        <p:spPr>
          <a:xfrm>
            <a:off x="1959628" y="1482725"/>
            <a:ext cx="5224743" cy="4183063"/>
          </a:xfrm>
        </p:spPr>
      </p:pic>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13</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3"/>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2745027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pic>
        <p:nvPicPr>
          <p:cNvPr id="8" name="Content Placeholder 7" descr="A map of the area&#10;&#10;Description automatically generated">
            <a:extLst>
              <a:ext uri="{FF2B5EF4-FFF2-40B4-BE49-F238E27FC236}">
                <a16:creationId xmlns:a16="http://schemas.microsoft.com/office/drawing/2014/main" id="{48FCE1BF-C568-F117-721A-A13CF038C037}"/>
              </a:ext>
            </a:extLst>
          </p:cNvPr>
          <p:cNvPicPr>
            <a:picLocks noGrp="1" noChangeAspect="1"/>
          </p:cNvPicPr>
          <p:nvPr>
            <p:ph idx="1"/>
          </p:nvPr>
        </p:nvPicPr>
        <p:blipFill>
          <a:blip r:embed="rId2"/>
          <a:stretch>
            <a:fillRect/>
          </a:stretch>
        </p:blipFill>
        <p:spPr>
          <a:xfrm>
            <a:off x="2667000" y="1669256"/>
            <a:ext cx="3810000" cy="3810000"/>
          </a:xfrm>
        </p:spPr>
      </p:pic>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14</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3"/>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401553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359366"/>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15</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pic>
        <p:nvPicPr>
          <p:cNvPr id="10" name="Content Placeholder 9" descr="A map of the sea&#10;&#10;Description automatically generated">
            <a:extLst>
              <a:ext uri="{FF2B5EF4-FFF2-40B4-BE49-F238E27FC236}">
                <a16:creationId xmlns:a16="http://schemas.microsoft.com/office/drawing/2014/main" id="{EAE4CA29-1AB0-728F-9F36-C0BEF66B4D10}"/>
              </a:ext>
            </a:extLst>
          </p:cNvPr>
          <p:cNvPicPr>
            <a:picLocks noGrp="1" noChangeAspect="1"/>
          </p:cNvPicPr>
          <p:nvPr>
            <p:ph idx="1"/>
          </p:nvPr>
        </p:nvPicPr>
        <p:blipFill>
          <a:blip r:embed="rId3"/>
          <a:stretch>
            <a:fillRect/>
          </a:stretch>
        </p:blipFill>
        <p:spPr>
          <a:xfrm>
            <a:off x="2389571" y="1393371"/>
            <a:ext cx="4364857" cy="4351338"/>
          </a:xfrm>
        </p:spPr>
      </p:pic>
    </p:spTree>
    <p:extLst>
      <p:ext uri="{BB962C8B-B14F-4D97-AF65-F5344CB8AC3E}">
        <p14:creationId xmlns:p14="http://schemas.microsoft.com/office/powerpoint/2010/main" val="15277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258674"/>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16</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pic>
        <p:nvPicPr>
          <p:cNvPr id="2050" name="Picture 2" descr="Atlantic Herring">
            <a:extLst>
              <a:ext uri="{FF2B5EF4-FFF2-40B4-BE49-F238E27FC236}">
                <a16:creationId xmlns:a16="http://schemas.microsoft.com/office/drawing/2014/main" id="{DBBCEC6D-A983-91BE-55FF-5EC130D61A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2146" y="1253331"/>
            <a:ext cx="593450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35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22412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17</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pic>
        <p:nvPicPr>
          <p:cNvPr id="3076" name="Picture 4" descr="Atlantic Herring">
            <a:extLst>
              <a:ext uri="{FF2B5EF4-FFF2-40B4-BE49-F238E27FC236}">
                <a16:creationId xmlns:a16="http://schemas.microsoft.com/office/drawing/2014/main" id="{6E9AA183-BB9A-C74B-3AEB-659CC06EB9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2289" y="1253331"/>
            <a:ext cx="551942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1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Herring Observer Program</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481960"/>
            <a:ext cx="7886700" cy="4435364"/>
          </a:xfrm>
        </p:spPr>
        <p:txBody>
          <a:bodyPr>
            <a:normAutofit/>
          </a:bodyPr>
          <a:lstStyle/>
          <a:p>
            <a:pPr algn="just">
              <a:lnSpc>
                <a:spcPct val="100000"/>
              </a:lnSpc>
              <a:spcBef>
                <a:spcPts val="0"/>
              </a:spcBef>
            </a:pPr>
            <a:r>
              <a:rPr lang="en-US" sz="2000" b="0" i="0" dirty="0">
                <a:solidFill>
                  <a:srgbClr val="000000"/>
                </a:solidFill>
                <a:effectLst/>
                <a:latin typeface="Century Gothic" panose="020B0502020202020204" pitchFamily="34" charset="0"/>
              </a:rPr>
              <a:t>Beginning on April 1, 2023, Atlantic herring trips will not be eligible for industry-funded monitoring (IFM) coverage.</a:t>
            </a:r>
          </a:p>
          <a:p>
            <a:pPr algn="just">
              <a:lnSpc>
                <a:spcPct val="100000"/>
              </a:lnSpc>
              <a:spcBef>
                <a:spcPts val="0"/>
              </a:spcBef>
            </a:pPr>
            <a:r>
              <a:rPr lang="en-US" sz="2000" b="0" i="0" dirty="0">
                <a:solidFill>
                  <a:srgbClr val="000000"/>
                </a:solidFill>
                <a:effectLst/>
                <a:latin typeface="Century Gothic" panose="020B0502020202020204" pitchFamily="34" charset="0"/>
              </a:rPr>
              <a:t>Herring IFM coverage will remain suspended until federal funding becomes available to cover NOAA Fisheries’ cost responsibilities.</a:t>
            </a:r>
          </a:p>
          <a:p>
            <a:pPr algn="just">
              <a:lnSpc>
                <a:spcPct val="100000"/>
              </a:lnSpc>
              <a:spcBef>
                <a:spcPts val="0"/>
              </a:spcBef>
            </a:pPr>
            <a:r>
              <a:rPr lang="en-US" sz="2000" b="0" i="0" dirty="0">
                <a:solidFill>
                  <a:srgbClr val="000000"/>
                </a:solidFill>
                <a:effectLst/>
                <a:latin typeface="Century Gothic" panose="020B0502020202020204" pitchFamily="34" charset="0"/>
              </a:rPr>
              <a:t>Herring vessels must comply with the pre-trip notification system (</a:t>
            </a:r>
            <a:r>
              <a:rPr lang="en-US" sz="2000" b="0" i="0" u="sng" dirty="0">
                <a:solidFill>
                  <a:srgbClr val="004391"/>
                </a:solidFill>
                <a:effectLst/>
                <a:latin typeface="Century Gothic" panose="020B0502020202020204" pitchFamily="34" charset="0"/>
                <a:hlinkClick r:id="rId2"/>
              </a:rPr>
              <a:t>PTNS</a:t>
            </a:r>
            <a:r>
              <a:rPr lang="en-US" sz="2000" b="0" i="0" dirty="0">
                <a:solidFill>
                  <a:srgbClr val="000000"/>
                </a:solidFill>
                <a:effectLst/>
                <a:latin typeface="Century Gothic" panose="020B0502020202020204" pitchFamily="34" charset="0"/>
              </a:rPr>
              <a:t>) requirement for the fishery and carry a Northeast Fishery Observer Program (NEFOP) observer when selected for Standardized Bycatch Reporting Methodology (SBRM) coverage.</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18</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3"/>
          <a:stretch>
            <a:fillRect/>
          </a:stretch>
        </p:blipFill>
        <p:spPr>
          <a:xfrm>
            <a:off x="3596638" y="5556501"/>
            <a:ext cx="1950724" cy="1301499"/>
          </a:xfrm>
          <a:prstGeom prst="rect">
            <a:avLst/>
          </a:prstGeom>
        </p:spPr>
      </p:pic>
    </p:spTree>
    <p:extLst>
      <p:ext uri="{BB962C8B-B14F-4D97-AF65-F5344CB8AC3E}">
        <p14:creationId xmlns:p14="http://schemas.microsoft.com/office/powerpoint/2010/main" val="27769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9144000" cy="1519356"/>
            <a:chOff x="0" y="-29768"/>
            <a:chExt cx="12202174" cy="1519356"/>
          </a:xfrm>
        </p:grpSpPr>
        <p:sp>
          <p:nvSpPr>
            <p:cNvPr id="42" name="Rectangle 41">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2">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ABEF294-82AE-4503-9769-231977F34DE6}"/>
              </a:ext>
            </a:extLst>
          </p:cNvPr>
          <p:cNvSpPr>
            <a:spLocks noGrp="1"/>
          </p:cNvSpPr>
          <p:nvPr>
            <p:ph type="title"/>
          </p:nvPr>
        </p:nvSpPr>
        <p:spPr>
          <a:xfrm>
            <a:off x="0" y="5358340"/>
            <a:ext cx="6705600" cy="913975"/>
          </a:xfrm>
        </p:spPr>
        <p:txBody>
          <a:bodyPr vert="horz" lIns="91440" tIns="45720" rIns="91440" bIns="45720" rtlCol="0" anchor="ctr">
            <a:normAutofit/>
          </a:bodyPr>
          <a:lstStyle/>
          <a:p>
            <a:pPr defTabSz="914400"/>
            <a:r>
              <a:rPr lang="en-US" sz="1800" i="1" dirty="0" err="1">
                <a:solidFill>
                  <a:schemeClr val="accent3"/>
                </a:solidFill>
                <a:effectLst/>
                <a:latin typeface="Century Gothic" panose="020B0502020202020204" pitchFamily="34" charset="0"/>
                <a:ea typeface="Calibri" panose="020F0502020204030204" pitchFamily="34" charset="0"/>
              </a:rPr>
              <a:t>Loper</a:t>
            </a:r>
            <a:r>
              <a:rPr lang="en-US" sz="1800" i="1" dirty="0">
                <a:solidFill>
                  <a:schemeClr val="accent3"/>
                </a:solidFill>
                <a:effectLst/>
                <a:latin typeface="Century Gothic" panose="020B0502020202020204" pitchFamily="34" charset="0"/>
                <a:ea typeface="Calibri" panose="020F0502020204030204" pitchFamily="34" charset="0"/>
              </a:rPr>
              <a:t>-Bright Enter. v. Raimondo</a:t>
            </a:r>
            <a:r>
              <a:rPr lang="en-US" sz="1800" dirty="0">
                <a:solidFill>
                  <a:schemeClr val="accent3"/>
                </a:solidFill>
                <a:effectLst/>
                <a:latin typeface="Century Gothic" panose="020B0502020202020204" pitchFamily="34" charset="0"/>
                <a:ea typeface="Calibri" panose="020F0502020204030204" pitchFamily="34" charset="0"/>
              </a:rPr>
              <a:t>, 144 </a:t>
            </a:r>
            <a:r>
              <a:rPr lang="en-US" sz="1800" dirty="0" err="1">
                <a:solidFill>
                  <a:schemeClr val="accent3"/>
                </a:solidFill>
                <a:effectLst/>
                <a:latin typeface="Century Gothic" panose="020B0502020202020204" pitchFamily="34" charset="0"/>
                <a:ea typeface="Calibri" panose="020F0502020204030204" pitchFamily="34" charset="0"/>
              </a:rPr>
              <a:t>S.Ct</a:t>
            </a:r>
            <a:r>
              <a:rPr lang="en-US" sz="1800" dirty="0">
                <a:solidFill>
                  <a:schemeClr val="accent3"/>
                </a:solidFill>
                <a:effectLst/>
                <a:latin typeface="Century Gothic" panose="020B0502020202020204" pitchFamily="34" charset="0"/>
                <a:ea typeface="Calibri" panose="020F0502020204030204" pitchFamily="34" charset="0"/>
              </a:rPr>
              <a:t>. 2244 (2024)</a:t>
            </a:r>
            <a:endParaRPr lang="en-US" sz="2800" dirty="0">
              <a:solidFill>
                <a:schemeClr val="accent3"/>
              </a:solidFill>
              <a:latin typeface="Century Gothic" panose="020B0502020202020204" pitchFamily="34" charset="0"/>
            </a:endParaRPr>
          </a:p>
        </p:txBody>
      </p:sp>
      <p:sp>
        <p:nvSpPr>
          <p:cNvPr id="3" name="Text Placeholder 2">
            <a:extLst>
              <a:ext uri="{FF2B5EF4-FFF2-40B4-BE49-F238E27FC236}">
                <a16:creationId xmlns:a16="http://schemas.microsoft.com/office/drawing/2014/main" id="{8C84DBAA-7C44-4069-B100-2DF3B00260F7}"/>
              </a:ext>
            </a:extLst>
          </p:cNvPr>
          <p:cNvSpPr>
            <a:spLocks noGrp="1"/>
          </p:cNvSpPr>
          <p:nvPr>
            <p:ph type="body" idx="1"/>
          </p:nvPr>
        </p:nvSpPr>
        <p:spPr>
          <a:xfrm>
            <a:off x="6210136" y="5644866"/>
            <a:ext cx="2695575" cy="934080"/>
          </a:xfrm>
        </p:spPr>
        <p:txBody>
          <a:bodyPr vert="horz" lIns="91440" tIns="45720" rIns="91440" bIns="45720" rtlCol="0" anchor="ctr">
            <a:normAutofit/>
          </a:bodyPr>
          <a:lstStyle/>
          <a:p>
            <a:pPr algn="r" defTabSz="914400">
              <a:spcBef>
                <a:spcPts val="1000"/>
              </a:spcBef>
            </a:pPr>
            <a:r>
              <a:rPr lang="en-US" sz="1600" dirty="0">
                <a:solidFill>
                  <a:srgbClr val="FFFFFF"/>
                </a:solidFill>
                <a:latin typeface="Century Gothic" panose="020B0502020202020204" pitchFamily="34" charset="0"/>
              </a:rPr>
              <a:t>Concise Overview</a:t>
            </a:r>
          </a:p>
        </p:txBody>
      </p:sp>
      <p:pic>
        <p:nvPicPr>
          <p:cNvPr id="7" name="Picture 6" descr="A silver fish with a black background&#10;&#10;Description automatically generated">
            <a:extLst>
              <a:ext uri="{FF2B5EF4-FFF2-40B4-BE49-F238E27FC236}">
                <a16:creationId xmlns:a16="http://schemas.microsoft.com/office/drawing/2014/main" id="{BC47F54E-0A21-4036-46C2-F92B0BEF54F0}"/>
              </a:ext>
            </a:extLst>
          </p:cNvPr>
          <p:cNvPicPr>
            <a:picLocks noChangeAspect="1"/>
          </p:cNvPicPr>
          <p:nvPr/>
        </p:nvPicPr>
        <p:blipFill>
          <a:blip r:embed="rId2"/>
          <a:srcRect t="8598" b="3712"/>
          <a:stretch/>
        </p:blipFill>
        <p:spPr>
          <a:xfrm>
            <a:off x="20" y="10"/>
            <a:ext cx="9143979" cy="5352218"/>
          </a:xfrm>
          <a:prstGeom prst="rect">
            <a:avLst/>
          </a:prstGeom>
        </p:spPr>
      </p:pic>
      <p:sp>
        <p:nvSpPr>
          <p:cNvPr id="4" name="Footer Placeholder 3">
            <a:extLst>
              <a:ext uri="{FF2B5EF4-FFF2-40B4-BE49-F238E27FC236}">
                <a16:creationId xmlns:a16="http://schemas.microsoft.com/office/drawing/2014/main" id="{174E0E3F-1B5B-4549-BF53-EBE553EC1935}"/>
              </a:ext>
            </a:extLst>
          </p:cNvPr>
          <p:cNvSpPr>
            <a:spLocks noGrp="1"/>
          </p:cNvSpPr>
          <p:nvPr>
            <p:ph type="ftr" sz="quarter" idx="11"/>
          </p:nvPr>
        </p:nvSpPr>
        <p:spPr>
          <a:xfrm>
            <a:off x="3031428" y="6356350"/>
            <a:ext cx="3086100" cy="365125"/>
          </a:xfrm>
        </p:spPr>
        <p:txBody>
          <a:bodyPr vert="horz" lIns="91440" tIns="45720" rIns="91440" bIns="45720" rtlCol="0" anchor="ctr">
            <a:normAutofit/>
          </a:bodyPr>
          <a:lstStyle/>
          <a:p>
            <a:pPr>
              <a:spcAft>
                <a:spcPts val="600"/>
              </a:spcAft>
              <a:defRPr/>
            </a:pPr>
            <a:r>
              <a:rPr lang="en-US" sz="1200" kern="1200">
                <a:solidFill>
                  <a:srgbClr val="FFFFFF"/>
                </a:solidFill>
                <a:latin typeface="Calibri" panose="020F0502020204030204"/>
                <a:ea typeface="+mn-ea"/>
                <a:cs typeface="+mn-cs"/>
              </a:rPr>
              <a:t>www.gallowaylawfirm.com</a:t>
            </a:r>
          </a:p>
        </p:txBody>
      </p:sp>
      <p:sp>
        <p:nvSpPr>
          <p:cNvPr id="5" name="Slide Number Placeholder 4">
            <a:extLst>
              <a:ext uri="{FF2B5EF4-FFF2-40B4-BE49-F238E27FC236}">
                <a16:creationId xmlns:a16="http://schemas.microsoft.com/office/drawing/2014/main" id="{BB454B17-AC87-4B53-AE8E-18E5926FFAF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8E74828B-3111-6D43-B956-F9C026542325}" type="slidenum">
              <a:rPr lang="en-US" sz="1200">
                <a:solidFill>
                  <a:srgbClr val="FFFFFF"/>
                </a:solidFill>
                <a:latin typeface="Century Gothic" panose="020B0502020202020204" pitchFamily="34" charset="0"/>
              </a:rPr>
              <a:pPr>
                <a:spcAft>
                  <a:spcPts val="600"/>
                </a:spcAft>
                <a:defRPr/>
              </a:pPr>
              <a:t>1</a:t>
            </a:fld>
            <a:endParaRPr lang="en-US" sz="1200"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0327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Herring Observer Program</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481960"/>
            <a:ext cx="7886700" cy="4435364"/>
          </a:xfrm>
        </p:spPr>
        <p:txBody>
          <a:bodyPr>
            <a:normAutofit/>
          </a:bodyPr>
          <a:lstStyle/>
          <a:p>
            <a:pPr marL="0" indent="0" algn="just">
              <a:lnSpc>
                <a:spcPct val="100000"/>
              </a:lnSpc>
              <a:spcBef>
                <a:spcPts val="0"/>
              </a:spcBef>
              <a:buNone/>
            </a:pPr>
            <a:r>
              <a:rPr lang="en-US" sz="2000" dirty="0">
                <a:solidFill>
                  <a:srgbClr val="000000"/>
                </a:solidFill>
                <a:latin typeface="Century Gothic" panose="020B0502020202020204" pitchFamily="34" charset="0"/>
              </a:rPr>
              <a:t>Goal: I</a:t>
            </a:r>
            <a:r>
              <a:rPr lang="en-US" sz="2000" b="0" i="0" dirty="0">
                <a:solidFill>
                  <a:srgbClr val="000000"/>
                </a:solidFill>
                <a:effectLst/>
                <a:latin typeface="Century Gothic" panose="020B0502020202020204" pitchFamily="34" charset="0"/>
              </a:rPr>
              <a:t>ndustry-funded monitoring </a:t>
            </a:r>
            <a:r>
              <a:rPr lang="en-US" sz="2000" b="0" i="0" strike="sngStrike" dirty="0">
                <a:solidFill>
                  <a:srgbClr val="000000"/>
                </a:solidFill>
                <a:effectLst/>
                <a:latin typeface="Century Gothic" panose="020B0502020202020204" pitchFamily="34" charset="0"/>
              </a:rPr>
              <a:t>is</a:t>
            </a:r>
            <a:r>
              <a:rPr lang="en-US" sz="2000" b="0" i="0" dirty="0">
                <a:solidFill>
                  <a:srgbClr val="000000"/>
                </a:solidFill>
                <a:effectLst/>
                <a:latin typeface="Century Gothic" panose="020B0502020202020204" pitchFamily="34" charset="0"/>
              </a:rPr>
              <a:t> was intended to provide increased accuracy in catch estimates.</a:t>
            </a:r>
          </a:p>
          <a:p>
            <a:pPr marL="0" indent="0" algn="just">
              <a:lnSpc>
                <a:spcPct val="100000"/>
              </a:lnSpc>
              <a:spcBef>
                <a:spcPts val="0"/>
              </a:spcBef>
              <a:buNone/>
            </a:pPr>
            <a:endParaRPr lang="en-US" sz="2000" b="0" i="0" dirty="0">
              <a:solidFill>
                <a:srgbClr val="000000"/>
              </a:solidFill>
              <a:effectLst/>
              <a:latin typeface="Century Gothic" panose="020B0502020202020204" pitchFamily="34" charset="0"/>
            </a:endParaRPr>
          </a:p>
          <a:p>
            <a:pPr algn="just">
              <a:lnSpc>
                <a:spcPct val="100000"/>
              </a:lnSpc>
              <a:spcBef>
                <a:spcPts val="0"/>
              </a:spcBef>
            </a:pPr>
            <a:r>
              <a:rPr lang="en-US" sz="1800" b="0" i="0" dirty="0">
                <a:solidFill>
                  <a:srgbClr val="000000"/>
                </a:solidFill>
                <a:effectLst/>
                <a:latin typeface="Century Gothic" panose="020B0502020202020204" pitchFamily="34" charset="0"/>
              </a:rPr>
              <a:t>Accurate estimates of catch (retained and discarded)</a:t>
            </a:r>
          </a:p>
          <a:p>
            <a:pPr algn="just">
              <a:lnSpc>
                <a:spcPct val="100000"/>
              </a:lnSpc>
              <a:spcBef>
                <a:spcPts val="0"/>
              </a:spcBef>
            </a:pPr>
            <a:endParaRPr lang="en-US" sz="1800" b="0" i="0" dirty="0">
              <a:solidFill>
                <a:srgbClr val="000000"/>
              </a:solidFill>
              <a:effectLst/>
              <a:latin typeface="Century Gothic" panose="020B0502020202020204" pitchFamily="34" charset="0"/>
            </a:endParaRPr>
          </a:p>
          <a:p>
            <a:pPr algn="just">
              <a:lnSpc>
                <a:spcPct val="100000"/>
              </a:lnSpc>
              <a:spcBef>
                <a:spcPts val="0"/>
              </a:spcBef>
            </a:pPr>
            <a:r>
              <a:rPr lang="en-US" sz="1800" b="0" i="0" dirty="0">
                <a:solidFill>
                  <a:srgbClr val="000000"/>
                </a:solidFill>
                <a:effectLst/>
                <a:latin typeface="Century Gothic" panose="020B0502020202020204" pitchFamily="34" charset="0"/>
              </a:rPr>
              <a:t>Accurate catch estimates for incidental species with catch caps (haddock and river herring/shad)</a:t>
            </a:r>
          </a:p>
          <a:p>
            <a:pPr algn="just">
              <a:lnSpc>
                <a:spcPct val="100000"/>
              </a:lnSpc>
              <a:spcBef>
                <a:spcPts val="0"/>
              </a:spcBef>
            </a:pPr>
            <a:endParaRPr lang="en-US" sz="1800" b="0" i="0" dirty="0">
              <a:solidFill>
                <a:srgbClr val="000000"/>
              </a:solidFill>
              <a:effectLst/>
              <a:latin typeface="Century Gothic" panose="020B0502020202020204" pitchFamily="34" charset="0"/>
            </a:endParaRPr>
          </a:p>
          <a:p>
            <a:pPr algn="just">
              <a:lnSpc>
                <a:spcPct val="100000"/>
              </a:lnSpc>
              <a:spcBef>
                <a:spcPts val="0"/>
              </a:spcBef>
            </a:pPr>
            <a:r>
              <a:rPr lang="en-US" sz="1800" b="0" i="0" dirty="0">
                <a:solidFill>
                  <a:srgbClr val="000000"/>
                </a:solidFill>
                <a:effectLst/>
                <a:latin typeface="Century Gothic" panose="020B0502020202020204" pitchFamily="34" charset="0"/>
              </a:rPr>
              <a:t>Affordable monitoring for the herring fishery</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19</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556501"/>
            <a:ext cx="1950724" cy="1301499"/>
          </a:xfrm>
          <a:prstGeom prst="rect">
            <a:avLst/>
          </a:prstGeom>
        </p:spPr>
      </p:pic>
    </p:spTree>
    <p:extLst>
      <p:ext uri="{BB962C8B-B14F-4D97-AF65-F5344CB8AC3E}">
        <p14:creationId xmlns:p14="http://schemas.microsoft.com/office/powerpoint/2010/main" val="16922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Herring Observer Program</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481960"/>
            <a:ext cx="7886700" cy="4435364"/>
          </a:xfrm>
        </p:spPr>
        <p:txBody>
          <a:bodyPr>
            <a:normAutofit/>
          </a:bodyPr>
          <a:lstStyle/>
          <a:p>
            <a:pPr marL="0" indent="0" algn="l">
              <a:lnSpc>
                <a:spcPct val="100000"/>
              </a:lnSpc>
              <a:spcBef>
                <a:spcPts val="0"/>
              </a:spcBef>
              <a:buNone/>
            </a:pPr>
            <a:endParaRPr lang="en-US" sz="1800" b="0" i="0" dirty="0">
              <a:solidFill>
                <a:srgbClr val="000000"/>
              </a:solidFill>
              <a:effectLst/>
              <a:latin typeface="Century Gothic" panose="020B0502020202020204" pitchFamily="34" charset="0"/>
              <a:hlinkClick r:id="rId2"/>
            </a:endParaRPr>
          </a:p>
          <a:p>
            <a:pPr marL="0" indent="0">
              <a:lnSpc>
                <a:spcPct val="100000"/>
              </a:lnSpc>
              <a:spcBef>
                <a:spcPts val="0"/>
              </a:spcBef>
              <a:buNone/>
            </a:pPr>
            <a:r>
              <a:rPr lang="en-US" sz="1800" dirty="0">
                <a:solidFill>
                  <a:srgbClr val="000000"/>
                </a:solidFill>
                <a:latin typeface="Century Gothic" panose="020B0502020202020204" pitchFamily="34" charset="0"/>
              </a:rPr>
              <a:t>The following short video provides a synopsis and demonstration of the Herring Observer Program:</a:t>
            </a:r>
            <a:endParaRPr lang="en-US" sz="1800" b="0" i="0" dirty="0">
              <a:solidFill>
                <a:srgbClr val="000000"/>
              </a:solidFill>
              <a:effectLst/>
              <a:latin typeface="Century Gothic" panose="020B0502020202020204" pitchFamily="34" charset="0"/>
            </a:endParaRPr>
          </a:p>
          <a:p>
            <a:pPr marL="0" indent="0" algn="l">
              <a:lnSpc>
                <a:spcPct val="100000"/>
              </a:lnSpc>
              <a:spcBef>
                <a:spcPts val="0"/>
              </a:spcBef>
              <a:buNone/>
            </a:pPr>
            <a:endParaRPr lang="en-US" sz="1800" b="0" i="0" dirty="0">
              <a:solidFill>
                <a:srgbClr val="000000"/>
              </a:solidFill>
              <a:effectLst/>
              <a:latin typeface="Century Gothic" panose="020B0502020202020204" pitchFamily="34" charset="0"/>
              <a:hlinkClick r:id="rId2"/>
            </a:endParaRPr>
          </a:p>
          <a:p>
            <a:pPr marL="0" indent="0" algn="l">
              <a:lnSpc>
                <a:spcPct val="100000"/>
              </a:lnSpc>
              <a:spcBef>
                <a:spcPts val="0"/>
              </a:spcBef>
              <a:buNone/>
            </a:pPr>
            <a:r>
              <a:rPr lang="en-US" sz="1800" b="0" i="0" dirty="0">
                <a:solidFill>
                  <a:srgbClr val="000000"/>
                </a:solidFill>
                <a:effectLst/>
                <a:latin typeface="Century Gothic" panose="020B0502020202020204" pitchFamily="34" charset="0"/>
                <a:hlinkClick r:id="rId2"/>
              </a:rPr>
              <a:t>https://www.fisheries.noaa.gov/resource/data/fishery-monitoring-service-providers-northeast-and-mid-atlantic-programs</a:t>
            </a:r>
            <a:r>
              <a:rPr lang="en-US" sz="1800" b="0" i="0" dirty="0">
                <a:solidFill>
                  <a:srgbClr val="000000"/>
                </a:solidFill>
                <a:effectLst/>
                <a:latin typeface="Century Gothic" panose="020B0502020202020204" pitchFamily="34" charset="0"/>
              </a:rPr>
              <a:t> </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20</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3"/>
          <a:stretch>
            <a:fillRect/>
          </a:stretch>
        </p:blipFill>
        <p:spPr>
          <a:xfrm>
            <a:off x="3596638" y="5556501"/>
            <a:ext cx="1950724" cy="1301499"/>
          </a:xfrm>
          <a:prstGeom prst="rect">
            <a:avLst/>
          </a:prstGeom>
        </p:spPr>
      </p:pic>
    </p:spTree>
    <p:extLst>
      <p:ext uri="{BB962C8B-B14F-4D97-AF65-F5344CB8AC3E}">
        <p14:creationId xmlns:p14="http://schemas.microsoft.com/office/powerpoint/2010/main" val="162620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Lawsuit Background</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fontScale="92500" lnSpcReduction="10000"/>
          </a:bodyPr>
          <a:lstStyle/>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Commercial fishermen in the Atlantic herring fishery filed a lawsuit alleging that MSA did not authorize NMFS to create industry-funded monitoring requirements and that the rulemaking process was procedurally irregular.</a:t>
            </a:r>
          </a:p>
          <a:p>
            <a:pPr marL="0" marR="0" lvl="0" indent="0" algn="just">
              <a:lnSpc>
                <a:spcPct val="100000"/>
              </a:lnSpc>
              <a:spcBef>
                <a:spcPts val="0"/>
              </a:spcBef>
              <a:spcAft>
                <a:spcPts val="0"/>
              </a:spcAft>
              <a:buNone/>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 district court ruled on the parties’ cross-motions for summary judgment in the government's favor.</a:t>
            </a:r>
          </a:p>
          <a:p>
            <a:pPr marL="0" marR="0" lvl="0" indent="0" algn="just">
              <a:lnSpc>
                <a:spcPct val="100000"/>
              </a:lnSpc>
              <a:spcBef>
                <a:spcPts val="0"/>
              </a:spcBef>
              <a:spcAft>
                <a:spcPts val="0"/>
              </a:spcAft>
              <a:buNone/>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On appeal, fishermen-appellants’ challenge to the Final Rule presented the question how clearly Congress must state an agency's authority to adopt a course of action.</a:t>
            </a:r>
          </a:p>
          <a:p>
            <a:pPr marL="342900" marR="0" lvl="0" indent="-342900" algn="just">
              <a:lnSpc>
                <a:spcPct val="100000"/>
              </a:lnSpc>
              <a:spcBef>
                <a:spcPts val="0"/>
              </a:spcBef>
              <a:spcAft>
                <a:spcPts val="0"/>
              </a:spcAft>
              <a:buFont typeface="Symbol" panose="05050102010706020507" pitchFamily="18" charset="2"/>
              <a:buChar char=""/>
            </a:pPr>
            <a:endParaRPr lang="en-US" sz="1800" kern="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a:lnSpc>
                <a:spcPct val="100000"/>
              </a:lnSpc>
              <a:spcBef>
                <a:spcPts val="0"/>
              </a:spcBef>
              <a:spcAft>
                <a:spcPts val="0"/>
              </a:spcAft>
              <a:buNone/>
            </a:pPr>
            <a:endParaRPr lang="en-US" sz="1800" kern="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n-US" sz="1300" i="1" kern="0" dirty="0" err="1">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Loper</a:t>
            </a:r>
            <a:r>
              <a:rPr lang="en-US" sz="13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 Bright Enterprises, Inc. v. Raimondo</a:t>
            </a:r>
            <a:r>
              <a:rPr lang="en-US" sz="13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45 F.4th 359, 364 (D.C. Cir. 2022), </a:t>
            </a:r>
            <a:r>
              <a:rPr lang="en-US" sz="13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cert. granted in part sub nom</a:t>
            </a:r>
            <a:r>
              <a:rPr lang="en-US" sz="1300" u="sng"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en-US" sz="13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300" i="1" kern="0" dirty="0" err="1">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Loper</a:t>
            </a:r>
            <a:r>
              <a:rPr lang="en-US" sz="13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 Bright Enterprises v. Raimondo</a:t>
            </a:r>
            <a:r>
              <a:rPr lang="en-US" sz="13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143 S. Ct. 2429, 216 L. Ed. 2d 414 (2023), and </a:t>
            </a:r>
            <a:r>
              <a:rPr lang="en-US" sz="13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vacated and remanded sub nom</a:t>
            </a:r>
            <a:r>
              <a:rPr lang="en-US" sz="1300" u="sng"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en-US" sz="13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300" i="1" kern="0" dirty="0" err="1">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Loper</a:t>
            </a:r>
            <a:r>
              <a:rPr lang="en-US" sz="13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 Bright Enterprises v. Raimondo</a:t>
            </a:r>
            <a:r>
              <a:rPr lang="en-US" sz="13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144 S. Ct. 2244, 219 L. Ed. 2d 832 (2024).</a:t>
            </a:r>
            <a:endParaRPr lang="en-US" sz="13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a:lnSpc>
                <a:spcPct val="100000"/>
              </a:lnSpc>
              <a:spcBef>
                <a:spcPts val="0"/>
              </a:spcBef>
              <a:spcAft>
                <a:spcPts val="0"/>
              </a:spcAft>
              <a:buNone/>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21</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1587446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in the D.C. Circuit</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Autofit/>
          </a:bodyPr>
          <a:lstStyle/>
          <a:p>
            <a:pPr marL="114300" indent="0" algn="just">
              <a:lnSpc>
                <a:spcPct val="100000"/>
              </a:lnSpc>
              <a:spcBef>
                <a:spcPts val="0"/>
              </a:spcBef>
              <a:buNone/>
            </a:pP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Applying </a:t>
            </a:r>
            <a:r>
              <a:rPr lang="en-US" sz="16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the D.C. Circuit held:</a:t>
            </a:r>
            <a:endParaRPr lang="en-US" sz="1600" i="1" kern="100" dirty="0">
              <a:latin typeface="Century Gothic" panose="020B0502020202020204" pitchFamily="34" charset="0"/>
              <a:ea typeface="Times New Roman" panose="02020603050405020304" pitchFamily="18" charset="0"/>
              <a:cs typeface="Times New Roman" panose="02020603050405020304" pitchFamily="18" charset="0"/>
            </a:endParaRPr>
          </a:p>
          <a:p>
            <a:pPr marL="457200" lvl="1" indent="0" algn="just">
              <a:lnSpc>
                <a:spcPct val="100000"/>
              </a:lnSpc>
              <a:spcBef>
                <a:spcPts val="0"/>
              </a:spcBef>
              <a:buNone/>
            </a:pPr>
            <a:endParaRPr lang="en-US" sz="14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457200" lvl="1" indent="0" algn="just">
              <a:lnSpc>
                <a:spcPct val="100000"/>
              </a:lnSpc>
              <a:spcBef>
                <a:spcPts val="0"/>
              </a:spcBef>
              <a:buNone/>
            </a:pPr>
            <a:r>
              <a:rPr lang="en-US" sz="14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a:t>
            </a:r>
            <a:r>
              <a:rPr lang="en-US" sz="1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tatutory silence regarding the costs of observers meant that Congress had not spoken directly to the specific issue, and found at step two that the express permission to require observers, when coupled with a clause authorizing prescription of other “necessary and appropriate” measures for fishery conservation and management, made the agency's interpretation reasonable.</a:t>
            </a:r>
            <a:endParaRPr lang="en-US" sz="14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114300" indent="0" algn="just">
              <a:lnSpc>
                <a:spcPct val="100000"/>
              </a:lnSpc>
              <a:spcBef>
                <a:spcPts val="0"/>
              </a:spcBef>
              <a:buNone/>
            </a:pPr>
            <a:endParaRPr lang="en-US" sz="12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14300" indent="0" algn="just">
              <a:lnSpc>
                <a:spcPct val="100000"/>
              </a:lnSpc>
              <a:spcBef>
                <a:spcPts val="0"/>
              </a:spcBef>
              <a:buNone/>
            </a:pPr>
            <a:r>
              <a:rPr lang="en-US" sz="1600" kern="0" dirty="0">
                <a:solidFill>
                  <a:srgbClr val="3D3D3D"/>
                </a:solidFill>
                <a:latin typeface="Century Gothic" panose="020B0502020202020204" pitchFamily="34" charset="0"/>
                <a:ea typeface="Times New Roman" panose="02020603050405020304" pitchFamily="18" charset="0"/>
                <a:cs typeface="Times New Roman" panose="02020603050405020304" pitchFamily="18" charset="0"/>
              </a:rPr>
              <a:t>In </a:t>
            </a:r>
            <a:r>
              <a:rPr lang="en-US" sz="16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Relentless</a:t>
            </a:r>
            <a:r>
              <a:rPr lang="en-US" sz="1600"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 (arising from the same NFMS rule)</a:t>
            </a: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the First Circuit held:</a:t>
            </a:r>
            <a:endParaRPr lang="en-US" sz="1600" kern="100" dirty="0">
              <a:latin typeface="Century Gothic" panose="020B0502020202020204" pitchFamily="34" charset="0"/>
              <a:ea typeface="Times New Roman" panose="02020603050405020304" pitchFamily="18" charset="0"/>
              <a:cs typeface="Times New Roman" panose="02020603050405020304" pitchFamily="18" charset="0"/>
            </a:endParaRPr>
          </a:p>
          <a:p>
            <a:pPr marL="457200" lvl="1" indent="0" algn="just">
              <a:lnSpc>
                <a:spcPct val="100000"/>
              </a:lnSpc>
              <a:spcBef>
                <a:spcPts val="0"/>
              </a:spcBef>
              <a:buNone/>
            </a:pPr>
            <a:endParaRPr lang="en-US" sz="14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457200" lvl="1" indent="0" algn="just">
              <a:lnSpc>
                <a:spcPct val="100000"/>
              </a:lnSpc>
              <a:spcBef>
                <a:spcPts val="0"/>
              </a:spcBef>
              <a:buNone/>
            </a:pPr>
            <a:r>
              <a:rPr lang="en-US" sz="14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a:t>
            </a:r>
            <a:r>
              <a:rPr lang="en-US" sz="1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he agency's interpretation permissible, noting that the cost of regulation is presumptively borne by industry and that the MSA provided penalties for failure to pay for observer services.</a:t>
            </a:r>
            <a:endParaRPr lang="en-US" sz="14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22</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3234939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in the D.C. Circuit</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Autofit/>
          </a:bodyPr>
          <a:lstStyle/>
          <a:p>
            <a:pPr marL="0" marR="0" lvl="0" indent="0" algn="just">
              <a:lnSpc>
                <a:spcPct val="100000"/>
              </a:lnSpc>
              <a:spcBef>
                <a:spcPts val="0"/>
              </a:spcBef>
              <a:spcAft>
                <a:spcPts val="0"/>
              </a:spcAft>
              <a:buNone/>
            </a:pP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D.C Circuit, the fishermen-appellants’ challenge to the Final Rule presented the question of how clearly Congress must state an agency's authority to adopt a course of action.</a:t>
            </a:r>
          </a:p>
          <a:p>
            <a:pPr marL="0" marR="0" lvl="0" indent="0" algn="just">
              <a:lnSpc>
                <a:spcPct val="100000"/>
              </a:lnSpc>
              <a:spcBef>
                <a:spcPts val="0"/>
              </a:spcBef>
              <a:spcAft>
                <a:spcPts val="0"/>
              </a:spcAft>
              <a:buNone/>
            </a:pPr>
            <a:endParaRPr lang="en-US" sz="1600" kern="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a:lnSpc>
                <a:spcPct val="100000"/>
              </a:lnSpc>
              <a:spcBef>
                <a:spcPts val="0"/>
              </a:spcBef>
              <a:spcAft>
                <a:spcPts val="0"/>
              </a:spcAft>
              <a:buNone/>
            </a:pPr>
            <a:r>
              <a:rPr lang="en-US" sz="1600" kern="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D.</a:t>
            </a:r>
            <a:r>
              <a:rPr lang="en-US" sz="1600" kern="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 Circuit did not consider the “major question doctrine” [</a:t>
            </a:r>
            <a:r>
              <a:rPr lang="en-US" sz="1600" i="1" kern="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West Virginia</a:t>
            </a:r>
            <a:r>
              <a:rPr lang="en-US" sz="1600" kern="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as it determined that NFMS’</a:t>
            </a:r>
            <a:r>
              <a:rPr lang="en-US" sz="1600" kern="100" dirty="0">
                <a:latin typeface="Century Gothic" panose="020B0502020202020204" pitchFamily="34" charset="0"/>
                <a:ea typeface="Calibri" panose="020F0502020204030204" pitchFamily="34" charset="0"/>
                <a:cs typeface="Times New Roman" panose="02020603050405020304" pitchFamily="18" charset="0"/>
              </a:rPr>
              <a:t> </a:t>
            </a: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challenged actions were distinct.</a:t>
            </a:r>
          </a:p>
          <a:p>
            <a:pPr marL="342900" lvl="1" indent="0" algn="just">
              <a:lnSpc>
                <a:spcPct val="100000"/>
              </a:lnSpc>
              <a:spcBef>
                <a:spcPts val="0"/>
              </a:spcBef>
              <a:buNone/>
            </a:pPr>
            <a:r>
              <a:rPr lang="en-US" sz="1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“Congress has delegated broad authority to an agency with expertise and experience within a specific industry, and the agency action is so confined, claiming no broader power to regulate the national economy.”</a:t>
            </a:r>
          </a:p>
          <a:p>
            <a:pPr marL="0" marR="0" lvl="0" indent="0" algn="just">
              <a:lnSpc>
                <a:spcPct val="100000"/>
              </a:lnSpc>
              <a:spcBef>
                <a:spcPts val="0"/>
              </a:spcBef>
              <a:spcAft>
                <a:spcPts val="0"/>
              </a:spcAft>
              <a:buNone/>
            </a:pPr>
            <a:endParaRPr lang="en-US" sz="16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None/>
            </a:pP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 court's review was thus limited to the familiar questions of whether Congress had spoken clearly, and if not, whether the implementing agency's interpretation is reasonable. [</a:t>
            </a:r>
            <a:r>
              <a:rPr lang="en-US" sz="16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23</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272767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in the D.C. Circuit</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0" marR="0" lvl="0" indent="0" algn="just">
              <a:lnSpc>
                <a:spcPct val="100000"/>
              </a:lnSpc>
              <a:spcBef>
                <a:spcPts val="0"/>
              </a:spcBef>
              <a:buNone/>
            </a:pPr>
            <a:r>
              <a:rPr lang="en-US" sz="18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Chevron</a:t>
            </a:r>
            <a:r>
              <a:rPr lang="en-US" sz="18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Step One:</a:t>
            </a:r>
          </a:p>
          <a:p>
            <a:pPr marL="0" marR="0" lvl="0" indent="0" algn="just">
              <a:lnSpc>
                <a:spcPct val="100000"/>
              </a:lnSpc>
              <a:spcBef>
                <a:spcPts val="0"/>
              </a:spcBef>
              <a:buNone/>
            </a:pPr>
            <a:endPar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0000"/>
              </a:lnSpc>
              <a:spcBef>
                <a:spcPts val="0"/>
              </a:spcBef>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Congress has thus provided no wholly unambiguous answer at </a:t>
            </a:r>
            <a:r>
              <a:rPr lang="en-US"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Step One as to whether the Service may require industry-funded monitoring in the Omnibus Amendment and Final Rule.</a:t>
            </a:r>
          </a:p>
          <a:p>
            <a:pPr algn="just">
              <a:lnSpc>
                <a:spcPct val="100000"/>
              </a:lnSpc>
              <a:spcBef>
                <a:spcPts val="0"/>
              </a:spcBef>
            </a:pPr>
            <a:endParaRPr lang="en-US" sz="1800" kern="100" dirty="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0000"/>
              </a:lnSpc>
              <a:spcBef>
                <a:spcPts val="0"/>
              </a:spcBef>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Although an agency's interpretation need not be compelled by the text for it to prevail at Step One, here, where there may be some question as to Congress's intent, particularly in view of appellants’ cost objection, it behooves the court to proceed to Step Two of the</a:t>
            </a:r>
            <a:r>
              <a:rPr lang="en-US" sz="1800" kern="1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analysis.</a:t>
            </a:r>
            <a:endParaRPr lang="en-US" sz="1800" kern="1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24</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147102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in the D.C. Circuit</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fontScale="77500" lnSpcReduction="20000"/>
          </a:bodyPr>
          <a:lstStyle/>
          <a:p>
            <a:pPr marL="0" marR="0" lvl="0" indent="0" algn="just">
              <a:lnSpc>
                <a:spcPct val="120000"/>
              </a:lnSpc>
              <a:spcBef>
                <a:spcPts val="0"/>
              </a:spcBef>
              <a:spcAft>
                <a:spcPts val="0"/>
              </a:spcAft>
              <a:buNone/>
            </a:pPr>
            <a:r>
              <a:rPr lang="en-US" sz="18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Chevron</a:t>
            </a:r>
            <a:r>
              <a:rPr lang="en-US" sz="18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Step Two:</a:t>
            </a:r>
          </a:p>
          <a:p>
            <a:pPr marL="0" marR="0" lvl="0" indent="0" algn="just">
              <a:lnSpc>
                <a:spcPct val="120000"/>
              </a:lnSpc>
              <a:spcBef>
                <a:spcPts val="0"/>
              </a:spcBef>
              <a:spcAft>
                <a:spcPts val="0"/>
              </a:spcAft>
              <a:buNone/>
            </a:pPr>
            <a:endPar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a:lnSpc>
                <a:spcPct val="120000"/>
              </a:lnSpc>
              <a:spcBef>
                <a:spcPts val="0"/>
              </a:spcBef>
              <a:spcAft>
                <a:spcPts val="0"/>
              </a:spcAft>
              <a:buNone/>
            </a:pPr>
            <a:r>
              <a:rPr lang="en-US" sz="18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 agency's interpretation can prevail if it is a </a:t>
            </a:r>
            <a:r>
              <a:rPr lang="en-US" sz="18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easonable resolution of an ambiguity in a statute that the agency administers [</a:t>
            </a:r>
            <a:r>
              <a:rPr lang="en-US"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Michigan</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and the agency has offered a reasoned explanation for why it chose that interpretation</a:t>
            </a:r>
          </a:p>
          <a:p>
            <a:pPr marL="0" marR="0" lvl="0" indent="0" algn="just">
              <a:lnSpc>
                <a:spcPct val="120000"/>
              </a:lnSpc>
              <a:spcBef>
                <a:spcPts val="0"/>
              </a:spcBef>
              <a:spcAft>
                <a:spcPts val="0"/>
              </a:spcAft>
              <a:buNone/>
            </a:pPr>
            <a:endParaRPr lang="en-US" sz="18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a:lnSpc>
                <a:spcPct val="120000"/>
              </a:lnSpc>
              <a:spcBef>
                <a:spcPts val="0"/>
              </a:spcBef>
              <a:spcAft>
                <a:spcPts val="0"/>
              </a:spcAft>
              <a:buNone/>
            </a:pPr>
            <a:r>
              <a:rPr lang="en-US" sz="1800" kern="0" dirty="0">
                <a:solidFill>
                  <a:srgbClr val="000000"/>
                </a:solidFill>
                <a:effectLst/>
                <a:latin typeface="Century Gothic" panose="020B0502020202020204" pitchFamily="34" charset="0"/>
                <a:ea typeface="Times New Roman" panose="02020603050405020304" pitchFamily="18" charset="0"/>
              </a:rPr>
              <a:t>The Supreme Court has instructed that a broad “necessary and appropriate” provision, as appears in the Act, “leaves agencies with flexibility” to act in furtherance of statutory goals, [</a:t>
            </a:r>
            <a:r>
              <a:rPr lang="en-US" sz="1800" i="1" kern="0" dirty="0">
                <a:solidFill>
                  <a:srgbClr val="000000"/>
                </a:solidFill>
                <a:effectLst/>
                <a:latin typeface="Century Gothic" panose="020B0502020202020204" pitchFamily="34" charset="0"/>
                <a:ea typeface="Times New Roman" panose="02020603050405020304" pitchFamily="18" charset="0"/>
              </a:rPr>
              <a:t>Michigan</a:t>
            </a:r>
            <a:r>
              <a:rPr lang="en-US" sz="1800" kern="0" dirty="0">
                <a:solidFill>
                  <a:srgbClr val="000000"/>
                </a:solidFill>
                <a:effectLst/>
                <a:latin typeface="Century Gothic" panose="020B0502020202020204" pitchFamily="34" charset="0"/>
                <a:ea typeface="Times New Roman" panose="02020603050405020304" pitchFamily="18" charset="0"/>
              </a:rPr>
              <a:t>], and here the Service pointed to the Act's conservation and management goals. Speculation that the Service's interpretation of its authority may lead to exorbitant regulatory costs to industry overlooks </a:t>
            </a:r>
            <a:r>
              <a:rPr lang="en-US" sz="1800" i="1" kern="0" dirty="0">
                <a:solidFill>
                  <a:srgbClr val="000000"/>
                </a:solidFill>
                <a:effectLst/>
                <a:latin typeface="Century Gothic" panose="020B0502020202020204" pitchFamily="34" charset="0"/>
                <a:ea typeface="Times New Roman" panose="02020603050405020304" pitchFamily="18" charset="0"/>
              </a:rPr>
              <a:t>Chevron</a:t>
            </a:r>
            <a:r>
              <a:rPr lang="en-US" sz="1800" kern="0" dirty="0">
                <a:solidFill>
                  <a:srgbClr val="000000"/>
                </a:solidFill>
                <a:effectLst/>
                <a:latin typeface="Century Gothic" panose="020B0502020202020204" pitchFamily="34" charset="0"/>
                <a:ea typeface="Times New Roman" panose="02020603050405020304" pitchFamily="18" charset="0"/>
              </a:rPr>
              <a:t> Step Two's reasonableness limitation. Nor, in these circumstances, is Congress's provision for industry-funded monitoring in three unique situations properly understood to eliminate the Service's authority to create industry-funded monitoring programs in any other situation. Under the well-established </a:t>
            </a:r>
            <a:r>
              <a:rPr lang="en-US" sz="1800" i="1" kern="0" dirty="0">
                <a:solidFill>
                  <a:srgbClr val="000000"/>
                </a:solidFill>
                <a:effectLst/>
                <a:latin typeface="Century Gothic" panose="020B0502020202020204" pitchFamily="34" charset="0"/>
                <a:ea typeface="Times New Roman" panose="02020603050405020304" pitchFamily="18" charset="0"/>
              </a:rPr>
              <a:t>Chevron</a:t>
            </a:r>
            <a:r>
              <a:rPr lang="en-US" sz="1800" kern="0" dirty="0">
                <a:solidFill>
                  <a:srgbClr val="000000"/>
                </a:solidFill>
                <a:effectLst/>
                <a:latin typeface="Century Gothic" panose="020B0502020202020204" pitchFamily="34" charset="0"/>
                <a:ea typeface="Times New Roman" panose="02020603050405020304" pitchFamily="18" charset="0"/>
              </a:rPr>
              <a:t> Step Two framework, the Service's interpretation of the Act to allow industry-funded monitoring was reasonable.</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a:lnSpc>
                <a:spcPct val="100000"/>
              </a:lnSpc>
              <a:spcBef>
                <a:spcPts val="0"/>
              </a:spcBef>
              <a:spcAft>
                <a:spcPts val="0"/>
              </a:spcAft>
              <a:buNone/>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25</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368471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in the D.C. Circuit</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0" marR="0" lvl="0" indent="0" algn="just">
              <a:lnSpc>
                <a:spcPct val="100000"/>
              </a:lnSpc>
              <a:spcBef>
                <a:spcPts val="0"/>
              </a:spcBef>
              <a:spcAft>
                <a:spcPts val="0"/>
              </a:spcAft>
              <a:buNone/>
            </a:pPr>
            <a:r>
              <a:rPr lang="en-US"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“Although the Act may not unambiguously resolve whether the Service can require industry-funded monitoring, the Service’s interpretation of the Act as allowing it to do so is reasonable.”</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26</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1055355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at the Supreme Court</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0" marR="0" lvl="0" indent="0" algn="just">
              <a:lnSpc>
                <a:spcPct val="100000"/>
              </a:lnSpc>
              <a:spcBef>
                <a:spcPts val="0"/>
              </a:spcBef>
              <a:spcAft>
                <a:spcPts val="0"/>
              </a:spcAft>
              <a:buNone/>
            </a:pP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 industry plaintiffs in both cases appealed, and the Supreme Court granted certiorari on the question of “[w]</a:t>
            </a:r>
            <a:r>
              <a:rPr lang="en-US" sz="1600" kern="0" dirty="0" err="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hether</a:t>
            </a: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the Court should overrule </a:t>
            </a:r>
            <a:r>
              <a:rPr lang="en-US" sz="16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or at least clarify that statutory silence concerning controversial powers expressly but narrowly granted elsewhere in the statute does not constitute an ambiguity requiring deference to the agency.”</a:t>
            </a:r>
          </a:p>
          <a:p>
            <a:pPr marL="0" marR="0" lvl="0" indent="0" algn="just">
              <a:lnSpc>
                <a:spcPct val="100000"/>
              </a:lnSpc>
              <a:spcBef>
                <a:spcPts val="0"/>
              </a:spcBef>
              <a:spcAft>
                <a:spcPts val="0"/>
              </a:spcAft>
              <a:buNone/>
            </a:pPr>
            <a:endParaRPr lang="en-US" sz="16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None/>
            </a:pP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oral argument, the industry plaintiffs argued that the meaning of a statute should be determined by the best reading of the statute rather than by deference to an agency interpretation. The government, for its part, argued that </a:t>
            </a:r>
            <a:r>
              <a:rPr lang="en-US" sz="16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should be retained under the doctrine of </a:t>
            </a:r>
            <a:r>
              <a:rPr lang="en-US" sz="16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stare decisis</a:t>
            </a:r>
            <a:r>
              <a:rPr lang="en-US" sz="16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or at most limited by heightening the standard for finding ambiguity or restricting what interpretations are considered “reasonable.”</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27</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4203014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New Law from SCOTUS</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400050" indent="-285750" algn="just">
              <a:lnSpc>
                <a:spcPct val="100000"/>
              </a:lnSpc>
              <a:spcBef>
                <a:spcPts val="0"/>
              </a:spcBef>
            </a:pPr>
            <a:r>
              <a:rPr lang="en-US"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is dead, long live </a:t>
            </a:r>
            <a:r>
              <a:rPr lang="en-US"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p>
          <a:p>
            <a:pPr marL="400050" indent="-285750" algn="just">
              <a:lnSpc>
                <a:spcPct val="100000"/>
              </a:lnSpc>
              <a:spcBef>
                <a:spcPts val="0"/>
              </a:spcBef>
            </a:pPr>
            <a:endParaRPr lang="en-US" sz="18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400050" indent="-285750" algn="just">
              <a:lnSpc>
                <a:spcPct val="100000"/>
              </a:lnSpc>
              <a:spcBef>
                <a:spcPts val="0"/>
              </a:spcBef>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Courts must exercise their independent judgment in deciding whether an agency has acted within its statutory authority, as the APA requires.</a:t>
            </a:r>
          </a:p>
          <a:p>
            <a:pPr marL="400050" indent="-285750" algn="just">
              <a:lnSpc>
                <a:spcPct val="100000"/>
              </a:lnSpc>
              <a:spcBef>
                <a:spcPts val="0"/>
              </a:spcBef>
            </a:pPr>
            <a:endPar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285750" algn="just">
              <a:lnSpc>
                <a:spcPct val="100000"/>
              </a:lnSpc>
              <a:spcBef>
                <a:spcPts val="0"/>
              </a:spcBef>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Careful attention to the judgment of the Executive Branch may help inform that inquiry.</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28</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134908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lstStyle/>
          <a:p>
            <a:r>
              <a:rPr lang="en-US" dirty="0">
                <a:solidFill>
                  <a:schemeClr val="bg1"/>
                </a:solidFill>
                <a:latin typeface="Century Gothic" panose="020B0502020202020204" pitchFamily="34" charset="0"/>
              </a:rPr>
              <a:t>What was </a:t>
            </a:r>
            <a:r>
              <a:rPr lang="en-US" dirty="0" err="1">
                <a:solidFill>
                  <a:schemeClr val="bg1"/>
                </a:solidFill>
                <a:latin typeface="Century Gothic" panose="020B0502020202020204" pitchFamily="34" charset="0"/>
              </a:rPr>
              <a:t>Loper</a:t>
            </a:r>
            <a:r>
              <a:rPr lang="en-US" dirty="0">
                <a:solidFill>
                  <a:schemeClr val="bg1"/>
                </a:solidFill>
                <a:latin typeface="Century Gothic" panose="020B0502020202020204" pitchFamily="34" charset="0"/>
              </a:rPr>
              <a:t>-Bright About?</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t>2</a:t>
            </a:fld>
            <a:endParaRPr lang="en-US"/>
          </a:p>
        </p:txBody>
      </p:sp>
    </p:spTree>
    <p:extLst>
      <p:ext uri="{BB962C8B-B14F-4D97-AF65-F5344CB8AC3E}">
        <p14:creationId xmlns:p14="http://schemas.microsoft.com/office/powerpoint/2010/main" val="4276221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New Law from SCOTUS</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400050" indent="-285750" algn="just">
              <a:lnSpc>
                <a:spcPct val="100000"/>
              </a:lnSpc>
              <a:spcBef>
                <a:spcPts val="0"/>
              </a:spcBef>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When a particular statute delegates authority to an agency consistent with constitutional limits, courts must respect the delegation, while ensuring that the agency acts within it.</a:t>
            </a:r>
            <a:endParaRPr lang="en-US" sz="1800" kern="100" dirty="0">
              <a:latin typeface="Century Gothic" panose="020B0502020202020204" pitchFamily="34" charset="0"/>
              <a:ea typeface="Times New Roman" panose="02020603050405020304" pitchFamily="18" charset="0"/>
              <a:cs typeface="Times New Roman" panose="02020603050405020304" pitchFamily="18" charset="0"/>
            </a:endParaRPr>
          </a:p>
          <a:p>
            <a:pPr marL="400050" indent="-285750" algn="just">
              <a:lnSpc>
                <a:spcPct val="100000"/>
              </a:lnSpc>
              <a:spcBef>
                <a:spcPts val="0"/>
              </a:spcBef>
            </a:pPr>
            <a:endPar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285750" algn="just">
              <a:lnSpc>
                <a:spcPct val="100000"/>
              </a:lnSpc>
              <a:spcBef>
                <a:spcPts val="0"/>
              </a:spcBef>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But courts need not and </a:t>
            </a:r>
            <a:r>
              <a:rPr lang="en-US" sz="1800" b="1" u="sng"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under the APA may not defer to an agency interpretation</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of the law simply because a statute is ambiguous</a:t>
            </a:r>
            <a:r>
              <a:rPr lang="en-US" sz="1800"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1800" kern="100" dirty="0">
              <a:latin typeface="Century Gothic" panose="020B0502020202020204" pitchFamily="34" charset="0"/>
              <a:ea typeface="Times New Roman" panose="02020603050405020304" pitchFamily="18" charset="0"/>
              <a:cs typeface="Times New Roman" panose="02020603050405020304" pitchFamily="18" charset="0"/>
            </a:endParaRPr>
          </a:p>
          <a:p>
            <a:pPr marL="400050" indent="-285750" algn="just">
              <a:lnSpc>
                <a:spcPct val="100000"/>
              </a:lnSpc>
              <a:spcBef>
                <a:spcPts val="0"/>
              </a:spcBef>
            </a:pPr>
            <a:endPar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00050" indent="-285750" algn="just">
              <a:lnSpc>
                <a:spcPct val="100000"/>
              </a:lnSpc>
              <a:spcBef>
                <a:spcPts val="0"/>
              </a:spcBef>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Agency interpretations issued contemporaneously with or shortly after adoption of a statute and consistently followed thereafter are likely to be given the most respect by reviewing courts.</a:t>
            </a:r>
            <a:endParaRPr lang="en-US" sz="1800" kern="1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29</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338739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New Law from SCOTUS</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fontScale="92500"/>
          </a:bodyPr>
          <a:lstStyle/>
          <a:p>
            <a:pPr marL="114300" indent="0" algn="just">
              <a:lnSpc>
                <a:spcPct val="100000"/>
              </a:lnSpc>
              <a:spcBef>
                <a:spcPts val="0"/>
              </a:spcBef>
              <a:buNone/>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Apparent approval the </a:t>
            </a:r>
            <a:r>
              <a:rPr lang="en-US"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Skidmore </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test</a:t>
            </a:r>
          </a:p>
          <a:p>
            <a:pPr marL="742950" lvl="1" indent="-285750" algn="just">
              <a:lnSpc>
                <a:spcPct val="100000"/>
              </a:lnSpc>
              <a:spcBef>
                <a:spcPts val="0"/>
              </a:spcBef>
            </a:pPr>
            <a:r>
              <a:rPr lang="en-US" sz="14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Before </a:t>
            </a:r>
            <a:r>
              <a:rPr lang="en-US" sz="1400" kern="0" dirty="0" err="1">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Loper</a:t>
            </a:r>
            <a:r>
              <a:rPr lang="en-US" sz="14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-Bright, courts would</a:t>
            </a:r>
            <a:r>
              <a:rPr lang="en-US" sz="1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often resort to this test when </a:t>
            </a:r>
            <a:r>
              <a:rPr lang="en-US" sz="14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14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did not apply.</a:t>
            </a:r>
            <a:endParaRPr lang="en-US" sz="22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114300" indent="0" algn="just">
              <a:lnSpc>
                <a:spcPct val="100000"/>
              </a:lnSpc>
              <a:spcBef>
                <a:spcPts val="0"/>
              </a:spcBef>
              <a:buNone/>
            </a:pPr>
            <a:endParaRPr lang="en-US" sz="18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114300" indent="0" algn="just">
              <a:lnSpc>
                <a:spcPct val="100000"/>
              </a:lnSpc>
              <a:spcBef>
                <a:spcPts val="0"/>
              </a:spcBef>
              <a:buNone/>
            </a:pPr>
            <a:r>
              <a:rPr lang="en-US" sz="18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An a</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dministrative agency's determination will not necessarily be irrelevant to the court going forward, as </a:t>
            </a:r>
            <a:r>
              <a:rPr lang="en-US" sz="18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Skidmore</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indicates such interpretations “constitute a body of experience and informed judgment to which courts and litigants may properly resort for guidance.”</a:t>
            </a:r>
            <a:endParaRPr lang="en-US" sz="1800" kern="0" baseline="30000" dirty="0">
              <a:solidFill>
                <a:srgbClr val="3D3D3D"/>
              </a:solidFill>
              <a:latin typeface="Century Gothic" panose="020B0502020202020204" pitchFamily="34" charset="0"/>
              <a:ea typeface="Times New Roman" panose="02020603050405020304" pitchFamily="18" charset="0"/>
              <a:cs typeface="Times New Roman" panose="02020603050405020304" pitchFamily="18" charset="0"/>
            </a:endParaRPr>
          </a:p>
          <a:p>
            <a:pPr marL="114300" indent="0" algn="just">
              <a:lnSpc>
                <a:spcPct val="100000"/>
              </a:lnSpc>
              <a:spcBef>
                <a:spcPts val="0"/>
              </a:spcBef>
              <a:buNone/>
            </a:pPr>
            <a:endPar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14300" indent="0" algn="just">
              <a:lnSpc>
                <a:spcPct val="100000"/>
              </a:lnSpc>
              <a:spcBef>
                <a:spcPts val="0"/>
              </a:spcBef>
              <a:buNone/>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 majority recognizes this principle, stating that a court must give “due respect for the views of the Executive Branch” and an agency's interpretation of a statute it administers “may be especially informative,” but “cannot bind a court.” This is because “Congress expects courts to do their ordinary job of interpreting statutes.”</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114300" indent="0" algn="just">
              <a:lnSpc>
                <a:spcPct val="100000"/>
              </a:lnSpc>
              <a:spcBef>
                <a:spcPts val="0"/>
              </a:spcBef>
              <a:buNone/>
            </a:pPr>
            <a:endParaRPr lang="en-US" sz="2200" kern="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30</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731703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New Law from SCOTUS</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114300" indent="0" algn="just">
              <a:lnSpc>
                <a:spcPct val="100000"/>
              </a:lnSpc>
              <a:spcBef>
                <a:spcPts val="0"/>
              </a:spcBef>
              <a:buNone/>
            </a:pPr>
            <a:r>
              <a:rPr lang="en-US" sz="2000" kern="0" dirty="0">
                <a:effectLst/>
                <a:latin typeface="Century Gothic" panose="020B0502020202020204" pitchFamily="34" charset="0"/>
                <a:ea typeface="Times New Roman" panose="02020603050405020304" pitchFamily="18" charset="0"/>
                <a:cs typeface="Times New Roman" panose="02020603050405020304" pitchFamily="18" charset="0"/>
              </a:rPr>
              <a:t>No retroactive effect:</a:t>
            </a:r>
          </a:p>
          <a:p>
            <a:pPr marL="114300" indent="0" algn="just">
              <a:lnSpc>
                <a:spcPct val="100000"/>
              </a:lnSpc>
              <a:spcBef>
                <a:spcPts val="0"/>
              </a:spcBef>
              <a:buNone/>
            </a:pPr>
            <a:endParaRPr lang="en-US" sz="2000" kern="0" dirty="0">
              <a:latin typeface="Century Gothic" panose="020B0502020202020204" pitchFamily="34" charset="0"/>
              <a:ea typeface="Times New Roman" panose="02020603050405020304" pitchFamily="18" charset="0"/>
              <a:cs typeface="Times New Roman" panose="02020603050405020304" pitchFamily="18" charset="0"/>
            </a:endParaRPr>
          </a:p>
          <a:p>
            <a:pPr marL="114300" indent="0" algn="just">
              <a:lnSpc>
                <a:spcPct val="100000"/>
              </a:lnSpc>
              <a:spcBef>
                <a:spcPts val="0"/>
              </a:spcBef>
              <a:buNone/>
            </a:pPr>
            <a:r>
              <a:rPr lang="en-US" sz="2000" kern="0" dirty="0">
                <a:effectLst/>
                <a:latin typeface="Century Gothic" panose="020B0502020202020204" pitchFamily="34" charset="0"/>
                <a:ea typeface="Times New Roman" panose="02020603050405020304" pitchFamily="18" charset="0"/>
                <a:cs typeface="Times New Roman" panose="02020603050405020304" pitchFamily="18" charset="0"/>
              </a:rPr>
              <a:t>“[We] do not call into question prior cases that relied on the </a:t>
            </a:r>
            <a:r>
              <a:rPr lang="en-US" sz="2000" i="1" kern="0" dirty="0">
                <a:effectLst/>
                <a:latin typeface="Century Gothic" panose="020B0502020202020204" pitchFamily="34" charset="0"/>
                <a:ea typeface="Times New Roman" panose="02020603050405020304" pitchFamily="18" charset="0"/>
                <a:cs typeface="Times New Roman" panose="02020603050405020304" pitchFamily="18" charset="0"/>
              </a:rPr>
              <a:t>Chevron</a:t>
            </a:r>
            <a:r>
              <a:rPr lang="en-US" sz="2000" kern="0" dirty="0">
                <a:effectLst/>
                <a:latin typeface="Century Gothic" panose="020B0502020202020204" pitchFamily="34" charset="0"/>
                <a:ea typeface="Times New Roman" panose="02020603050405020304" pitchFamily="18" charset="0"/>
                <a:cs typeface="Times New Roman" panose="02020603050405020304" pitchFamily="18" charset="0"/>
              </a:rPr>
              <a:t> framework. The holdings of those cases that specific agency actions are lawful.”</a:t>
            </a:r>
            <a:endParaRPr lang="en-US" sz="20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31</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2055096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fontScale="90000"/>
          </a:bodyPr>
          <a:lstStyle/>
          <a:p>
            <a:r>
              <a:rPr lang="en-US" i="1" dirty="0">
                <a:solidFill>
                  <a:schemeClr val="bg1"/>
                </a:solidFill>
                <a:latin typeface="Century Gothic" panose="020B0502020202020204" pitchFamily="34" charset="0"/>
              </a:rPr>
              <a:t>Looking Back – Reading FMP Amendment Case in Light of New Rule</a:t>
            </a:r>
            <a:endParaRPr lang="en-US" dirty="0">
              <a:solidFill>
                <a:schemeClr val="bg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114300" indent="0" algn="just">
              <a:lnSpc>
                <a:spcPct val="100000"/>
              </a:lnSpc>
              <a:spcBef>
                <a:spcPts val="0"/>
              </a:spcBef>
              <a:buNone/>
            </a:pPr>
            <a:r>
              <a:rPr lang="en-US" sz="18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See, e.g., Coastal Conservation </a:t>
            </a:r>
            <a:r>
              <a:rPr lang="en-US" sz="1800" i="1" kern="0" dirty="0" err="1">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Ass'n</a:t>
            </a:r>
            <a:r>
              <a:rPr lang="en-US" sz="18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 v. United States </a:t>
            </a:r>
            <a:r>
              <a:rPr lang="en-US" sz="1800" i="1" kern="0" dirty="0" err="1">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Dep't</a:t>
            </a:r>
            <a:r>
              <a:rPr lang="en-US" sz="1800" i="1" kern="0" dirty="0">
                <a:solidFill>
                  <a:srgbClr val="3D3D3D"/>
                </a:solidFill>
                <a:effectLst/>
                <a:latin typeface="Century Gothic" panose="020B0502020202020204" pitchFamily="34" charset="0"/>
                <a:ea typeface="Times New Roman" panose="02020603050405020304" pitchFamily="18" charset="0"/>
                <a:cs typeface="Times New Roman" panose="02020603050405020304" pitchFamily="18" charset="0"/>
              </a:rPr>
              <a:t> of Com.</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846 F.3d 99 (5th Cir. 2017)</a:t>
            </a:r>
          </a:p>
          <a:p>
            <a:pPr marL="114300" indent="0" algn="just">
              <a:lnSpc>
                <a:spcPct val="100000"/>
              </a:lnSpc>
              <a:spcBef>
                <a:spcPts val="0"/>
              </a:spcBef>
              <a:buNone/>
            </a:pPr>
            <a:endParaRPr lang="en-US" sz="18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400050" indent="-285750" algn="just">
              <a:lnSpc>
                <a:spcPct val="100000"/>
              </a:lnSpc>
              <a:spcBef>
                <a:spcPts val="0"/>
              </a:spcBef>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This case, along with its sister case in the 11th Circuit, was one on which I worked at Tulane Environmental Law Clinic.</a:t>
            </a:r>
          </a:p>
          <a:p>
            <a:pPr marL="400050" indent="-285750" algn="just">
              <a:lnSpc>
                <a:spcPct val="100000"/>
              </a:lnSpc>
              <a:spcBef>
                <a:spcPts val="0"/>
              </a:spcBef>
            </a:pPr>
            <a:r>
              <a:rPr lang="en-US" sz="1800" kern="0" dirty="0">
                <a:effectLst/>
                <a:latin typeface="Century Gothic" panose="020B0502020202020204" pitchFamily="34" charset="0"/>
                <a:ea typeface="Times New Roman" panose="02020603050405020304" pitchFamily="18" charset="0"/>
                <a:cs typeface="Times New Roman" panose="02020603050405020304" pitchFamily="18" charset="0"/>
              </a:rPr>
              <a:t>Note the number of (new) red flags peppered throughout the opinion.</a:t>
            </a:r>
          </a:p>
          <a:p>
            <a:pPr marL="400050" indent="-285750" algn="just">
              <a:lnSpc>
                <a:spcPct val="100000"/>
              </a:lnSpc>
              <a:spcBef>
                <a:spcPts val="0"/>
              </a:spcBef>
            </a:pPr>
            <a:r>
              <a:rPr lang="en-US" sz="2000" kern="0" dirty="0">
                <a:effectLst/>
                <a:latin typeface="Century Gothic" panose="020B0502020202020204" pitchFamily="34" charset="0"/>
                <a:ea typeface="Times New Roman" panose="02020603050405020304" pitchFamily="18" charset="0"/>
                <a:cs typeface="Times New Roman" panose="02020603050405020304" pitchFamily="18" charset="0"/>
                <a:hlinkClick r:id="rId2"/>
              </a:rPr>
              <a:t>https://www.westlaw.com/Document/I8bb28bf0dda711e6b27be1b44e7e7e5b/View/FullText.html?transitionType=Default&amp;contextData=(sc.Default)&amp;VR=3.0&amp;RS=cblt1.0</a:t>
            </a:r>
            <a:r>
              <a:rPr lang="en-US" sz="2000" kern="0" dirty="0">
                <a:latin typeface="Century Gothic" panose="020B0502020202020204" pitchFamily="34" charset="0"/>
                <a:ea typeface="Times New Roman" panose="02020603050405020304" pitchFamily="18" charset="0"/>
                <a:cs typeface="Times New Roman" panose="02020603050405020304" pitchFamily="18" charset="0"/>
              </a:rPr>
              <a:t> </a:t>
            </a:r>
          </a:p>
          <a:p>
            <a:pPr marL="457200" indent="-342900" algn="just">
              <a:lnSpc>
                <a:spcPct val="100000"/>
              </a:lnSpc>
              <a:spcBef>
                <a:spcPts val="0"/>
              </a:spcBef>
            </a:pPr>
            <a:r>
              <a:rPr lang="en-US" sz="2000" kern="0" dirty="0">
                <a:latin typeface="Century Gothic" panose="020B0502020202020204" pitchFamily="34" charset="0"/>
                <a:ea typeface="Times New Roman" panose="02020603050405020304" pitchFamily="18" charset="0"/>
                <a:cs typeface="Times New Roman" panose="02020603050405020304" pitchFamily="18" charset="0"/>
              </a:rPr>
              <a:t>(PDF of the opinion is included in the presentation materials.)</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32</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3"/>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3359844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sz="2400" i="1" dirty="0">
                <a:solidFill>
                  <a:schemeClr val="bg1"/>
                </a:solidFill>
                <a:latin typeface="Century Gothic" panose="020B0502020202020204" pitchFamily="34" charset="0"/>
              </a:rPr>
              <a:t>Sec. &amp; Exch. Comm'n v. </a:t>
            </a:r>
            <a:r>
              <a:rPr lang="en-US" sz="2400" i="1" dirty="0" err="1">
                <a:solidFill>
                  <a:schemeClr val="bg1"/>
                </a:solidFill>
                <a:latin typeface="Century Gothic" panose="020B0502020202020204" pitchFamily="34" charset="0"/>
              </a:rPr>
              <a:t>Jarkesy</a:t>
            </a:r>
            <a:r>
              <a:rPr lang="en-US" sz="2400" dirty="0">
                <a:solidFill>
                  <a:schemeClr val="bg1"/>
                </a:solidFill>
                <a:latin typeface="Century Gothic" panose="020B0502020202020204" pitchFamily="34" charset="0"/>
              </a:rPr>
              <a:t>, 144 S. Ct. 2117 (2024)</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p:txBody>
          <a:bodyPr>
            <a:normAutofit/>
          </a:bodyPr>
          <a:lstStyle/>
          <a:p>
            <a:pPr marL="0" indent="0">
              <a:lnSpc>
                <a:spcPct val="110000"/>
              </a:lnSpc>
              <a:spcBef>
                <a:spcPts val="0"/>
              </a:spcBef>
              <a:buClr>
                <a:srgbClr val="347CBC"/>
              </a:buClr>
              <a:buNone/>
            </a:pPr>
            <a:r>
              <a:rPr lang="en-US" sz="2000" dirty="0">
                <a:solidFill>
                  <a:srgbClr val="0D0D0D"/>
                </a:solidFill>
                <a:latin typeface="Century Gothic" panose="020B0502020202020204" pitchFamily="34" charset="0"/>
              </a:rPr>
              <a:t>Background</a:t>
            </a:r>
          </a:p>
          <a:p>
            <a:pPr marL="342900" marR="0" lvl="0" indent="-342900" algn="just">
              <a:lnSpc>
                <a:spcPct val="110000"/>
              </a:lnSpc>
              <a:spcBef>
                <a:spcPts val="0"/>
              </a:spcBef>
              <a:buFont typeface="Symbol" panose="05050102010706020507" pitchFamily="18" charset="2"/>
              <a:buChar cha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 SEC initiated an enforcement action against an investment fund founder and an investment adviser seeking civil penalties and other remedies.</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SEC had alleged that defendants had violated the antifraud provisions of several acts over which it has jurisdiction:</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lgn="just">
              <a:lnSpc>
                <a:spcPct val="110000"/>
              </a:lnSpc>
              <a:spcBef>
                <a:spcPts val="0"/>
              </a:spcBef>
              <a:buFont typeface="Courier New" panose="02070309020205020404" pitchFamily="49" charset="0"/>
              <a:buChar char="o"/>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Securities Act</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lgn="just">
              <a:lnSpc>
                <a:spcPct val="110000"/>
              </a:lnSpc>
              <a:spcBef>
                <a:spcPts val="0"/>
              </a:spcBef>
              <a:buFont typeface="Courier New" panose="02070309020205020404" pitchFamily="49" charset="0"/>
              <a:buChar char="o"/>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Securities Exchange Act</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lgn="just">
              <a:lnSpc>
                <a:spcPct val="110000"/>
              </a:lnSpc>
              <a:spcBef>
                <a:spcPts val="0"/>
              </a:spcBef>
              <a:buFont typeface="Courier New" panose="02070309020205020404" pitchFamily="49" charset="0"/>
              <a:buChar char="o"/>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Investment Advisers Act</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Administrative adjudication of such claims had historically been utilized as a means to </a:t>
            </a:r>
            <a:r>
              <a:rPr lang="en-US" sz="1200" u="sng"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efficiently and expeditiously enforce regulations</a:t>
            </a: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without the full scope of procedural rights and formalities attendant to litigation in federal court.</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 in-house proceedings resulted in a final order against defendants with a civil penalty of $300,000. </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Defendants petitioned for judicial review.</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 divided Fifth Circuit panel vacated the SEC’s final order.</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Fifth Circuit held that the Agency’s adjudication of the matter in-house violated defendants' Seventh Amendment right to a jury trial.</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Rehearing </a:t>
            </a:r>
            <a:r>
              <a:rPr lang="en-US" sz="1200" i="1" kern="0" dirty="0" err="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en</a:t>
            </a:r>
            <a:r>
              <a:rPr lang="en-US" sz="12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banc</a:t>
            </a: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denied by Fifth Circuit</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10000"/>
              </a:lnSpc>
              <a:spcBef>
                <a:spcPts val="0"/>
              </a:spcBef>
              <a:buFont typeface="Symbol" panose="05050102010706020507" pitchFamily="18" charset="2"/>
              <a:buChar char=""/>
            </a:pPr>
            <a:r>
              <a:rPr lang="en-US"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SCOUTUS granted certiorari</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t>33</a:t>
            </a:fld>
            <a:endParaRPr lang="en-US"/>
          </a:p>
        </p:txBody>
      </p:sp>
    </p:spTree>
    <p:extLst>
      <p:ext uri="{BB962C8B-B14F-4D97-AF65-F5344CB8AC3E}">
        <p14:creationId xmlns:p14="http://schemas.microsoft.com/office/powerpoint/2010/main" val="1392011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sz="2400" i="1" dirty="0">
                <a:solidFill>
                  <a:schemeClr val="bg1"/>
                </a:solidFill>
                <a:latin typeface="Century Gothic" panose="020B0502020202020204" pitchFamily="34" charset="0"/>
              </a:rPr>
              <a:t>Sec. &amp; Exch. Comm'n v. </a:t>
            </a:r>
            <a:r>
              <a:rPr lang="en-US" sz="2400" i="1" dirty="0" err="1">
                <a:solidFill>
                  <a:schemeClr val="bg1"/>
                </a:solidFill>
                <a:latin typeface="Century Gothic" panose="020B0502020202020204" pitchFamily="34" charset="0"/>
              </a:rPr>
              <a:t>Jarkesy</a:t>
            </a:r>
            <a:r>
              <a:rPr lang="en-US" sz="2400" dirty="0">
                <a:solidFill>
                  <a:schemeClr val="bg1"/>
                </a:solidFill>
                <a:latin typeface="Century Gothic" panose="020B0502020202020204" pitchFamily="34" charset="0"/>
              </a:rPr>
              <a:t>, 144 S. Ct. 2117 (2024)</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p:txBody>
          <a:bodyPr>
            <a:normAutofit/>
          </a:bodyPr>
          <a:lstStyle/>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Thus, </a:t>
            </a:r>
            <a:r>
              <a:rPr lang="en-US" sz="1800" kern="0" dirty="0" err="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Jarkesy</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became one of three landmark 2024 SCOTUS decisions </a:t>
            </a:r>
            <a:r>
              <a:rPr lang="en-US" sz="1800" kern="100" dirty="0">
                <a:solidFill>
                  <a:srgbClr val="1F1F1F"/>
                </a:solidFill>
                <a:effectLst/>
                <a:latin typeface="Century Gothic" panose="020B0502020202020204" pitchFamily="34" charset="0"/>
                <a:ea typeface="Calibri" panose="020F0502020204030204" pitchFamily="34" charset="0"/>
                <a:cs typeface="Times New Roman" panose="02020603050405020304" pitchFamily="18" charset="0"/>
              </a:rPr>
              <a:t>further curtailing the powers of federal administrative agencies and the reach of federal statutes</a:t>
            </a:r>
          </a:p>
          <a:p>
            <a:pPr marL="0" marR="0" lvl="0" indent="0" algn="just">
              <a:lnSpc>
                <a:spcPct val="100000"/>
              </a:lnSpc>
              <a:spcBef>
                <a:spcPts val="0"/>
              </a:spcBef>
              <a:spcAft>
                <a:spcPts val="0"/>
              </a:spcAft>
              <a:buNone/>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800" kern="100" dirty="0">
                <a:solidFill>
                  <a:srgbClr val="1F1F1F"/>
                </a:solidFill>
                <a:effectLst/>
                <a:latin typeface="Century Gothic" panose="020B0502020202020204" pitchFamily="34" charset="0"/>
                <a:ea typeface="Calibri" panose="020F0502020204030204" pitchFamily="34" charset="0"/>
                <a:cs typeface="Times New Roman" panose="02020603050405020304" pitchFamily="18" charset="0"/>
              </a:rPr>
              <a:t>The Court held that enforcing securities fraud claims in an in-house SEC tribunal violated defendants' Seventh Amendment right to a jury trial, removing administrative adjudicative authority over certain types of misconduct (like fraud) that were recognized at common law</a:t>
            </a: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t>34</a:t>
            </a:fld>
            <a:endParaRPr lang="en-US"/>
          </a:p>
        </p:txBody>
      </p:sp>
    </p:spTree>
    <p:extLst>
      <p:ext uri="{BB962C8B-B14F-4D97-AF65-F5344CB8AC3E}">
        <p14:creationId xmlns:p14="http://schemas.microsoft.com/office/powerpoint/2010/main" val="84602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sz="2400" i="1" dirty="0">
                <a:solidFill>
                  <a:schemeClr val="bg1"/>
                </a:solidFill>
                <a:latin typeface="Century Gothic" panose="020B0502020202020204" pitchFamily="34" charset="0"/>
              </a:rPr>
              <a:t>Sec. &amp; Exch. Comm'n v. </a:t>
            </a:r>
            <a:r>
              <a:rPr lang="en-US" sz="2400" i="1" dirty="0" err="1">
                <a:solidFill>
                  <a:schemeClr val="bg1"/>
                </a:solidFill>
                <a:latin typeface="Century Gothic" panose="020B0502020202020204" pitchFamily="34" charset="0"/>
              </a:rPr>
              <a:t>Jarkesy</a:t>
            </a:r>
            <a:r>
              <a:rPr lang="en-US" sz="2400" dirty="0">
                <a:solidFill>
                  <a:schemeClr val="bg1"/>
                </a:solidFill>
                <a:latin typeface="Century Gothic" panose="020B0502020202020204" pitchFamily="34" charset="0"/>
              </a:rPr>
              <a:t>, 144 S. Ct. 2117 (2024)</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p:txBody>
          <a:bodyPr>
            <a:normAutofit/>
          </a:bodyPr>
          <a:lstStyle/>
          <a:p>
            <a:pPr marL="342900" marR="0" lvl="0" indent="-342900" algn="just">
              <a:lnSpc>
                <a:spcPct val="100000"/>
              </a:lnSpc>
              <a:spcBef>
                <a:spcPts val="0"/>
              </a:spcBef>
              <a:spcAft>
                <a:spcPts val="0"/>
              </a:spcAft>
              <a:buFont typeface="Symbol" panose="05050102010706020507" pitchFamily="18" charset="2"/>
              <a:buChar char=""/>
            </a:pPr>
            <a:r>
              <a:rPr lang="en-US" sz="1800" kern="100" dirty="0">
                <a:solidFill>
                  <a:srgbClr val="1F1F1F"/>
                </a:solidFill>
                <a:effectLst/>
                <a:latin typeface="Century Gothic" panose="020B0502020202020204" pitchFamily="34" charset="0"/>
                <a:ea typeface="Calibri" panose="020F0502020204030204" pitchFamily="34" charset="0"/>
                <a:cs typeface="Times New Roman" panose="02020603050405020304" pitchFamily="18" charset="0"/>
              </a:rPr>
              <a:t>Another 6-3 decision, with Chief Justice Roberts writing for the majority.</a:t>
            </a:r>
          </a:p>
          <a:p>
            <a:pPr marL="342900" marR="0" lvl="0" indent="-342900" algn="just">
              <a:lnSpc>
                <a:spcPct val="100000"/>
              </a:lnSpc>
              <a:spcBef>
                <a:spcPts val="0"/>
              </a:spcBef>
              <a:spcAft>
                <a:spcPts val="0"/>
              </a:spcAft>
              <a:buFont typeface="Symbol" panose="05050102010706020507" pitchFamily="18" charset="2"/>
              <a:buChar char=""/>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He affirmed the Fifth Circuit's decision as consistent with the Court's Seventh Amendment rulings in two (old) SCOTUS cases from the 1980’s: </a:t>
            </a:r>
            <a:r>
              <a:rPr lang="en-US" sz="1800" i="1" kern="0" dirty="0" err="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Granfinanciera</a:t>
            </a:r>
            <a:r>
              <a:rPr lang="en-US" sz="18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and </a:t>
            </a:r>
            <a:r>
              <a:rPr lang="en-US" sz="1800" i="1" kern="0" dirty="0" err="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Tull</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endPar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Conclusion: This action implicated the Seventh Amendment because the antifraud provisions at issue "replicate common law fraud, and it is well established that common law claims must be heard by a jury," considering the Seventh Amendment's guarantee that in "suits at common law the right of trial by jury shall be preserved."</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t>35</a:t>
            </a:fld>
            <a:endParaRPr lang="en-US"/>
          </a:p>
        </p:txBody>
      </p:sp>
    </p:spTree>
    <p:extLst>
      <p:ext uri="{BB962C8B-B14F-4D97-AF65-F5344CB8AC3E}">
        <p14:creationId xmlns:p14="http://schemas.microsoft.com/office/powerpoint/2010/main" val="2872807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sz="2400" i="1" dirty="0">
                <a:solidFill>
                  <a:schemeClr val="bg1"/>
                </a:solidFill>
                <a:latin typeface="Century Gothic" panose="020B0502020202020204" pitchFamily="34" charset="0"/>
              </a:rPr>
              <a:t>Sec. &amp; Exch. Comm'n v. </a:t>
            </a:r>
            <a:r>
              <a:rPr lang="en-US" sz="2400" i="1" dirty="0" err="1">
                <a:solidFill>
                  <a:schemeClr val="bg1"/>
                </a:solidFill>
                <a:latin typeface="Century Gothic" panose="020B0502020202020204" pitchFamily="34" charset="0"/>
              </a:rPr>
              <a:t>Jarkesy</a:t>
            </a:r>
            <a:r>
              <a:rPr lang="en-US" sz="2400" dirty="0">
                <a:solidFill>
                  <a:schemeClr val="bg1"/>
                </a:solidFill>
                <a:latin typeface="Century Gothic" panose="020B0502020202020204" pitchFamily="34" charset="0"/>
              </a:rPr>
              <a:t>, 144 S. Ct. 2117 (2024)</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p:txBody>
          <a:bodyPr>
            <a:normAutofit fontScale="85000" lnSpcReduction="20000"/>
          </a:bodyPr>
          <a:lstStyle/>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Test: If a particular statutory claim is legal in nature, then the Seventh Amendment is triggered. [</a:t>
            </a:r>
            <a:r>
              <a:rPr lang="en-US" sz="1800" i="1" kern="0" dirty="0" err="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Granfinanciera</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p>
          <a:p>
            <a:pPr marL="0" marR="0" lvl="0" indent="0" algn="just">
              <a:lnSpc>
                <a:spcPct val="100000"/>
              </a:lnSpc>
              <a:spcBef>
                <a:spcPts val="0"/>
              </a:spcBef>
              <a:spcAft>
                <a:spcPts val="0"/>
              </a:spcAft>
              <a:buNone/>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t>
            </a:r>
            <a:r>
              <a:rPr lang="en-US" sz="1800" kern="0" dirty="0" err="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ince</a:t>
            </a: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some causes of action sound in both law and equity, we concluded that the remedy was the more important consideration." Noting that in this case, "the remedy is all but dispositive," the Court pointed out that civil penalties were sought and that only courts of law issue monetary penalties as a punitive measure.</a:t>
            </a:r>
          </a:p>
          <a:p>
            <a:pPr marL="0" marR="0" lvl="0" indent="0" algn="just">
              <a:lnSpc>
                <a:spcPct val="100000"/>
              </a:lnSpc>
              <a:spcBef>
                <a:spcPts val="0"/>
              </a:spcBef>
              <a:spcAft>
                <a:spcPts val="0"/>
              </a:spcAft>
              <a:buNone/>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Thus, the Court stated that "civil penalties are a type of remedy at common law that could only be enforced in courts of law." Summing up, the Court stated that "the civil penalties in this case are designed to punish and deter, not to compensate. They are therefore a type of remedy at common law that could only be enforced in courts of law." The Court explained that its conclusion effectively decided that this suit implicated the Seventh Amendment and that a defendant would be entitled to a jury on these claims.</a:t>
            </a:r>
          </a:p>
          <a:p>
            <a:pPr marL="0" marR="0" lvl="0" indent="0">
              <a:lnSpc>
                <a:spcPct val="100000"/>
              </a:lnSpc>
              <a:spcBef>
                <a:spcPts val="0"/>
              </a:spcBef>
              <a:spcAft>
                <a:spcPts val="0"/>
              </a:spcAft>
              <a:buNone/>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Emphasizing the importance of considering the substance of the action — not where it was brought, who brought it, or how it was labeled — the Court concluded that this action involved a matter of private rather than public right and that Congress may not withdraw it from judicial cognizance</a:t>
            </a:r>
            <a:r>
              <a:rPr lang="en-US" sz="1800" kern="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t>36</a:t>
            </a:fld>
            <a:endParaRPr lang="en-US"/>
          </a:p>
        </p:txBody>
      </p:sp>
    </p:spTree>
    <p:extLst>
      <p:ext uri="{BB962C8B-B14F-4D97-AF65-F5344CB8AC3E}">
        <p14:creationId xmlns:p14="http://schemas.microsoft.com/office/powerpoint/2010/main" val="2086956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sz="2400" i="1" dirty="0">
                <a:solidFill>
                  <a:schemeClr val="bg1"/>
                </a:solidFill>
                <a:latin typeface="Century Gothic" panose="020B0502020202020204" pitchFamily="34" charset="0"/>
              </a:rPr>
              <a:t>Sec. &amp; Exch. Comm'n v. </a:t>
            </a:r>
            <a:r>
              <a:rPr lang="en-US" sz="2400" i="1" dirty="0" err="1">
                <a:solidFill>
                  <a:schemeClr val="bg1"/>
                </a:solidFill>
                <a:latin typeface="Century Gothic" panose="020B0502020202020204" pitchFamily="34" charset="0"/>
              </a:rPr>
              <a:t>Jarkesy</a:t>
            </a:r>
            <a:r>
              <a:rPr lang="en-US" sz="2400" dirty="0">
                <a:solidFill>
                  <a:schemeClr val="bg1"/>
                </a:solidFill>
                <a:latin typeface="Century Gothic" panose="020B0502020202020204" pitchFamily="34" charset="0"/>
              </a:rPr>
              <a:t>, 144 S. Ct. 2117 (2024)</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p:txBody>
          <a:bodyPr>
            <a:normAutofit/>
          </a:bodyPr>
          <a:lstStyle/>
          <a:p>
            <a:pPr marL="342900" marR="0" lvl="0" indent="-342900" algn="just" fontAlgn="base">
              <a:lnSpc>
                <a:spcPct val="100000"/>
              </a:lnSpc>
              <a:spcBef>
                <a:spcPts val="0"/>
              </a:spcBef>
              <a:spcAft>
                <a:spcPts val="0"/>
              </a:spcAft>
              <a:buFont typeface="Symbol" panose="05050102010706020507" pitchFamily="18" charset="2"/>
              <a:buChar char=""/>
            </a:pPr>
            <a:r>
              <a:rPr lang="en-US" sz="1800" kern="100" dirty="0">
                <a:solidFill>
                  <a:srgbClr val="1F1F1F"/>
                </a:solidFill>
                <a:effectLst/>
                <a:latin typeface="Century Gothic" panose="020B0502020202020204" pitchFamily="34" charset="0"/>
                <a:ea typeface="Calibri" panose="020F0502020204030204" pitchFamily="34" charset="0"/>
                <a:cs typeface="Times New Roman" panose="02020603050405020304" pitchFamily="18" charset="0"/>
              </a:rPr>
              <a:t>The “public rights” exception to adjudication by Article III courts under Seventh Amendment does not apply to an agency’s claims</a:t>
            </a:r>
            <a:r>
              <a:rPr lang="en-US" sz="1800" kern="100" dirty="0">
                <a:solidFill>
                  <a:srgbClr val="1F1F1F"/>
                </a:solidFill>
                <a:latin typeface="Century Gothic" panose="020B0502020202020204" pitchFamily="34" charset="0"/>
                <a:ea typeface="Calibri" panose="020F0502020204030204" pitchFamily="34" charset="0"/>
                <a:cs typeface="Times New Roman" panose="02020603050405020304" pitchFamily="18" charset="0"/>
              </a:rPr>
              <a:t>.</a:t>
            </a:r>
          </a:p>
          <a:p>
            <a:pPr marL="342900" marR="0" lvl="0" indent="-342900" algn="just" fontAlgn="base">
              <a:lnSpc>
                <a:spcPct val="100000"/>
              </a:lnSpc>
              <a:spcBef>
                <a:spcPts val="0"/>
              </a:spcBef>
              <a:spcAft>
                <a:spcPts val="0"/>
              </a:spcAft>
              <a:buFont typeface="Symbol" panose="05050102010706020507" pitchFamily="18" charset="2"/>
              <a:buChar char=""/>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Seventh Amendment entitles defendant to jury trial when [Agency] seeks civil penalties for [violation of Agency regulation].</a:t>
            </a:r>
          </a:p>
          <a:p>
            <a:pPr marL="342900" marR="0" lvl="0" indent="-342900" algn="just">
              <a:lnSpc>
                <a:spcPct val="100000"/>
              </a:lnSpc>
              <a:spcBef>
                <a:spcPts val="0"/>
              </a:spcBef>
              <a:spcAft>
                <a:spcPts val="0"/>
              </a:spcAft>
              <a:buFont typeface="Symbol" panose="05050102010706020507" pitchFamily="18" charset="2"/>
              <a:buChar char=""/>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 sum, the civil penalties in this case are designed to punish and deter, not to compensate. They are therefore a type of remedy at common law that could only be enforced in courts of law.”</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t>37</a:t>
            </a:fld>
            <a:endParaRPr lang="en-US"/>
          </a:p>
        </p:txBody>
      </p:sp>
    </p:spTree>
    <p:extLst>
      <p:ext uri="{BB962C8B-B14F-4D97-AF65-F5344CB8AC3E}">
        <p14:creationId xmlns:p14="http://schemas.microsoft.com/office/powerpoint/2010/main" val="244871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Issue</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5"/>
            <a:ext cx="7886700" cy="3860472"/>
          </a:xfrm>
        </p:spPr>
        <p:txBody>
          <a:bodyPr>
            <a:normAutofit/>
          </a:bodyPr>
          <a:lstStyle/>
          <a:p>
            <a:pPr marL="0" indent="0" algn="just">
              <a:lnSpc>
                <a:spcPct val="100000"/>
              </a:lnSpc>
              <a:spcBef>
                <a:spcPts val="0"/>
              </a:spcBef>
              <a:buNone/>
            </a:pPr>
            <a:r>
              <a:rPr lang="en-US" sz="1800" kern="0" dirty="0">
                <a:solidFill>
                  <a:srgbClr val="000000"/>
                </a:solidFill>
                <a:latin typeface="Century Gothic" panose="020B0502020202020204" pitchFamily="34" charset="0"/>
              </a:rPr>
              <a:t>NMFS rule required the herring industry to fund a monitoring program under which observers are placed on fishing vessels. </a:t>
            </a:r>
          </a:p>
          <a:p>
            <a:pPr marL="0" marR="0" lvl="0" indent="0" algn="just">
              <a:lnSpc>
                <a:spcPct val="100000"/>
              </a:lnSpc>
              <a:spcBef>
                <a:spcPts val="0"/>
              </a:spcBef>
              <a:spcAft>
                <a:spcPts val="0"/>
              </a:spcAft>
              <a:buNone/>
            </a:pPr>
            <a:endPar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None/>
            </a:pPr>
            <a:r>
              <a:rPr lang="en-US" sz="18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Commercial fishermen in the Atlantic herring fishery </a:t>
            </a:r>
            <a:r>
              <a:rPr lang="en-US" sz="1800" kern="0" dirty="0">
                <a:solidFill>
                  <a:srgbClr val="000000"/>
                </a:solidFill>
                <a:effectLst/>
                <a:latin typeface="Century Gothic" panose="020B0502020202020204" pitchFamily="34" charset="0"/>
                <a:ea typeface="Times New Roman" panose="02020603050405020304" pitchFamily="18" charset="0"/>
              </a:rPr>
              <a:t>contended that MSA did not authorize the NFMS to create industry-funded monitoring requirements and that the rulemaking process was procedurally irregular.</a:t>
            </a:r>
          </a:p>
          <a:p>
            <a:pPr marL="0" marR="0" lvl="0" indent="0" algn="just">
              <a:lnSpc>
                <a:spcPct val="100000"/>
              </a:lnSpc>
              <a:spcBef>
                <a:spcPts val="0"/>
              </a:spcBef>
              <a:spcAft>
                <a:spcPts val="0"/>
              </a:spcAft>
              <a:buNone/>
            </a:pPr>
            <a:endParaRPr lang="en-US" sz="1800" kern="0" dirty="0">
              <a:solidFill>
                <a:srgbClr val="000000"/>
              </a:solidFill>
              <a:latin typeface="Century Gothic" panose="020B0502020202020204" pitchFamily="34" charset="0"/>
            </a:endParaRPr>
          </a:p>
          <a:p>
            <a:pPr marL="0" marR="0" lvl="0" indent="0" algn="just">
              <a:lnSpc>
                <a:spcPct val="100000"/>
              </a:lnSpc>
              <a:spcBef>
                <a:spcPts val="0"/>
              </a:spcBef>
              <a:spcAft>
                <a:spcPts val="0"/>
              </a:spcAft>
              <a:buNone/>
            </a:pPr>
            <a:r>
              <a:rPr lang="en-US" sz="1800" kern="0" dirty="0">
                <a:solidFill>
                  <a:srgbClr val="000000"/>
                </a:solidFill>
                <a:latin typeface="Century Gothic" panose="020B0502020202020204" pitchFamily="34" charset="0"/>
              </a:rPr>
              <a:t>Although the MSA provides that observers may be required on such vessels, it does not specify whether government or industry must bear the cost of such observers.</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3</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272293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in Context of MSA</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5"/>
            <a:ext cx="7886700" cy="3755368"/>
          </a:xfrm>
        </p:spPr>
        <p:txBody>
          <a:bodyPr>
            <a:noAutofit/>
          </a:bodyPr>
          <a:lstStyle/>
          <a:p>
            <a:pPr marL="342900" marR="0" lvl="0" indent="-342900" algn="just">
              <a:lnSpc>
                <a:spcPct val="100000"/>
              </a:lnSpc>
              <a:spcBef>
                <a:spcPts val="0"/>
              </a:spcBef>
              <a:buFont typeface="Symbol" panose="05050102010706020507" pitchFamily="18" charset="2"/>
              <a:buChar char=""/>
            </a:pPr>
            <a:r>
              <a:rPr lang="en-US" sz="2000" kern="0" dirty="0">
                <a:solidFill>
                  <a:srgbClr val="000000"/>
                </a:solidFill>
                <a:latin typeface="Century Gothic" panose="020B0502020202020204" pitchFamily="34" charset="0"/>
              </a:rPr>
              <a:t>Magnuson-Stevens Fishery Conservation and Management Act of 1976 (“MSA”)</a:t>
            </a:r>
          </a:p>
          <a:p>
            <a:pPr marL="685800" lvl="1" indent="-342900" algn="just">
              <a:lnSpc>
                <a:spcPct val="100000"/>
              </a:lnSpc>
              <a:spcBef>
                <a:spcPts val="0"/>
              </a:spcBef>
              <a:buFont typeface="Symbol" panose="05050102010706020507" pitchFamily="18" charset="2"/>
              <a:buChar char=""/>
            </a:pPr>
            <a:r>
              <a:rPr lang="en-US" sz="1800" kern="0" dirty="0">
                <a:solidFill>
                  <a:srgbClr val="000000"/>
                </a:solidFill>
                <a:latin typeface="Century Gothic" panose="020B0502020202020204" pitchFamily="34" charset="0"/>
              </a:rPr>
              <a:t>Conserve and manage the fishery resources</a:t>
            </a:r>
          </a:p>
          <a:p>
            <a:pPr marL="685800" lvl="1" indent="-342900" algn="just">
              <a:lnSpc>
                <a:spcPct val="100000"/>
              </a:lnSpc>
              <a:spcBef>
                <a:spcPts val="0"/>
              </a:spcBef>
              <a:buFont typeface="Symbol" panose="05050102010706020507" pitchFamily="18" charset="2"/>
              <a:buChar char=""/>
            </a:pPr>
            <a:r>
              <a:rPr lang="en-US" sz="1800" kern="0" dirty="0">
                <a:solidFill>
                  <a:srgbClr val="000000"/>
                </a:solidFill>
                <a:latin typeface="Century Gothic" panose="020B0502020202020204" pitchFamily="34" charset="0"/>
              </a:rPr>
              <a:t>Implement a comprehensive fishery management program</a:t>
            </a:r>
          </a:p>
          <a:p>
            <a:pPr marL="342900" lvl="1" indent="0" algn="just">
              <a:lnSpc>
                <a:spcPct val="100000"/>
              </a:lnSpc>
              <a:spcBef>
                <a:spcPts val="0"/>
              </a:spcBef>
              <a:buNone/>
            </a:pPr>
            <a:endParaRPr lang="en-US" sz="1800" kern="0" dirty="0">
              <a:solidFill>
                <a:srgbClr val="000000"/>
              </a:solidFill>
              <a:latin typeface="Century Gothic" panose="020B0502020202020204" pitchFamily="34" charset="0"/>
            </a:endParaRPr>
          </a:p>
          <a:p>
            <a:pPr marL="342900" indent="-342900" algn="just">
              <a:lnSpc>
                <a:spcPct val="100000"/>
              </a:lnSpc>
              <a:spcBef>
                <a:spcPts val="0"/>
              </a:spcBef>
              <a:buFont typeface="Symbol" panose="05050102010706020507" pitchFamily="18" charset="2"/>
              <a:buChar char=""/>
            </a:pPr>
            <a:r>
              <a:rPr lang="en-US" sz="2000" kern="0" dirty="0">
                <a:solidFill>
                  <a:srgbClr val="000000"/>
                </a:solidFill>
                <a:latin typeface="Century Gothic" panose="020B0502020202020204" pitchFamily="34" charset="0"/>
              </a:rPr>
              <a:t>Key to the statutory scheme is the promulgation and enforcement of fishery management plans</a:t>
            </a:r>
          </a:p>
          <a:p>
            <a:pPr marL="685800" lvl="1" indent="-342900" algn="just">
              <a:lnSpc>
                <a:spcPct val="100000"/>
              </a:lnSpc>
              <a:spcBef>
                <a:spcPts val="0"/>
              </a:spcBef>
              <a:buFont typeface="Symbol" panose="05050102010706020507" pitchFamily="18" charset="2"/>
              <a:buChar char=""/>
            </a:pPr>
            <a:r>
              <a:rPr lang="en-US" sz="1800" kern="0" dirty="0">
                <a:solidFill>
                  <a:srgbClr val="000000"/>
                </a:solidFill>
                <a:latin typeface="Century Gothic" panose="020B0502020202020204" pitchFamily="34" charset="0"/>
              </a:rPr>
              <a:t>These are developed by regional fishery management councils</a:t>
            </a:r>
          </a:p>
          <a:p>
            <a:pPr marL="685800" lvl="1" indent="-342900" algn="just">
              <a:lnSpc>
                <a:spcPct val="100000"/>
              </a:lnSpc>
              <a:spcBef>
                <a:spcPts val="0"/>
              </a:spcBef>
              <a:buFont typeface="Symbol" panose="05050102010706020507" pitchFamily="18" charset="2"/>
              <a:buChar char=""/>
            </a:pPr>
            <a:r>
              <a:rPr lang="en-US" sz="1800" kern="0" dirty="0">
                <a:solidFill>
                  <a:srgbClr val="000000"/>
                </a:solidFill>
                <a:latin typeface="Century Gothic" panose="020B0502020202020204" pitchFamily="34" charset="0"/>
              </a:rPr>
              <a:t>Include measures “necessary and appropriate for the conservation and management of the fishery”</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4</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636322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fontScale="90000"/>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Fisheries Management Background</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5"/>
            <a:ext cx="7886700" cy="2893520"/>
          </a:xfrm>
        </p:spPr>
        <p:txBody>
          <a:bodyPr>
            <a:normAutofit/>
          </a:bodyPr>
          <a:lstStyle/>
          <a:p>
            <a:pPr marL="0" marR="0" lvl="0" indent="0" algn="just">
              <a:lnSpc>
                <a:spcPct val="100000"/>
              </a:lnSpc>
              <a:spcBef>
                <a:spcPts val="0"/>
              </a:spcBef>
              <a:buNone/>
            </a:pPr>
            <a:r>
              <a:rPr lang="en-US" sz="20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9 fisheries, including the Atlantic herring fishery, are managed by the New England Fishery Management Council</a:t>
            </a:r>
            <a:endParaRPr lang="en-US" sz="2000" kern="100" dirty="0">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a:lnSpc>
                <a:spcPct val="100000"/>
              </a:lnSpc>
              <a:spcBef>
                <a:spcPts val="0"/>
              </a:spcBef>
              <a:buNone/>
            </a:pPr>
            <a:endParaRPr lang="en-US" sz="20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0000"/>
              </a:lnSpc>
              <a:spcBef>
                <a:spcPts val="0"/>
              </a:spcBef>
            </a:pPr>
            <a:r>
              <a:rPr lang="en-US" sz="20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 2018, this Council published NPRM on subject issue</a:t>
            </a:r>
            <a:endParaRPr lang="en-US" sz="2000" kern="100" dirty="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0000"/>
              </a:lnSpc>
              <a:spcBef>
                <a:spcPts val="0"/>
              </a:spcBef>
            </a:pPr>
            <a:endParaRPr lang="en-US" sz="20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0000"/>
              </a:lnSpc>
              <a:spcBef>
                <a:spcPts val="0"/>
              </a:spcBef>
            </a:pPr>
            <a:r>
              <a:rPr lang="en-US" sz="20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NMFS approved, and in 2020, Final Rule published</a:t>
            </a:r>
            <a:endParaRPr lang="en-US" sz="20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5</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88639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fontScale="90000"/>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Fisheries Management Background</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fontScale="85000" lnSpcReduction="10000"/>
          </a:bodyPr>
          <a:lstStyle/>
          <a:p>
            <a:pPr marL="0" marR="0" lvl="0" indent="0" algn="just">
              <a:lnSpc>
                <a:spcPct val="120000"/>
              </a:lnSpc>
              <a:spcBef>
                <a:spcPts val="0"/>
              </a:spcBef>
              <a:spcAft>
                <a:spcPts val="0"/>
              </a:spcAft>
              <a:buNone/>
            </a:pPr>
            <a:r>
              <a:rPr lang="en-US" sz="23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New England Council’s </a:t>
            </a:r>
            <a:r>
              <a:rPr lang="en-US" sz="23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2020 Amendment and the Rule set out a standardized process to implement and revise industry-funded monitoring programs in the New England fisheries.</a:t>
            </a:r>
            <a:endParaRPr lang="en-US" sz="23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a:lnSpc>
                <a:spcPct val="120000"/>
              </a:lnSpc>
              <a:spcBef>
                <a:spcPts val="0"/>
              </a:spcBef>
              <a:spcAft>
                <a:spcPts val="0"/>
              </a:spcAft>
              <a:buNone/>
            </a:pPr>
            <a:endParaRPr lang="en-US" sz="20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a:lnSpc>
                <a:spcPct val="120000"/>
              </a:lnSpc>
              <a:spcBef>
                <a:spcPts val="0"/>
              </a:spcBef>
              <a:spcAft>
                <a:spcPts val="0"/>
              </a:spcAft>
              <a:buNone/>
            </a:pPr>
            <a:r>
              <a:rPr lang="en-US" sz="23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 monitoring program for the Atlantic herring fishery covers 50% of herring trips.</a:t>
            </a:r>
            <a:endParaRPr lang="en-US" sz="2300" kern="100" dirty="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0"/>
              </a:spcBef>
            </a:pPr>
            <a:r>
              <a:rPr lang="en-US" sz="20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 portion of monitoring is NMFS-funded</a:t>
            </a:r>
          </a:p>
          <a:p>
            <a:pPr algn="just">
              <a:lnSpc>
                <a:spcPct val="120000"/>
              </a:lnSpc>
              <a:spcBef>
                <a:spcPts val="0"/>
              </a:spcBef>
            </a:pPr>
            <a:r>
              <a:rPr lang="en-US" sz="20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Remaining portion of monitoring is industry-funded</a:t>
            </a:r>
            <a:endParaRPr lang="en-US" sz="2000" kern="100" dirty="0">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a:lnSpc>
                <a:spcPct val="120000"/>
              </a:lnSpc>
              <a:spcBef>
                <a:spcPts val="0"/>
              </a:spcBef>
              <a:spcAft>
                <a:spcPts val="0"/>
              </a:spcAft>
              <a:buNone/>
            </a:pPr>
            <a:endParaRPr lang="en-US" sz="20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a:lnSpc>
                <a:spcPct val="120000"/>
              </a:lnSpc>
              <a:spcBef>
                <a:spcPts val="0"/>
              </a:spcBef>
              <a:spcAft>
                <a:spcPts val="0"/>
              </a:spcAft>
              <a:buNone/>
            </a:pPr>
            <a:r>
              <a:rPr lang="en-US" sz="23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NMFS estimated it costs the herring fishery industry $710/day.</a:t>
            </a:r>
            <a:endParaRPr lang="en-US" sz="2300" kern="100" dirty="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20000"/>
              </a:lnSpc>
              <a:spcBef>
                <a:spcPts val="0"/>
              </a:spcBef>
            </a:pPr>
            <a:r>
              <a:rPr lang="en-US" sz="20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This reduces annual returns ~20%</a:t>
            </a:r>
            <a:endParaRPr lang="en-US" sz="20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a:lnSpc>
                <a:spcPct val="120000"/>
              </a:lnSpc>
              <a:spcBef>
                <a:spcPts val="0"/>
              </a:spcBef>
              <a:spcAft>
                <a:spcPts val="0"/>
              </a:spcAft>
              <a:buNone/>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6</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224788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0" indent="0" algn="just">
              <a:lnSpc>
                <a:spcPct val="120000"/>
              </a:lnSpc>
              <a:spcBef>
                <a:spcPts val="0"/>
              </a:spcBef>
              <a:buNone/>
            </a:pPr>
            <a:r>
              <a:rPr lang="en-US" sz="1800" b="1" i="0" dirty="0">
                <a:solidFill>
                  <a:srgbClr val="000000"/>
                </a:solidFill>
                <a:effectLst/>
                <a:latin typeface="Century Gothic" panose="020B0502020202020204" pitchFamily="34" charset="0"/>
              </a:rPr>
              <a:t>Population Status</a:t>
            </a:r>
          </a:p>
          <a:p>
            <a:pPr marL="0" indent="0" algn="just">
              <a:lnSpc>
                <a:spcPct val="120000"/>
              </a:lnSpc>
              <a:spcBef>
                <a:spcPts val="0"/>
              </a:spcBef>
              <a:buNone/>
            </a:pPr>
            <a:endParaRPr lang="en-US" sz="1400" b="1" i="0" dirty="0">
              <a:solidFill>
                <a:srgbClr val="000000"/>
              </a:solidFill>
              <a:effectLst/>
              <a:latin typeface="Century Gothic" panose="020B0502020202020204" pitchFamily="34" charset="0"/>
            </a:endParaRPr>
          </a:p>
          <a:p>
            <a:pPr algn="just">
              <a:lnSpc>
                <a:spcPct val="120000"/>
              </a:lnSpc>
              <a:spcBef>
                <a:spcPts val="0"/>
              </a:spcBef>
              <a:buFont typeface="Arial" panose="020B0604020202020204" pitchFamily="34" charset="0"/>
              <a:buChar char="•"/>
            </a:pPr>
            <a:r>
              <a:rPr lang="en-US" sz="1600" b="0" i="0" dirty="0">
                <a:solidFill>
                  <a:srgbClr val="000000"/>
                </a:solidFill>
                <a:effectLst/>
                <a:latin typeface="Century Gothic" panose="020B0502020202020204" pitchFamily="34" charset="0"/>
              </a:rPr>
              <a:t>According to the 2022 stock assessment: overfished, but not subject to “overfishing” *</a:t>
            </a:r>
          </a:p>
          <a:p>
            <a:pPr algn="just">
              <a:lnSpc>
                <a:spcPct val="120000"/>
              </a:lnSpc>
              <a:spcBef>
                <a:spcPts val="0"/>
              </a:spcBef>
              <a:buFont typeface="Arial" panose="020B0604020202020204" pitchFamily="34" charset="0"/>
              <a:buChar char="•"/>
            </a:pPr>
            <a:endParaRPr lang="en-US" sz="1600" b="0" i="0" dirty="0">
              <a:solidFill>
                <a:srgbClr val="000000"/>
              </a:solidFill>
              <a:effectLst/>
              <a:latin typeface="Century Gothic" panose="020B0502020202020204" pitchFamily="34" charset="0"/>
            </a:endParaRPr>
          </a:p>
          <a:p>
            <a:pPr algn="just">
              <a:lnSpc>
                <a:spcPct val="120000"/>
              </a:lnSpc>
              <a:spcBef>
                <a:spcPts val="0"/>
              </a:spcBef>
              <a:buFont typeface="Arial" panose="020B0604020202020204" pitchFamily="34" charset="0"/>
              <a:buChar char="•"/>
            </a:pPr>
            <a:r>
              <a:rPr lang="en-US" sz="1600" dirty="0">
                <a:solidFill>
                  <a:srgbClr val="000000"/>
                </a:solidFill>
                <a:latin typeface="Century Gothic" panose="020B0502020202020204" pitchFamily="34" charset="0"/>
              </a:rPr>
              <a:t>P</a:t>
            </a:r>
            <a:r>
              <a:rPr lang="en-US" sz="1600" b="0" i="0" dirty="0">
                <a:solidFill>
                  <a:srgbClr val="000000"/>
                </a:solidFill>
                <a:effectLst/>
                <a:latin typeface="Century Gothic" panose="020B0502020202020204" pitchFamily="34" charset="0"/>
              </a:rPr>
              <a:t>opulations are naturally highly variable.</a:t>
            </a:r>
          </a:p>
          <a:p>
            <a:pPr algn="just">
              <a:lnSpc>
                <a:spcPct val="120000"/>
              </a:lnSpc>
              <a:spcBef>
                <a:spcPts val="0"/>
              </a:spcBef>
              <a:buFont typeface="Arial" panose="020B0604020202020204" pitchFamily="34" charset="0"/>
              <a:buChar char="•"/>
            </a:pPr>
            <a:endParaRPr lang="en-US" sz="1600" dirty="0">
              <a:solidFill>
                <a:srgbClr val="000000"/>
              </a:solidFill>
              <a:latin typeface="Century Gothic" panose="020B0502020202020204" pitchFamily="34" charset="0"/>
            </a:endParaRPr>
          </a:p>
          <a:p>
            <a:pPr algn="just">
              <a:lnSpc>
                <a:spcPct val="120000"/>
              </a:lnSpc>
              <a:spcBef>
                <a:spcPts val="0"/>
              </a:spcBef>
              <a:buFont typeface="Arial" panose="020B0604020202020204" pitchFamily="34" charset="0"/>
              <a:buChar char="•"/>
            </a:pPr>
            <a:endParaRPr lang="en-US" sz="1600" b="0" i="0" dirty="0">
              <a:solidFill>
                <a:srgbClr val="000000"/>
              </a:solidFill>
              <a:effectLst/>
              <a:latin typeface="Century Gothic" panose="020B0502020202020204" pitchFamily="34" charset="0"/>
            </a:endParaRPr>
          </a:p>
          <a:p>
            <a:pPr algn="just">
              <a:lnSpc>
                <a:spcPct val="120000"/>
              </a:lnSpc>
              <a:spcBef>
                <a:spcPts val="0"/>
              </a:spcBef>
              <a:buFont typeface="Arial" panose="020B0604020202020204" pitchFamily="34" charset="0"/>
              <a:buChar char="•"/>
            </a:pPr>
            <a:endParaRPr lang="en-US" sz="1600" dirty="0">
              <a:solidFill>
                <a:srgbClr val="000000"/>
              </a:solidFill>
              <a:latin typeface="Century Gothic" panose="020B0502020202020204" pitchFamily="34" charset="0"/>
            </a:endParaRPr>
          </a:p>
          <a:p>
            <a:pPr marL="0" indent="0" algn="just">
              <a:lnSpc>
                <a:spcPct val="120000"/>
              </a:lnSpc>
              <a:spcBef>
                <a:spcPts val="0"/>
              </a:spcBef>
              <a:buNone/>
            </a:pPr>
            <a:r>
              <a:rPr lang="en-US" sz="1200" b="0" i="0" dirty="0">
                <a:solidFill>
                  <a:srgbClr val="000000"/>
                </a:solidFill>
                <a:effectLst/>
                <a:latin typeface="Century Gothic" panose="020B0502020202020204" pitchFamily="34" charset="0"/>
              </a:rPr>
              <a:t>			*Summary stock assessment information can be found on </a:t>
            </a:r>
            <a:r>
              <a:rPr lang="en-US" sz="1200" b="0" i="0" u="sng" dirty="0">
                <a:solidFill>
                  <a:srgbClr val="004391"/>
                </a:solidFill>
                <a:effectLst/>
                <a:latin typeface="Century Gothic" panose="020B0502020202020204" pitchFamily="34" charset="0"/>
                <a:hlinkClick r:id="rId2"/>
              </a:rPr>
              <a:t>Stock SMART</a:t>
            </a:r>
            <a:r>
              <a:rPr lang="en-US" sz="1200" b="0" i="0" dirty="0">
                <a:solidFill>
                  <a:srgbClr val="000000"/>
                </a:solidFill>
                <a:effectLst/>
                <a:latin typeface="Century Gothic" panose="020B0502020202020204" pitchFamily="34" charset="0"/>
              </a:rPr>
              <a:t>.</a:t>
            </a: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7</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3"/>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324853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1037-C2E7-462F-8605-9228DBB6E7D0}"/>
              </a:ext>
            </a:extLst>
          </p:cNvPr>
          <p:cNvSpPr>
            <a:spLocks noGrp="1"/>
          </p:cNvSpPr>
          <p:nvPr>
            <p:ph type="title"/>
          </p:nvPr>
        </p:nvSpPr>
        <p:spPr>
          <a:xfrm>
            <a:off x="0" y="548645"/>
            <a:ext cx="9144000" cy="844726"/>
          </a:xfrm>
          <a:solidFill>
            <a:srgbClr val="347CBC"/>
          </a:solidFill>
        </p:spPr>
        <p:txBody>
          <a:bodyPr>
            <a:normAutofit/>
          </a:bodyPr>
          <a:lstStyle/>
          <a:p>
            <a:r>
              <a:rPr lang="en-US" i="1" dirty="0" err="1">
                <a:solidFill>
                  <a:schemeClr val="bg1"/>
                </a:solidFill>
                <a:latin typeface="Century Gothic" panose="020B0502020202020204" pitchFamily="34" charset="0"/>
              </a:rPr>
              <a:t>Loper</a:t>
            </a:r>
            <a:r>
              <a:rPr lang="en-US" i="1" dirty="0">
                <a:solidFill>
                  <a:schemeClr val="bg1"/>
                </a:solidFill>
                <a:latin typeface="Century Gothic" panose="020B0502020202020204" pitchFamily="34" charset="0"/>
              </a:rPr>
              <a:t>-Bright</a:t>
            </a:r>
            <a:r>
              <a:rPr lang="en-US" dirty="0">
                <a:solidFill>
                  <a:schemeClr val="bg1"/>
                </a:solidFill>
                <a:latin typeface="Century Gothic" panose="020B0502020202020204" pitchFamily="34" charset="0"/>
              </a:rPr>
              <a:t> – Overview of Herring Fishery</a:t>
            </a:r>
          </a:p>
        </p:txBody>
      </p:sp>
      <p:sp>
        <p:nvSpPr>
          <p:cNvPr id="3" name="Content Placeholder 2">
            <a:extLst>
              <a:ext uri="{FF2B5EF4-FFF2-40B4-BE49-F238E27FC236}">
                <a16:creationId xmlns:a16="http://schemas.microsoft.com/office/drawing/2014/main" id="{6D2023D9-A8A5-4FD1-A69B-3035B9C966C3}"/>
              </a:ext>
            </a:extLst>
          </p:cNvPr>
          <p:cNvSpPr>
            <a:spLocks noGrp="1"/>
          </p:cNvSpPr>
          <p:nvPr>
            <p:ph idx="1"/>
          </p:nvPr>
        </p:nvSpPr>
        <p:spPr>
          <a:xfrm>
            <a:off x="628650" y="1825624"/>
            <a:ext cx="7886700" cy="3839451"/>
          </a:xfrm>
        </p:spPr>
        <p:txBody>
          <a:bodyPr>
            <a:normAutofit/>
          </a:bodyPr>
          <a:lstStyle/>
          <a:p>
            <a:pPr marL="0" indent="0" algn="just">
              <a:lnSpc>
                <a:spcPct val="110000"/>
              </a:lnSpc>
              <a:spcBef>
                <a:spcPts val="0"/>
              </a:spcBef>
              <a:buNone/>
            </a:pPr>
            <a:r>
              <a:rPr lang="en-US" sz="1200" b="1" i="0" dirty="0">
                <a:solidFill>
                  <a:srgbClr val="000000"/>
                </a:solidFill>
                <a:effectLst/>
                <a:latin typeface="Century Gothic" panose="020B0502020202020204" pitchFamily="34" charset="0"/>
              </a:rPr>
              <a:t>Biology</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Atlantic herring are one of nearly 200 herring species in the family </a:t>
            </a:r>
            <a:r>
              <a:rPr lang="en-US" sz="1100" b="0" i="1" dirty="0" err="1">
                <a:solidFill>
                  <a:srgbClr val="000000"/>
                </a:solidFill>
                <a:effectLst/>
                <a:latin typeface="Century Gothic" panose="020B0502020202020204" pitchFamily="34" charset="0"/>
              </a:rPr>
              <a:t>Clupeidae</a:t>
            </a:r>
            <a:r>
              <a:rPr lang="en-US" sz="1100" b="0" i="0" dirty="0">
                <a:solidFill>
                  <a:srgbClr val="000000"/>
                </a:solidFill>
                <a:effectLst/>
                <a:latin typeface="Century Gothic" panose="020B0502020202020204" pitchFamily="34" charset="0"/>
              </a:rPr>
              <a:t>.</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They grow quickly, up to 14 inches.</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They can live up to 15 years.</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They are able to reproduce when they reach age 4.</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Atlantic herring migrate in schools to areas where they feed, spawn, and spend the winter.</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They spawn as early as August in Nova Scotia and eastern Maine and from October through November in the southern Gulf of Maine, Georges Bank, and Nantucket Shoals.</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Female herring can produce 30,000 to 200,000 eggs.</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They deposit their eggs on rock, gravel, or sand ocean bottom.</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Schools of herring can produce so many eggs that they cover the ocean bottom in a dense carpet of eggs several centimeters thick.</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The eggs usually hatch in 7 to 10 days, depending on temperature.</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By late spring, larvae grow into juvenile herring, which form large schools in coastal waters during the summer.</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Atlantic herring is an important species in the food web of the northwest Atlantic Ocean.</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A variety of bottom-dwelling fish—including winter flounder, cod, haddock, and red hake—feed on herring eggs.</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Juvenile herring are heavily preyed upon due to their abundance and small size. A number of fish, sharks, skates, marine mammals, and seabirds prey on herring.</a:t>
            </a:r>
          </a:p>
          <a:p>
            <a:pPr algn="just">
              <a:lnSpc>
                <a:spcPct val="110000"/>
              </a:lnSpc>
              <a:spcBef>
                <a:spcPts val="0"/>
              </a:spcBef>
              <a:buFont typeface="Arial" panose="020B0604020202020204" pitchFamily="34" charset="0"/>
              <a:buChar char="•"/>
            </a:pPr>
            <a:r>
              <a:rPr lang="en-US" sz="1100" b="0" i="0" dirty="0">
                <a:solidFill>
                  <a:srgbClr val="000000"/>
                </a:solidFill>
                <a:effectLst/>
                <a:latin typeface="Century Gothic" panose="020B0502020202020204" pitchFamily="34" charset="0"/>
              </a:rPr>
              <a:t>Atlantic herring feed on zooplankton (tiny floating animals), krill, and fish larvae.</a:t>
            </a:r>
          </a:p>
          <a:p>
            <a:pPr marL="0" marR="0" lvl="0" indent="0" algn="just">
              <a:lnSpc>
                <a:spcPct val="120000"/>
              </a:lnSpc>
              <a:spcBef>
                <a:spcPts val="0"/>
              </a:spcBef>
              <a:spcAft>
                <a:spcPts val="0"/>
              </a:spcAft>
              <a:buNone/>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1F1D772-1F56-4EF4-B43B-767B30E2DDE3}"/>
              </a:ext>
            </a:extLst>
          </p:cNvPr>
          <p:cNvSpPr>
            <a:spLocks noGrp="1"/>
          </p:cNvSpPr>
          <p:nvPr>
            <p:ph type="ftr" sz="quarter" idx="11"/>
          </p:nvPr>
        </p:nvSpPr>
        <p:spPr>
          <a:xfrm>
            <a:off x="-400050" y="6492875"/>
            <a:ext cx="3086100" cy="365125"/>
          </a:xfrm>
        </p:spPr>
        <p:txBody>
          <a:bodyPr/>
          <a:lstStyle/>
          <a:p>
            <a:r>
              <a:rPr lang="en-US" dirty="0"/>
              <a:t>www.gallowaylawfirm.com</a:t>
            </a:r>
          </a:p>
        </p:txBody>
      </p:sp>
      <p:sp>
        <p:nvSpPr>
          <p:cNvPr id="5" name="Slide Number Placeholder 4">
            <a:extLst>
              <a:ext uri="{FF2B5EF4-FFF2-40B4-BE49-F238E27FC236}">
                <a16:creationId xmlns:a16="http://schemas.microsoft.com/office/drawing/2014/main" id="{95DEAD07-7BE2-4E0C-8182-5EF1134E47AC}"/>
              </a:ext>
            </a:extLst>
          </p:cNvPr>
          <p:cNvSpPr>
            <a:spLocks noGrp="1"/>
          </p:cNvSpPr>
          <p:nvPr>
            <p:ph type="sldNum" sz="quarter" idx="12"/>
          </p:nvPr>
        </p:nvSpPr>
        <p:spPr/>
        <p:txBody>
          <a:bodyPr/>
          <a:lstStyle/>
          <a:p>
            <a:fld id="{8E74828B-3111-6D43-B956-F9C026542325}" type="slidenum">
              <a:rPr lang="en-US" smtClean="0">
                <a:latin typeface="Century Gothic" panose="020B0502020202020204" pitchFamily="34" charset="0"/>
              </a:rPr>
              <a:t>8</a:t>
            </a:fld>
            <a:endParaRPr lang="en-US" dirty="0">
              <a:latin typeface="Century Gothic" panose="020B0502020202020204" pitchFamily="34" charset="0"/>
            </a:endParaRPr>
          </a:p>
        </p:txBody>
      </p:sp>
      <p:pic>
        <p:nvPicPr>
          <p:cNvPr id="7" name="Picture 6" descr="A silver fish with a black background&#10;&#10;Description automatically generated">
            <a:extLst>
              <a:ext uri="{FF2B5EF4-FFF2-40B4-BE49-F238E27FC236}">
                <a16:creationId xmlns:a16="http://schemas.microsoft.com/office/drawing/2014/main" id="{ACC1A00A-3CBE-D088-47B1-3034E473A34F}"/>
              </a:ext>
            </a:extLst>
          </p:cNvPr>
          <p:cNvPicPr>
            <a:picLocks noChangeAspect="1"/>
          </p:cNvPicPr>
          <p:nvPr/>
        </p:nvPicPr>
        <p:blipFill>
          <a:blip r:embed="rId2"/>
          <a:stretch>
            <a:fillRect/>
          </a:stretch>
        </p:blipFill>
        <p:spPr>
          <a:xfrm>
            <a:off x="3596638" y="5419977"/>
            <a:ext cx="1950724" cy="1301499"/>
          </a:xfrm>
          <a:prstGeom prst="rect">
            <a:avLst/>
          </a:prstGeom>
        </p:spPr>
      </p:pic>
    </p:spTree>
    <p:extLst>
      <p:ext uri="{BB962C8B-B14F-4D97-AF65-F5344CB8AC3E}">
        <p14:creationId xmlns:p14="http://schemas.microsoft.com/office/powerpoint/2010/main" val="3243124133"/>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000000"/>
      </a:dk2>
      <a:lt2>
        <a:srgbClr val="193E5E"/>
      </a:lt2>
      <a:accent1>
        <a:srgbClr val="000000"/>
      </a:accent1>
      <a:accent2>
        <a:srgbClr val="347CBC"/>
      </a:accent2>
      <a:accent3>
        <a:srgbClr val="FFFFFF"/>
      </a:accent3>
      <a:accent4>
        <a:srgbClr val="347CBC"/>
      </a:accent4>
      <a:accent5>
        <a:srgbClr val="000000"/>
      </a:accent5>
      <a:accent6>
        <a:srgbClr val="000000"/>
      </a:accent6>
      <a:hlink>
        <a:srgbClr val="347CBC"/>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 Temp 3" id="{7FF10803-CA84-9143-BC9E-177B2520E07E}" vid="{1912CD2E-7661-8147-A341-B698207E92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2487</TotalTime>
  <Words>4055</Words>
  <Application>Microsoft Office PowerPoint</Application>
  <PresentationFormat>On-screen Show (4:3)</PresentationFormat>
  <Paragraphs>308</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Avenir Next LT Pro</vt:lpstr>
      <vt:lpstr>Calibri</vt:lpstr>
      <vt:lpstr>Calibri Light</vt:lpstr>
      <vt:lpstr>Century Gothic</vt:lpstr>
      <vt:lpstr>Courier New</vt:lpstr>
      <vt:lpstr>Symbol</vt:lpstr>
      <vt:lpstr>Times New Roman</vt:lpstr>
      <vt:lpstr>Wingdings</vt:lpstr>
      <vt:lpstr>Office Theme</vt:lpstr>
      <vt:lpstr>PowerPoint Presentation</vt:lpstr>
      <vt:lpstr>Loper-Bright Enter. v. Raimondo, 144 S.Ct. 2244 (2024)</vt:lpstr>
      <vt:lpstr>What was Loper-Bright About?</vt:lpstr>
      <vt:lpstr>Loper-Bright Issue</vt:lpstr>
      <vt:lpstr>Loper-Bright in Context of MSA</vt:lpstr>
      <vt:lpstr>Loper-Bright Fisheries Management Background</vt:lpstr>
      <vt:lpstr>Loper-Bright Fisheries Management Background</vt:lpstr>
      <vt:lpstr>Loper-Bright – Overview of Herring Fishery</vt:lpstr>
      <vt:lpstr>Loper-Bright – Overview of Herring Fishery</vt:lpstr>
      <vt:lpstr>Loper-Bright – Overview of Herring Fishery</vt:lpstr>
      <vt:lpstr>Loper-Bright – Overview of Herring Fishery</vt:lpstr>
      <vt:lpstr>Loper-Bright – Overview of Herring Fishery</vt:lpstr>
      <vt:lpstr>Loper-Bright – Overview of Herring Fishery</vt:lpstr>
      <vt:lpstr>Loper-Bright – Overview of Herring Fishery</vt:lpstr>
      <vt:lpstr>Loper-Bright – Overview of Herring Fishery</vt:lpstr>
      <vt:lpstr>Loper-Bright – Overview of Herring Fishery</vt:lpstr>
      <vt:lpstr>Loper-Bright – Overview of Herring Fishery</vt:lpstr>
      <vt:lpstr>Loper-Bright – Overview of Herring Fishery</vt:lpstr>
      <vt:lpstr>Loper-Bright – Herring Observer Program</vt:lpstr>
      <vt:lpstr>Loper-Bright – Herring Observer Program</vt:lpstr>
      <vt:lpstr>Loper-Bright – Herring Observer Program</vt:lpstr>
      <vt:lpstr>Loper-Bright Lawsuit Background</vt:lpstr>
      <vt:lpstr>Loper-Bright in the D.C. Circuit</vt:lpstr>
      <vt:lpstr>Loper-Bright in the D.C. Circuit</vt:lpstr>
      <vt:lpstr>Loper-Bright in the D.C. Circuit</vt:lpstr>
      <vt:lpstr>Loper-Bright in the D.C. Circuit</vt:lpstr>
      <vt:lpstr>Loper-Bright in the D.C. Circuit</vt:lpstr>
      <vt:lpstr>Loper-Bright at the Supreme Court</vt:lpstr>
      <vt:lpstr>Loper-Bright New Law from SCOTUS</vt:lpstr>
      <vt:lpstr>Loper-Bright New Law from SCOTUS</vt:lpstr>
      <vt:lpstr>Loper-Bright New Law from SCOTUS</vt:lpstr>
      <vt:lpstr>Loper-Bright New Law from SCOTUS</vt:lpstr>
      <vt:lpstr>Looking Back – Reading FMP Amendment Case in Light of New Rule</vt:lpstr>
      <vt:lpstr>Sec. &amp; Exch. Comm'n v. Jarkesy, 144 S. Ct. 2117 (2024)</vt:lpstr>
      <vt:lpstr>Sec. &amp; Exch. Comm'n v. Jarkesy, 144 S. Ct. 2117 (2024)</vt:lpstr>
      <vt:lpstr>Sec. &amp; Exch. Comm'n v. Jarkesy, 144 S. Ct. 2117 (2024)</vt:lpstr>
      <vt:lpstr>Sec. &amp; Exch. Comm'n v. Jarkesy, 144 S. Ct. 2117 (2024)</vt:lpstr>
      <vt:lpstr>Sec. &amp; Exch. Comm'n v. Jarkesy, 144 S. Ct. 2117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CCsintyan@gallowaylawfirm.com</dc:creator>
  <cp:lastModifiedBy>Brendan Hughes</cp:lastModifiedBy>
  <cp:revision>238</cp:revision>
  <cp:lastPrinted>2024-10-24T13:47:35Z</cp:lastPrinted>
  <dcterms:created xsi:type="dcterms:W3CDTF">2020-02-19T14:50:31Z</dcterms:created>
  <dcterms:modified xsi:type="dcterms:W3CDTF">2024-10-24T23:04:47Z</dcterms:modified>
</cp:coreProperties>
</file>