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3" r:id="rId3"/>
    <p:sldId id="261" r:id="rId4"/>
    <p:sldId id="259" r:id="rId5"/>
    <p:sldId id="266" r:id="rId6"/>
    <p:sldId id="294" r:id="rId7"/>
    <p:sldId id="265" r:id="rId8"/>
    <p:sldId id="269" r:id="rId9"/>
    <p:sldId id="279" r:id="rId10"/>
    <p:sldId id="280" r:id="rId11"/>
    <p:sldId id="295" r:id="rId12"/>
    <p:sldId id="258" r:id="rId13"/>
    <p:sldId id="290" r:id="rId14"/>
    <p:sldId id="284" r:id="rId15"/>
    <p:sldId id="288" r:id="rId16"/>
    <p:sldId id="278" r:id="rId17"/>
    <p:sldId id="283" r:id="rId18"/>
    <p:sldId id="286" r:id="rId19"/>
    <p:sldId id="291" r:id="rId20"/>
    <p:sldId id="292" r:id="rId21"/>
    <p:sldId id="263" r:id="rId22"/>
    <p:sldId id="282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MCEWING" initials="BM" lastIdx="1" clrIdx="0">
    <p:extLst>
      <p:ext uri="{19B8F6BF-5375-455C-9EA6-DF929625EA0E}">
        <p15:presenceInfo xmlns:p15="http://schemas.microsoft.com/office/powerpoint/2012/main" userId="17f855c630bbdf3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6"/>
    <p:restoredTop sz="95588"/>
  </p:normalViewPr>
  <p:slideViewPr>
    <p:cSldViewPr snapToGrid="0" snapToObjects="1">
      <p:cViewPr varScale="1">
        <p:scale>
          <a:sx n="83" d="100"/>
          <a:sy n="83" d="100"/>
        </p:scale>
        <p:origin x="72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29T10:49:56.006" idx="1">
    <p:pos x="10" y="10"/>
    <p:text>I believe every attendee would agree that post-injury arbitration agreements are enforceable against seaman. CORRECT? By a Show of hands, how many believe that pre-injury arbitration agreements are enforceable?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D94C1-1816-6F4D-BE4F-4B9AE20A5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7400" y="687682"/>
            <a:ext cx="8712200" cy="3363151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PRE-INJURY ARBITRATION CLAUSES IN SEAMAN EMPLOYMENT AGREEMENTS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E6609F-1BC8-BF46-ACC3-C74397FB3F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50"/>
                </a:solidFill>
              </a:rPr>
              <a:t>Brian McEwing</a:t>
            </a:r>
          </a:p>
          <a:p>
            <a:r>
              <a:rPr lang="en-US" b="1" dirty="0">
                <a:solidFill>
                  <a:srgbClr val="00B050"/>
                </a:solidFill>
              </a:rPr>
              <a:t>Reeves McEwing LLP</a:t>
            </a:r>
          </a:p>
        </p:txBody>
      </p:sp>
    </p:spTree>
    <p:extLst>
      <p:ext uri="{BB962C8B-B14F-4D97-AF65-F5344CB8AC3E}">
        <p14:creationId xmlns:p14="http://schemas.microsoft.com/office/powerpoint/2010/main" val="3614705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08E4-BAF1-4741-A0F3-97235C3E7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PRACTICAL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8C4EE-ECCC-C349-A5F5-4FD886312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HOW OFTEN</a:t>
            </a:r>
          </a:p>
          <a:p>
            <a:pPr lvl="1"/>
            <a:r>
              <a:rPr lang="en-US" sz="1800" dirty="0"/>
              <a:t>Depends on type vessel and fishing schedule</a:t>
            </a:r>
          </a:p>
          <a:p>
            <a:pPr lvl="2"/>
            <a:r>
              <a:rPr lang="en-US" sz="1800" dirty="0"/>
              <a:t>Multi-week trip, every trip crew should sign</a:t>
            </a:r>
          </a:p>
          <a:p>
            <a:pPr lvl="2"/>
            <a:r>
              <a:rPr lang="en-US" sz="1800" dirty="0"/>
              <a:t>Multi-trips/week, at least every new sign on executes, and annually</a:t>
            </a:r>
          </a:p>
          <a:p>
            <a:pPr lvl="1"/>
            <a:r>
              <a:rPr lang="en-US" sz="1800" dirty="0"/>
              <a:t>Provide every crew member who does not execute once a week a copy upon original execution</a:t>
            </a:r>
          </a:p>
          <a:p>
            <a:pPr lvl="1"/>
            <a:endParaRPr lang="en-US" sz="18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25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E4BD-EE4E-4346-AFFA-2251E7563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NEXT ATTEMPT AT ENFORCEMENT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A721D-D1C4-3448-8CA9-6FBE1761C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KOZUR –</a:t>
            </a:r>
            <a:r>
              <a:rPr lang="en-US" sz="1800" dirty="0">
                <a:effectLst/>
                <a:latin typeface="Arial Rounded MT Bold" panose="020F0704030504030204" pitchFamily="34" charset="77"/>
                <a:ea typeface="Times New Roman" panose="02020603050405020304" pitchFamily="18" charset="0"/>
              </a:rPr>
              <a:t>2020 WL 5627019 (D.N.J. 2020)</a:t>
            </a:r>
          </a:p>
          <a:p>
            <a:endParaRPr lang="en-US" i="1" dirty="0">
              <a:latin typeface="Arial Rounded MT Bold" panose="020F0704030504030204" pitchFamily="34" charset="77"/>
            </a:endParaRPr>
          </a:p>
          <a:p>
            <a:r>
              <a:rPr lang="en-US" i="1" dirty="0">
                <a:latin typeface="Arial Rounded MT Bold" panose="020F0704030504030204" pitchFamily="34" charset="77"/>
              </a:rPr>
              <a:t>2017 CASE, KOZUR WAS COMMERCIAL FISHERMAN, EMPLOYER MOVED TO DISMISS OR STAY AND COMPEL ARBITRATION BASED UPON NEW ARBITRATION CLAUSE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97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0DBAF-68DA-4B45-9DB2-B37E53C87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1270"/>
          </a:xfrm>
        </p:spPr>
        <p:txBody>
          <a:bodyPr/>
          <a:lstStyle/>
          <a:p>
            <a:pPr algn="ctr"/>
            <a:r>
              <a:rPr lang="en-US" dirty="0"/>
              <a:t>NJ STATE COURT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01A94-AECC-D04E-9E39-A02D54B3F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0870"/>
            <a:ext cx="8596668" cy="5367130"/>
          </a:xfrm>
        </p:spPr>
        <p:txBody>
          <a:bodyPr/>
          <a:lstStyle/>
          <a:p>
            <a:r>
              <a:rPr lang="en-US" sz="1800" b="1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WHILE THE KOZUR MOTION WAS PENDING…</a:t>
            </a:r>
          </a:p>
          <a:p>
            <a:r>
              <a:rPr lang="en-US" sz="1800" b="1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NJ SUPREME COURT DECIDED:</a:t>
            </a:r>
          </a:p>
          <a:p>
            <a:r>
              <a:rPr lang="en-US" b="1" dirty="0">
                <a:solidFill>
                  <a:srgbClr val="545454"/>
                </a:solidFill>
                <a:latin typeface="Arial" panose="020B0604020202020204" pitchFamily="34" charset="0"/>
              </a:rPr>
              <a:t>Colon v. Strategic Delivery Solutions, LLC (2020) companion case w/</a:t>
            </a:r>
          </a:p>
          <a:p>
            <a:r>
              <a:rPr lang="en-US" sz="1800" b="1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Arafa v. Health Express Corporation, 243 N.J. 147 (2020)</a:t>
            </a:r>
          </a:p>
          <a:p>
            <a:pPr lvl="1"/>
            <a:r>
              <a:rPr lang="en-US" b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ENFORCEABILITY OF ARB AGREEMENTS WHERE EMPLOYEES EXEMPT UNDER FAA SEC 1</a:t>
            </a:r>
          </a:p>
          <a:p>
            <a:pPr lvl="1"/>
            <a:r>
              <a:rPr lang="en-US" b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NO FEDERAL PREEMPTION, CITING:</a:t>
            </a:r>
          </a:p>
          <a:p>
            <a:pPr lvl="2"/>
            <a:r>
              <a:rPr lang="en-US" b="1" i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VOLT INFO. SCIS., INC. V. BRD. OF TRS. OF LELAND STANFORD JR. UNIV</a:t>
            </a:r>
            <a:r>
              <a:rPr lang="en-US" b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,</a:t>
            </a:r>
          </a:p>
          <a:p>
            <a:pPr lvl="2"/>
            <a:r>
              <a:rPr lang="en-US" b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489 U.S. 468 (1989)</a:t>
            </a:r>
          </a:p>
          <a:p>
            <a:pPr lvl="1"/>
            <a:r>
              <a:rPr lang="en-US" b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NJAA applies automatically if FAA does not</a:t>
            </a:r>
          </a:p>
          <a:p>
            <a:endParaRPr lang="en-US" i="1" dirty="0"/>
          </a:p>
          <a:p>
            <a:r>
              <a:rPr lang="en-US" b="1" i="1" dirty="0"/>
              <a:t>JUDGE RODRIGUEZ ORDERED ARBITRATION AND STAYED LITIGATION</a:t>
            </a:r>
          </a:p>
          <a:p>
            <a:r>
              <a:rPr lang="en-US" b="1" i="1" dirty="0"/>
              <a:t>ENFORCEABLE UNDER BOTH NY AND NJ LAW</a:t>
            </a:r>
          </a:p>
          <a:p>
            <a:endParaRPr lang="en-US" b="1" dirty="0">
              <a:solidFill>
                <a:srgbClr val="545454"/>
              </a:solidFill>
              <a:latin typeface="Arial Rounded MT Bold" panose="020F0704030504030204" pitchFamily="34" charset="77"/>
            </a:endParaRPr>
          </a:p>
          <a:p>
            <a:pPr lvl="1"/>
            <a:endParaRPr lang="en-US" b="1" dirty="0">
              <a:solidFill>
                <a:srgbClr val="545454"/>
              </a:solidFill>
              <a:latin typeface="Arial Rounded MT Bold" panose="020F0704030504030204" pitchFamily="34" charset="77"/>
            </a:endParaRPr>
          </a:p>
          <a:p>
            <a:endParaRPr lang="en-US" b="1" dirty="0">
              <a:solidFill>
                <a:srgbClr val="545454"/>
              </a:solidFill>
              <a:latin typeface="Arial" panose="020B0604020202020204" pitchFamily="34" charset="0"/>
            </a:endParaRPr>
          </a:p>
          <a:p>
            <a:endParaRPr lang="en-US" b="1" dirty="0">
              <a:solidFill>
                <a:srgbClr val="545454"/>
              </a:solidFill>
              <a:latin typeface="Arial" panose="020B0604020202020204" pitchFamily="34" charset="0"/>
            </a:endParaRPr>
          </a:p>
          <a:p>
            <a:endParaRPr lang="en-US" b="1" dirty="0">
              <a:solidFill>
                <a:srgbClr val="545454"/>
              </a:solidFill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12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CE5F1-D2BF-3B40-B236-65F779437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AMAZON FINALLY GOT IT 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F40A-AEFC-C049-BB43-779F7735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Amos v. Amazon Logistics, Inc., 2022 WL 2181448 Slip Copy ( M.D.N.C. 6/16/22) </a:t>
            </a:r>
          </a:p>
          <a:p>
            <a:pPr lvl="1"/>
            <a:r>
              <a:rPr lang="en-US" dirty="0"/>
              <a:t>AMAZON PROVIDED ALTERNATIVE LAW OF WASHINGTON STATE  IN THEIR AGREEMENT</a:t>
            </a:r>
          </a:p>
          <a:p>
            <a:pPr lvl="1"/>
            <a:r>
              <a:rPr lang="en-US" dirty="0"/>
              <a:t> APPEAL TO 4</a:t>
            </a:r>
            <a:r>
              <a:rPr lang="en-US" baseline="30000" dirty="0"/>
              <a:t>TH</a:t>
            </a:r>
            <a:r>
              <a:rPr lang="en-US" dirty="0"/>
              <a:t> CIRCUIT FILED</a:t>
            </a:r>
          </a:p>
        </p:txBody>
      </p:sp>
    </p:spTree>
    <p:extLst>
      <p:ext uri="{BB962C8B-B14F-4D97-AF65-F5344CB8AC3E}">
        <p14:creationId xmlns:p14="http://schemas.microsoft.com/office/powerpoint/2010/main" val="4129679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A3E5C-0A8B-3E42-ADA3-52AB8031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KOZUR DECISION AND LEGAL IMPLICATIONS OF STAY V DISMISSAL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8C5B7-6F7E-2746-AB02-C180DE633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KOZUR APPEALED</a:t>
            </a:r>
          </a:p>
          <a:p>
            <a:pPr lvl="1"/>
            <a:r>
              <a:rPr lang="en-US" dirty="0"/>
              <a:t>3D CIR., DESPITE CONSENT OF PARTIES, WOULD NOT HEAR APPEAL</a:t>
            </a:r>
          </a:p>
          <a:p>
            <a:pPr lvl="2"/>
            <a:r>
              <a:rPr lang="en-US" dirty="0"/>
              <a:t>STAY OF CASE DEFEATED JURISDICTION</a:t>
            </a:r>
          </a:p>
          <a:p>
            <a:endParaRPr lang="en-US" i="1" dirty="0">
              <a:solidFill>
                <a:srgbClr val="545454"/>
              </a:solidFill>
              <a:latin typeface="Arial Rounded MT Bold" panose="020F0704030504030204" pitchFamily="34" charset="77"/>
            </a:endParaRPr>
          </a:p>
          <a:p>
            <a:pPr lvl="2"/>
            <a:r>
              <a:rPr lang="en-US" i="1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KOZUR WAS AWARDED  $750,000 IN LOST WAGES AND $250,000 IN P&amp;S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A23FC-EE50-5C4B-B27C-51F478820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6582"/>
          </a:xfrm>
        </p:spPr>
        <p:txBody>
          <a:bodyPr/>
          <a:lstStyle/>
          <a:p>
            <a:pPr algn="ctr"/>
            <a:r>
              <a:rPr lang="en-US" dirty="0"/>
              <a:t>SEAMAN CASES IN ARB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E5B74-80BA-3B4A-B703-B490BA9D1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759787"/>
          </a:xfrm>
        </p:spPr>
        <p:txBody>
          <a:bodyPr>
            <a:normAutofit/>
          </a:bodyPr>
          <a:lstStyle/>
          <a:p>
            <a:r>
              <a:rPr lang="en-US" i="1" dirty="0"/>
              <a:t>AARON TREJO </a:t>
            </a:r>
            <a:r>
              <a:rPr lang="en-US" b="0" i="0" dirty="0">
                <a:solidFill>
                  <a:srgbClr val="212121"/>
                </a:solidFill>
                <a:effectLst/>
                <a:latin typeface="Georgia" panose="02040502050405020303" pitchFamily="18" charset="0"/>
              </a:rPr>
              <a:t>2021 WL 4311958 (</a:t>
            </a:r>
            <a:r>
              <a:rPr lang="en-US" i="1" dirty="0"/>
              <a:t>D. MASS 2021)</a:t>
            </a:r>
          </a:p>
          <a:p>
            <a:pPr lvl="1"/>
            <a:r>
              <a:rPr lang="en-US" i="1" dirty="0"/>
              <a:t>DEFENDANT MOVED TO DISMISS OR STAY AND COMPEL ARBITRATION</a:t>
            </a:r>
          </a:p>
          <a:p>
            <a:pPr lvl="2"/>
            <a:r>
              <a:rPr lang="en-US" i="1" dirty="0"/>
              <a:t>JUDGE BURROUGHS ORDERED CLAIMANT TO ARBITRATION TO DECIDE ISSUE OF ARBITRABILITY, AND DISMISSED THE CASE WITHOUT PREJUDICE</a:t>
            </a:r>
          </a:p>
          <a:p>
            <a:pPr lvl="2"/>
            <a:r>
              <a:rPr lang="en-US" sz="1800" i="1" dirty="0">
                <a:solidFill>
                  <a:srgbClr val="FF0000"/>
                </a:solidFill>
              </a:rPr>
              <a:t>NO CAUSE</a:t>
            </a:r>
          </a:p>
          <a:p>
            <a:r>
              <a:rPr lang="en-US" i="1" dirty="0"/>
              <a:t>SAULO TREJO</a:t>
            </a:r>
          </a:p>
          <a:p>
            <a:pPr lvl="1"/>
            <a:r>
              <a:rPr lang="en-US" i="1" dirty="0"/>
              <a:t>DEMANDED ARBITRATION UNDER SAME CREW AGREEMENT AS KOZUR AND BROTHER AARON TREJO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SETTLED FOR LOW NUMBER</a:t>
            </a:r>
          </a:p>
          <a:p>
            <a:r>
              <a:rPr lang="en-US" i="1" dirty="0"/>
              <a:t>AARON AND SAULO CHALLENGED THE ENFORCEABILITY OF THE ARBITRATION</a:t>
            </a:r>
          </a:p>
          <a:p>
            <a:pPr lvl="1"/>
            <a:r>
              <a:rPr lang="en-US" i="1" dirty="0"/>
              <a:t>JUDGE SCHNEIDER GRANTED THE EMPLOYERS MOTION TO COMPEL</a:t>
            </a:r>
          </a:p>
          <a:p>
            <a:pPr lvl="1"/>
            <a:r>
              <a:rPr lang="en-US" b="1" i="1" dirty="0"/>
              <a:t>CLAIMANT PAYS FOR CHALLENGE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SANZO V. ATLANTIC CAPES, 2473-CV-00151 BRISTOL COUNTY MASS </a:t>
            </a:r>
          </a:p>
        </p:txBody>
      </p:sp>
    </p:spTree>
    <p:extLst>
      <p:ext uri="{BB962C8B-B14F-4D97-AF65-F5344CB8AC3E}">
        <p14:creationId xmlns:p14="http://schemas.microsoft.com/office/powerpoint/2010/main" val="3612477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A3879-A5FE-5E4C-9C25-99F805BA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873"/>
          </a:xfrm>
        </p:spPr>
        <p:txBody>
          <a:bodyPr/>
          <a:lstStyle/>
          <a:p>
            <a:pPr algn="ctr"/>
            <a:r>
              <a:rPr lang="en-US" dirty="0"/>
              <a:t>IT’S THE PEOPLE!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7E4EA-DDAE-5B47-AEE7-D0F563F65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1716"/>
            <a:ext cx="8596668" cy="5113048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 Rounded MT Bold" panose="020F0704030504030204" pitchFamily="34" charset="77"/>
              </a:rPr>
              <a:t>SUPREME COURT</a:t>
            </a:r>
          </a:p>
          <a:p>
            <a:pPr lvl="1"/>
            <a:r>
              <a:rPr lang="en-US" sz="2000" i="1" dirty="0">
                <a:latin typeface="Arial Rounded MT Bold" panose="020F0704030504030204" pitchFamily="34" charset="77"/>
              </a:rPr>
              <a:t>SOUTHWEST AIRLINES CO. V. SAXON </a:t>
            </a:r>
            <a:r>
              <a:rPr lang="en-US" sz="2000" dirty="0">
                <a:latin typeface="Arial Rounded MT Bold" panose="020F0704030504030204" pitchFamily="34" charset="77"/>
              </a:rPr>
              <a:t>(6/6/22)  </a:t>
            </a:r>
          </a:p>
          <a:p>
            <a:pPr lvl="1"/>
            <a:r>
              <a:rPr lang="en-US" dirty="0">
                <a:latin typeface="Arial Rounded MT Bold" panose="020F0704030504030204" pitchFamily="34" charset="77"/>
              </a:rPr>
              <a:t>AIRLINE RAMP EMPLOYEE COVERED - </a:t>
            </a:r>
            <a:r>
              <a:rPr lang="en-US" u="sng" dirty="0">
                <a:latin typeface="Arial Rounded MT Bold" panose="020F0704030504030204" pitchFamily="34" charset="77"/>
              </a:rPr>
              <a:t>WORKERS</a:t>
            </a:r>
            <a:r>
              <a:rPr lang="en-US" dirty="0">
                <a:latin typeface="Arial Rounded MT Bold" panose="020F0704030504030204" pitchFamily="34" charset="77"/>
              </a:rPr>
              <a:t> “MUST BE ACTIVELY ENGAGED IN TRANSPORTATION OF GOODS ACROSS BORDERS VIA CHANNELS OF FOREIGN OR INTERSTATE COMMERCE.,” BUT THEY DO NOT HAVE TO TRANSPORT THE GOODS ACROSS BORDERS.</a:t>
            </a:r>
          </a:p>
          <a:p>
            <a:pPr lvl="1"/>
            <a:r>
              <a:rPr lang="en-US" dirty="0">
                <a:latin typeface="Arial Rounded MT Bold" panose="020F0704030504030204" pitchFamily="34" charset="77"/>
              </a:rPr>
              <a:t>‘CLASS OF WORKERS ENGAGED IN ... COMMERCE’ ” SHOULD BE “CONTROLLED AND DEFINED BY REFERENCE” TO THE SPECIFIC CLASSES OF “ ‘SEAMEN’ ” AND “ ‘RAILROAD EMPLOYEES’ ” THAT PRECEDE THAT LANGUAGE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759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71071-C047-BB43-9CB8-26F6856BD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CLAIMANT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816856-ACB7-774D-9C64-C438B4084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89593"/>
          </a:xfrm>
        </p:spPr>
        <p:txBody>
          <a:bodyPr>
            <a:normAutofit fontScale="92500"/>
          </a:bodyPr>
          <a:lstStyle/>
          <a:p>
            <a:r>
              <a:rPr lang="en-US" dirty="0"/>
              <a:t>FEDERAL PREEMPTION (FAA DOES THE OPPOSITE, </a:t>
            </a:r>
            <a:r>
              <a:rPr lang="en-US" b="1" i="1" dirty="0"/>
              <a:t>PROHIBITS STATES FROM DISCRIMINATING AGAINST ARBITRATION AS AN ALTERNATIVE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Obstacle Preemption – No LAD or DISCRIMINATION Laws can preempt</a:t>
            </a:r>
          </a:p>
          <a:p>
            <a:pPr lvl="1"/>
            <a:r>
              <a:rPr lang="en-US" dirty="0"/>
              <a:t>Equal Treatment – cannot create Arb Specific Grounds, typical K defenses only</a:t>
            </a:r>
          </a:p>
          <a:p>
            <a:r>
              <a:rPr lang="en-US" dirty="0"/>
              <a:t>UNIFORMITY OF MARITIME LAW</a:t>
            </a:r>
          </a:p>
          <a:p>
            <a:r>
              <a:rPr lang="en-US" dirty="0"/>
              <a:t>FELA VENUE PROVISION INCORPORATED INTO JONES ACT</a:t>
            </a:r>
          </a:p>
          <a:p>
            <a:r>
              <a:rPr lang="en-US" dirty="0"/>
              <a:t>DID NOT READ AGREEMENT</a:t>
            </a:r>
          </a:p>
          <a:p>
            <a:r>
              <a:rPr lang="en-US" dirty="0"/>
              <a:t>CANNOT READ OR UNDERSTAND ENGLISH</a:t>
            </a:r>
          </a:p>
          <a:p>
            <a:r>
              <a:rPr lang="en-US" dirty="0"/>
              <a:t>FRAUD OR MISCONDUCT</a:t>
            </a:r>
          </a:p>
          <a:p>
            <a:r>
              <a:rPr lang="en-US" dirty="0"/>
              <a:t>UNCONSCIONABLE CONTRACT</a:t>
            </a:r>
          </a:p>
          <a:p>
            <a:pPr lvl="1"/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CIR </a:t>
            </a:r>
            <a:r>
              <a:rPr lang="en-US" sz="2400" i="1" dirty="0"/>
              <a:t>Reyes v. Hearst Communications, Inc</a:t>
            </a:r>
            <a:r>
              <a:rPr lang="en-US" sz="2400" dirty="0"/>
              <a:t>., </a:t>
            </a:r>
            <a:r>
              <a:rPr lang="en-US" sz="1800" b="0" i="0" dirty="0">
                <a:solidFill>
                  <a:srgbClr val="252525"/>
                </a:solidFill>
                <a:effectLst/>
                <a:latin typeface="Arial" panose="020B0604020202020204" pitchFamily="34" charset="0"/>
              </a:rPr>
              <a:t>2022 WL 2235793</a:t>
            </a:r>
            <a:r>
              <a:rPr lang="en-US" sz="2000" dirty="0"/>
              <a:t> MAKING EMLOYEE SHARE ½ COST IS UNCONSIONABLE UNDER CAL.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671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51D31-BDE4-C540-B28D-1D330DAF3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RESPONSE TO ARBITRATION IN EMPLOYMENT AGREEMENTS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1D733-F934-8144-BE44-D11EF3460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73248" cy="3880773"/>
          </a:xfrm>
        </p:spPr>
        <p:txBody>
          <a:bodyPr/>
          <a:lstStyle/>
          <a:p>
            <a:r>
              <a:rPr lang="en-US" dirty="0"/>
              <a:t>STATES ARE NOW PASSING LEGISLATION TO EXCLUDE DISCRIMINATION AND HARASSMENT CLAIMS FROM BEING SUBJECT TO ARBITRATION</a:t>
            </a:r>
          </a:p>
          <a:p>
            <a:r>
              <a:rPr lang="en-US" dirty="0"/>
              <a:t>NEW YORK HAS DONE SO</a:t>
            </a:r>
          </a:p>
          <a:p>
            <a:r>
              <a:rPr lang="en-US" dirty="0"/>
              <a:t>NEW JERSEY HAS DONE SO</a:t>
            </a:r>
          </a:p>
          <a:p>
            <a:r>
              <a:rPr lang="en-US" dirty="0"/>
              <a:t>FAA PREEMPTION MAY STRIKE THESE EFFORTS, WHERE THE EMPLOYEE IS NOT EXEMPT UNDER SEC 1</a:t>
            </a:r>
          </a:p>
          <a:p>
            <a:r>
              <a:rPr lang="en-US" dirty="0"/>
              <a:t>NJ APPELLATE COURT HAS ALREADY DECIDED THAT THE FAA PREEMPTS THESE NEW STATE LAWS</a:t>
            </a:r>
          </a:p>
          <a:p>
            <a:pPr lvl="1"/>
            <a:r>
              <a:rPr lang="en-US" sz="2000" i="1" dirty="0"/>
              <a:t>Antonucci v. Curvature Newco, Inc., </a:t>
            </a:r>
            <a:r>
              <a:rPr lang="en-US" sz="2000" dirty="0"/>
              <a:t>470 N.J. Super. 553 (App. Div. 2022)</a:t>
            </a:r>
          </a:p>
        </p:txBody>
      </p:sp>
    </p:spTree>
    <p:extLst>
      <p:ext uri="{BB962C8B-B14F-4D97-AF65-F5344CB8AC3E}">
        <p14:creationId xmlns:p14="http://schemas.microsoft.com/office/powerpoint/2010/main" val="3472489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BC2D2-EF41-6C46-9739-EC44CD8C3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387" y="290224"/>
            <a:ext cx="10877357" cy="62075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THE KOZUR ARBITRATION CLAUSE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175868-F5F0-8048-B7F7-B6C4ECBF10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5352"/>
            <a:ext cx="10592496" cy="396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994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69E7-A6F1-7B4F-9B36-28D521030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THE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DA81D-7565-8D42-9960-ADE8C22CC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25648" cy="388077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/>
              <a:t>COMPELLING JONES ACT SEAMAN ARBITRATION UNDER STATE LAW WHERE THE EMPLOYEE IS EXEMPT UNDER SECTION 1 OF THE FAA.</a:t>
            </a:r>
          </a:p>
        </p:txBody>
      </p:sp>
    </p:spTree>
    <p:extLst>
      <p:ext uri="{BB962C8B-B14F-4D97-AF65-F5344CB8AC3E}">
        <p14:creationId xmlns:p14="http://schemas.microsoft.com/office/powerpoint/2010/main" val="29269593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29EE762-AB96-9A44-949B-D5E4AA36BE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4952" y="415924"/>
            <a:ext cx="9984154" cy="41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11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67EC9-64C0-F24D-BAE9-534F16284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pPr algn="ctr"/>
            <a:r>
              <a:rPr lang="en-US" dirty="0"/>
              <a:t>FEDERAL CASE CITATIONS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80E76-5A7A-7246-B778-6554A640E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97" y="1502468"/>
            <a:ext cx="10475575" cy="4912187"/>
          </a:xfrm>
        </p:spPr>
        <p:txBody>
          <a:bodyPr>
            <a:normAutofit fontScale="92500" lnSpcReduction="20000"/>
          </a:bodyPr>
          <a:lstStyle/>
          <a:p>
            <a:r>
              <a:rPr lang="en-US" sz="1800" i="1" dirty="0">
                <a:latin typeface="Arial Rounded MT Bold" panose="020F0704030504030204" pitchFamily="34" charset="77"/>
              </a:rPr>
              <a:t>AMOS V. AMAZON LOGISTICS, INC</a:t>
            </a:r>
            <a:r>
              <a:rPr lang="en-US" sz="1800" dirty="0">
                <a:latin typeface="Arial Rounded MT Bold" panose="020F0704030504030204" pitchFamily="34" charset="77"/>
              </a:rPr>
              <a:t>., 2022 WL 2181448 ( M.D.N.C. </a:t>
            </a:r>
            <a:r>
              <a:rPr lang="en-US" dirty="0">
                <a:latin typeface="Arial Rounded MT Bold" panose="020F0704030504030204" pitchFamily="34" charset="77"/>
              </a:rPr>
              <a:t>20</a:t>
            </a:r>
            <a:r>
              <a:rPr lang="en-US" sz="1800" dirty="0">
                <a:latin typeface="Arial Rounded MT Bold" panose="020F0704030504030204" pitchFamily="34" charset="77"/>
              </a:rPr>
              <a:t>22)</a:t>
            </a:r>
          </a:p>
          <a:p>
            <a:r>
              <a:rPr lang="en-US" sz="1800" dirty="0">
                <a:latin typeface="Arial Rounded MT Bold" panose="020F0704030504030204" pitchFamily="34" charset="77"/>
              </a:rPr>
              <a:t> </a:t>
            </a:r>
            <a:r>
              <a:rPr lang="en-US" sz="1800" i="1" dirty="0">
                <a:latin typeface="Arial Rounded MT Bold" panose="020F0704030504030204" pitchFamily="34" charset="77"/>
              </a:rPr>
              <a:t>BISSONNETTE V. LEPAGE BAKERIES PARK ST., LLC</a:t>
            </a:r>
            <a:r>
              <a:rPr lang="en-US" sz="1800" dirty="0">
                <a:latin typeface="Arial Rounded MT Bold" panose="020F0704030504030204" pitchFamily="34" charset="77"/>
              </a:rPr>
              <a:t>, 49 F.4th 655 (2nd Cir. 2022)</a:t>
            </a:r>
          </a:p>
          <a:p>
            <a:r>
              <a:rPr lang="en-US" sz="1800" i="1" dirty="0">
                <a:latin typeface="Arial Rounded MT Bold" panose="020F0704030504030204" pitchFamily="34" charset="77"/>
              </a:rPr>
              <a:t>CINTAS CORP. V. LOPEZ, </a:t>
            </a:r>
            <a:r>
              <a:rPr lang="en-US" sz="1800" dirty="0">
                <a:latin typeface="Arial Rounded MT Bold" panose="020F0704030504030204" pitchFamily="34" charset="77"/>
              </a:rPr>
              <a:t>2022 WL 3753256 (5</a:t>
            </a:r>
            <a:r>
              <a:rPr lang="en-US" sz="1800" baseline="30000" dirty="0">
                <a:latin typeface="Arial Rounded MT Bold" panose="020F0704030504030204" pitchFamily="34" charset="77"/>
              </a:rPr>
              <a:t>TH</a:t>
            </a:r>
            <a:r>
              <a:rPr lang="en-US" sz="1800" dirty="0">
                <a:latin typeface="Arial Rounded MT Bold" panose="020F0704030504030204" pitchFamily="34" charset="77"/>
              </a:rPr>
              <a:t> CIR. 2022)</a:t>
            </a:r>
          </a:p>
          <a:p>
            <a:r>
              <a:rPr lang="en-US" sz="1800" b="1" i="1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FLI-LO FALCON, LLC V. AMAZON.COM INC</a:t>
            </a:r>
            <a:r>
              <a:rPr lang="en-US" sz="1800" b="1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., </a:t>
            </a:r>
            <a:r>
              <a:rPr lang="en-US" sz="1800" dirty="0">
                <a:latin typeface="Arial Rounded MT Bold" panose="020F0704030504030204" pitchFamily="34" charset="77"/>
              </a:rPr>
              <a:t>2022 WL 4451273 </a:t>
            </a:r>
            <a:r>
              <a:rPr lang="en-US" sz="1800" b="1" dirty="0">
                <a:solidFill>
                  <a:srgbClr val="545454"/>
                </a:solidFill>
                <a:effectLst/>
                <a:latin typeface="Arial" panose="020B0604020202020204" pitchFamily="34" charset="0"/>
              </a:rPr>
              <a:t>(W.D. WA. 9/8/22) </a:t>
            </a:r>
          </a:p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GOTREAUX V. STEVENS TRANSPORT INC., 2004 WL 1164445 (E.D. TEX. 2024)</a:t>
            </a:r>
          </a:p>
          <a:p>
            <a:r>
              <a:rPr lang="en-US" sz="1800" i="1" dirty="0">
                <a:latin typeface="Arial Rounded MT Bold" panose="020F0704030504030204" pitchFamily="34" charset="77"/>
              </a:rPr>
              <a:t>NEW PRIME INC. V. OLIVEIRA</a:t>
            </a:r>
            <a:r>
              <a:rPr lang="en-US" sz="1800" dirty="0">
                <a:latin typeface="Arial Rounded MT Bold" panose="020F0704030504030204" pitchFamily="34" charset="77"/>
              </a:rPr>
              <a:t>, 139 </a:t>
            </a:r>
            <a:r>
              <a:rPr lang="en-US" sz="1800" dirty="0" err="1">
                <a:latin typeface="Arial Rounded MT Bold" panose="020F0704030504030204" pitchFamily="34" charset="77"/>
              </a:rPr>
              <a:t>S.Ct</a:t>
            </a:r>
            <a:r>
              <a:rPr lang="en-US" sz="1800" dirty="0">
                <a:latin typeface="Arial Rounded MT Bold" panose="020F0704030504030204" pitchFamily="34" charset="77"/>
              </a:rPr>
              <a:t>. 532 (2019)</a:t>
            </a:r>
          </a:p>
          <a:p>
            <a:r>
              <a:rPr lang="en-US" sz="1800" i="1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PALCKO V. AIRBORNE EXPRESS, INC., </a:t>
            </a:r>
            <a:r>
              <a:rPr lang="en-US" sz="1800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372 F.3d 588 (3d Cir. 2004) </a:t>
            </a:r>
          </a:p>
          <a:p>
            <a:r>
              <a:rPr lang="en-US" sz="1800" i="1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REYES V. HEARST COMMUNICATIONS, INC</a:t>
            </a:r>
            <a:r>
              <a:rPr lang="en-US" sz="1800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., </a:t>
            </a:r>
            <a:r>
              <a:rPr lang="en-US" dirty="0"/>
              <a:t>2022 WL 2235793 (</a:t>
            </a:r>
            <a:r>
              <a:rPr lang="en-US" sz="1800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9</a:t>
            </a:r>
            <a:r>
              <a:rPr lang="en-US" sz="1800" baseline="30000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TH</a:t>
            </a:r>
            <a:r>
              <a:rPr lang="en-US" sz="1800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 Cir. 2022)</a:t>
            </a:r>
          </a:p>
          <a:p>
            <a:r>
              <a:rPr lang="en-US" sz="1800" i="1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RITTMAN v. AMAZON.COM, INC</a:t>
            </a:r>
            <a:r>
              <a:rPr lang="en-US" sz="1800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, 971 F.3d 904 (9</a:t>
            </a:r>
            <a:r>
              <a:rPr lang="en-US" sz="1800" baseline="30000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th</a:t>
            </a:r>
            <a:r>
              <a:rPr lang="en-US" sz="1800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 Cir. 2020) </a:t>
            </a:r>
          </a:p>
          <a:p>
            <a:r>
              <a:rPr lang="en-US" sz="1800" i="1" dirty="0">
                <a:latin typeface="Arial Rounded MT Bold" panose="020F0704030504030204" pitchFamily="34" charset="77"/>
              </a:rPr>
              <a:t>SOUTHWEST AIRLINES CO. v. SAXON</a:t>
            </a:r>
            <a:r>
              <a:rPr lang="en-US" sz="1800" dirty="0">
                <a:latin typeface="Arial Rounded MT Bold" panose="020F0704030504030204" pitchFamily="34" charset="77"/>
              </a:rPr>
              <a:t>, 142 </a:t>
            </a:r>
            <a:r>
              <a:rPr lang="en-US" sz="1800" dirty="0" err="1">
                <a:latin typeface="Arial Rounded MT Bold" panose="020F0704030504030204" pitchFamily="34" charset="77"/>
              </a:rPr>
              <a:t>S.Ct</a:t>
            </a:r>
            <a:r>
              <a:rPr lang="en-US" sz="1800" dirty="0">
                <a:latin typeface="Arial Rounded MT Bold" panose="020F0704030504030204" pitchFamily="34" charset="77"/>
              </a:rPr>
              <a:t>. 1783 (2022)</a:t>
            </a:r>
          </a:p>
          <a:p>
            <a:r>
              <a:rPr lang="en-US" i="1" dirty="0">
                <a:latin typeface="Arial Rounded MT Bold" panose="020F0704030504030204" pitchFamily="34" charset="77"/>
              </a:rPr>
              <a:t>TREJO  </a:t>
            </a:r>
            <a:r>
              <a:rPr lang="en-US" b="0" i="0" dirty="0">
                <a:solidFill>
                  <a:srgbClr val="212121"/>
                </a:solidFill>
                <a:effectLst/>
                <a:latin typeface="Arial Rounded MT Bold" panose="020F0704030504030204" pitchFamily="34" charset="77"/>
              </a:rPr>
              <a:t>2021 WL 4311958 (</a:t>
            </a:r>
            <a:r>
              <a:rPr lang="en-US" i="1" dirty="0">
                <a:latin typeface="Arial Rounded MT Bold" panose="020F0704030504030204" pitchFamily="34" charset="77"/>
              </a:rPr>
              <a:t>D. MASS 2021)</a:t>
            </a:r>
          </a:p>
          <a:p>
            <a:r>
              <a:rPr lang="en-US" b="1" i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VOLT INFO. SCIS., INC. V. BRD. OF TRS. OF LELAND STANFORD JR. UNIV</a:t>
            </a:r>
            <a:r>
              <a:rPr lang="en-US" b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, 489 U.S. 468 (1989)</a:t>
            </a:r>
          </a:p>
          <a:p>
            <a:r>
              <a:rPr lang="en-US" sz="1800" i="1" dirty="0">
                <a:latin typeface="Arial Rounded MT Bold" panose="020F0704030504030204" pitchFamily="34" charset="77"/>
              </a:rPr>
              <a:t>WAITHAKA V. AMAZON.COM, INC</a:t>
            </a:r>
            <a:r>
              <a:rPr lang="en-US" sz="1800" dirty="0">
                <a:latin typeface="Arial Rounded MT Bold" panose="020F0704030504030204" pitchFamily="34" charset="77"/>
              </a:rPr>
              <a:t>., 966 F.3d 10 (1</a:t>
            </a:r>
            <a:r>
              <a:rPr lang="en-US" sz="1800" baseline="30000" dirty="0">
                <a:latin typeface="Arial Rounded MT Bold" panose="020F0704030504030204" pitchFamily="34" charset="77"/>
              </a:rPr>
              <a:t>st</a:t>
            </a:r>
            <a:r>
              <a:rPr lang="en-US" sz="1800" dirty="0">
                <a:latin typeface="Arial Rounded MT Bold" panose="020F0704030504030204" pitchFamily="34" charset="77"/>
              </a:rPr>
              <a:t> Cir. 2020)</a:t>
            </a:r>
          </a:p>
          <a:p>
            <a:r>
              <a:rPr lang="en-US" sz="1800" i="1" dirty="0">
                <a:latin typeface="Arial Rounded MT Bold" panose="020F0704030504030204" pitchFamily="34" charset="77"/>
              </a:rPr>
              <a:t>WALLACE V. GRUBHUB, </a:t>
            </a:r>
            <a:r>
              <a:rPr lang="en-US" sz="1800" dirty="0">
                <a:latin typeface="Arial Rounded MT Bold" panose="020F0704030504030204" pitchFamily="34" charset="77"/>
              </a:rPr>
              <a:t>970 F.3d 798 (7</a:t>
            </a:r>
            <a:r>
              <a:rPr lang="en-US" sz="1800" baseline="30000" dirty="0">
                <a:latin typeface="Arial Rounded MT Bold" panose="020F0704030504030204" pitchFamily="34" charset="77"/>
              </a:rPr>
              <a:t>th</a:t>
            </a:r>
            <a:r>
              <a:rPr lang="en-US" sz="1800" dirty="0">
                <a:latin typeface="Arial Rounded MT Bold" panose="020F0704030504030204" pitchFamily="34" charset="77"/>
              </a:rPr>
              <a:t> Cir. 2020)</a:t>
            </a:r>
          </a:p>
          <a:p>
            <a:endParaRPr lang="en-US" sz="1800" dirty="0">
              <a:latin typeface="Arial Rounded MT Bold" panose="020F0704030504030204" pitchFamily="34" charset="77"/>
            </a:endParaRPr>
          </a:p>
          <a:p>
            <a:endParaRPr lang="en-US" sz="1800" dirty="0">
              <a:latin typeface="Arial Rounded MT Bold" panose="020F0704030504030204" pitchFamily="34" charset="77"/>
            </a:endParaRPr>
          </a:p>
          <a:p>
            <a:endParaRPr lang="en-US" sz="1800" dirty="0">
              <a:latin typeface="Arial Rounded MT Bold" panose="020F0704030504030204" pitchFamily="34" charset="77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54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5D891-BDE4-9D47-AAA0-095D76A1F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JERSEY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7A898-1E04-EF4C-A7B4-100E64132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53357" cy="3880773"/>
          </a:xfrm>
        </p:spPr>
        <p:txBody>
          <a:bodyPr/>
          <a:lstStyle/>
          <a:p>
            <a:pPr marL="0" marR="0"/>
            <a:r>
              <a:rPr lang="en-US" i="1" dirty="0">
                <a:latin typeface="Arial Rounded MT Bold" panose="020F0704030504030204" pitchFamily="34" charset="77"/>
              </a:rPr>
              <a:t>ANTONUCCI V. CURVATURE NEWCO, INC., </a:t>
            </a:r>
            <a:r>
              <a:rPr lang="en-US" dirty="0">
                <a:latin typeface="Arial Rounded MT Bold" panose="020F0704030504030204" pitchFamily="34" charset="77"/>
              </a:rPr>
              <a:t>470 N.J. Super. 553 (App. Div. 2022)</a:t>
            </a:r>
            <a:endParaRPr lang="en-US" b="1" dirty="0">
              <a:solidFill>
                <a:srgbClr val="545454"/>
              </a:solidFill>
              <a:latin typeface="Arial Rounded MT Bold" panose="020F0704030504030204" pitchFamily="34" charset="77"/>
            </a:endParaRPr>
          </a:p>
          <a:p>
            <a:r>
              <a:rPr lang="en-US" sz="1800" b="1" i="1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ARAFA V. HEALTH EXPRESS CORPORATION</a:t>
            </a:r>
            <a:r>
              <a:rPr lang="en-US" sz="1800" b="1" dirty="0">
                <a:solidFill>
                  <a:srgbClr val="545454"/>
                </a:solidFill>
                <a:effectLst/>
                <a:latin typeface="Arial Rounded MT Bold" panose="020F0704030504030204" pitchFamily="34" charset="77"/>
              </a:rPr>
              <a:t>, 243 N.J. 147 (2020) </a:t>
            </a:r>
            <a:r>
              <a:rPr lang="en-US" b="1" i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COLON V. STRATEGIC DELIVERY SOLUTIONS, LLC</a:t>
            </a:r>
            <a:r>
              <a:rPr lang="en-US" b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 (2020) companion case</a:t>
            </a:r>
          </a:p>
          <a:p>
            <a:pPr marL="0" marR="0"/>
            <a:r>
              <a:rPr lang="en-US" sz="1800" i="1" dirty="0">
                <a:effectLst/>
                <a:latin typeface="Arial Rounded MT Bold" panose="020F0704030504030204" pitchFamily="34" charset="77"/>
                <a:ea typeface="Times New Roman" panose="02020603050405020304" pitchFamily="18" charset="0"/>
              </a:rPr>
              <a:t>KOZUR v. F/V ATLANTIC BOUNTY, LLC  </a:t>
            </a:r>
            <a:r>
              <a:rPr lang="en-US" sz="1800" dirty="0">
                <a:effectLst/>
                <a:latin typeface="Arial Rounded MT Bold" panose="020F0704030504030204" pitchFamily="34" charset="77"/>
                <a:ea typeface="Times New Roman" panose="02020603050405020304" pitchFamily="18" charset="0"/>
              </a:rPr>
              <a:t>2020 WL 5627019 (D.N.J. 2020)</a:t>
            </a:r>
          </a:p>
          <a:p>
            <a:endParaRPr lang="en-US" b="1" dirty="0">
              <a:solidFill>
                <a:srgbClr val="545454"/>
              </a:solidFill>
              <a:latin typeface="Arial Rounded MT Bold" panose="020F0704030504030204" pitchFamily="34" charset="77"/>
            </a:endParaRPr>
          </a:p>
          <a:p>
            <a:pPr marL="0" marR="0"/>
            <a:endParaRPr lang="en-US" sz="18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marR="0"/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938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1C59F-18DE-0F44-A2B8-FB6B290A7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IS ARBITRATION IMPORTANT?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DAF33-3429-E545-92A6-F35AE525F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MANAGEMENT STRATEGY</a:t>
            </a:r>
          </a:p>
          <a:p>
            <a:r>
              <a:rPr lang="en-US" dirty="0"/>
              <a:t>JURORS ARE UNPREDICTABLE – MONOPOLY MONEY</a:t>
            </a:r>
          </a:p>
          <a:p>
            <a:r>
              <a:rPr lang="en-US" dirty="0"/>
              <a:t>CLAIM INFLATION IS A REAL ISSUE FOR INSURERS AND OWNERS</a:t>
            </a:r>
          </a:p>
          <a:p>
            <a:r>
              <a:rPr lang="en-US" dirty="0"/>
              <a:t>OWNER PREMIUMS ARE SKYROCKETING, WHILE REVENUES DECLINE</a:t>
            </a:r>
          </a:p>
          <a:p>
            <a:r>
              <a:rPr lang="en-US" dirty="0"/>
              <a:t>MARKET FOR US MARINE INSURANCE IS SHRINKING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61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24001-FB9B-2846-A629-ED4D0001A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THE KEY ISSUE?</a:t>
            </a:r>
            <a:br>
              <a:rPr lang="en-US" dirty="0"/>
            </a:br>
            <a:r>
              <a:rPr lang="en-US" dirty="0"/>
              <a:t>Federal Arbitration 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C653C-835A-3C4D-918E-6B9068964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“… but nothing herein contained shall apply to </a:t>
            </a:r>
            <a:r>
              <a:rPr lang="en-US" sz="3600" b="0" i="1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contracts of employment of seamen</a:t>
            </a:r>
            <a:r>
              <a:rPr lang="en-US" sz="36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en-US" sz="3600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 railroad employees, or any other class of workers engaged in foreign or interstate commerce.”</a:t>
            </a:r>
          </a:p>
          <a:p>
            <a:pPr marL="0" indent="0">
              <a:buNone/>
            </a:pPr>
            <a:r>
              <a:rPr lang="en-US" sz="3600" b="0" i="0" dirty="0">
                <a:solidFill>
                  <a:srgbClr val="212121"/>
                </a:solidFill>
                <a:effectLst/>
                <a:latin typeface="Georgia" panose="02040502050405020303" pitchFamily="18" charset="0"/>
              </a:rPr>
              <a:t>	9 U.S.C.A. § 1 (FAA)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878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D68CB-805D-5944-B2DA-F0F026710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WHERE THE EFFORT BEGAN . . . AND HOW TO CURE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D9EDC-E413-474B-BCDE-C9D3A2441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Patola – Sept. 2014 POORLY DRAFTED</a:t>
            </a:r>
          </a:p>
          <a:p>
            <a:endParaRPr lang="en-US" sz="3600" dirty="0"/>
          </a:p>
          <a:p>
            <a:pPr algn="ctr"/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24B4DE-ECBF-914F-BC68-EB891C7B8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4501240" y="-566717"/>
            <a:ext cx="2121007" cy="93962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E3FFF7-BDEE-0642-9FE4-4FC0026AD3ED}"/>
              </a:ext>
            </a:extLst>
          </p:cNvPr>
          <p:cNvSpPr txBox="1"/>
          <p:nvPr/>
        </p:nvSpPr>
        <p:spPr>
          <a:xfrm>
            <a:off x="2541722" y="5796366"/>
            <a:ext cx="3865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HOFMANN COMMENTS PRE-HEARING</a:t>
            </a:r>
          </a:p>
        </p:txBody>
      </p:sp>
    </p:spTree>
    <p:extLst>
      <p:ext uri="{BB962C8B-B14F-4D97-AF65-F5344CB8AC3E}">
        <p14:creationId xmlns:p14="http://schemas.microsoft.com/office/powerpoint/2010/main" val="2617717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8207F-D214-0148-9588-5530F18B3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789" y="373352"/>
            <a:ext cx="8596668" cy="5847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HOW TO CURE?</a:t>
            </a:r>
          </a:p>
          <a:p>
            <a:endParaRPr lang="en-US" sz="2800" dirty="0"/>
          </a:p>
          <a:p>
            <a:r>
              <a:rPr lang="en-US" sz="3600" dirty="0"/>
              <a:t>THE SOLUTION IS TO DRAFT EMPLOYMENT AGREEMENTS THAT ACKNOWLEDGE THE FAA EXEMPTION AND PROVIDE COURTS WITH AN ALTERNATIVE LAW TO BE APPLIED</a:t>
            </a:r>
          </a:p>
        </p:txBody>
      </p:sp>
    </p:spTree>
    <p:extLst>
      <p:ext uri="{BB962C8B-B14F-4D97-AF65-F5344CB8AC3E}">
        <p14:creationId xmlns:p14="http://schemas.microsoft.com/office/powerpoint/2010/main" val="1880454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BF466-B2CA-674A-945B-AC6B9FDDC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MY WATERSHED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E7F3C-6A74-B044-9EF5-B2FA09B17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9131684" cy="4759787"/>
          </a:xfrm>
        </p:spPr>
        <p:txBody>
          <a:bodyPr/>
          <a:lstStyle/>
          <a:p>
            <a:r>
              <a:rPr lang="en-US" sz="3200" b="1" dirty="0">
                <a:solidFill>
                  <a:srgbClr val="545454"/>
                </a:solidFill>
                <a:effectLst/>
                <a:latin typeface="ArialMTStd"/>
              </a:rPr>
              <a:t>Palcko v. Airborne Express, Inc., 372 F.3d 588 (3d Cir. 2004) </a:t>
            </a:r>
            <a:endParaRPr lang="en-US" sz="3200" dirty="0"/>
          </a:p>
          <a:p>
            <a:r>
              <a:rPr lang="en-US" sz="2000" dirty="0"/>
              <a:t>Palcko was an airline management employee who filed a Title VII claim. The court found her to be exempt under Sec 1, reversing the District Court finding of federal </a:t>
            </a:r>
            <a:r>
              <a:rPr lang="en-US" sz="2000" b="1" dirty="0"/>
              <a:t>pre-emption,</a:t>
            </a:r>
            <a:r>
              <a:rPr lang="en-US" sz="2000" dirty="0"/>
              <a:t> and held that where employees are exempt under Sec 1 of the FAA the analysis of enforceability of the Arbitration Clause should </a:t>
            </a:r>
            <a:r>
              <a:rPr lang="en-US" sz="2400" b="1" dirty="0"/>
              <a:t>proceed as if the FAA did not exist</a:t>
            </a:r>
            <a:r>
              <a:rPr lang="en-US" sz="2000" dirty="0"/>
              <a:t>, and compelled Palcko to Arbitrate pursuant to Washington State Law.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3165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F5B4E-E47D-4F4F-908E-19C14B78D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DRAFTING OF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14C6E-D7E1-1548-9D11-C0E267DD9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75978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SURVEY OF STATES LIKELY TO HAVE AN INTEREST – DRAFT TO MATCH THE MOST STRINGENT STATE LAW</a:t>
            </a:r>
          </a:p>
          <a:p>
            <a:r>
              <a:rPr lang="en-US" dirty="0"/>
              <a:t>IN NJ, NO MAGIC WORDS, BUT…</a:t>
            </a:r>
          </a:p>
          <a:p>
            <a:r>
              <a:rPr lang="en-US" dirty="0"/>
              <a:t>AVOID CREATING AMBIGUITIES</a:t>
            </a:r>
          </a:p>
          <a:p>
            <a:pPr lvl="1"/>
            <a:r>
              <a:rPr lang="en-US" sz="1600" i="1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Bissonnette v. LePage Bakeries Park St., LLC</a:t>
            </a:r>
            <a:r>
              <a:rPr lang="en-US" sz="1600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, 49 F.4th 655 (2</a:t>
            </a:r>
            <a:r>
              <a:rPr lang="en-US" sz="1600" baseline="30000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nd</a:t>
            </a:r>
            <a:r>
              <a:rPr lang="en-US" sz="1600" dirty="0">
                <a:solidFill>
                  <a:srgbClr val="545454"/>
                </a:solidFill>
                <a:latin typeface="Arial Rounded MT Bold" panose="020F0704030504030204" pitchFamily="34" charset="77"/>
              </a:rPr>
              <a:t> Cir. Sept. 2022)</a:t>
            </a:r>
          </a:p>
          <a:p>
            <a:pPr lvl="2"/>
            <a:r>
              <a:rPr lang="en-US" dirty="0"/>
              <a:t>“CONNECTICUT LAW NOT INCONSISTENT WITH FAA”</a:t>
            </a:r>
          </a:p>
          <a:p>
            <a:r>
              <a:rPr lang="en-US" dirty="0"/>
              <a:t>USE BOLD CAPITALIZED LETTERS</a:t>
            </a:r>
          </a:p>
          <a:p>
            <a:r>
              <a:rPr lang="en-US" dirty="0"/>
              <a:t>INDENTIFY CLAIMS (ALL), SPECIFY STATUTORY CLAIMS AND MARITIME CLAIMS; IDENTIFY LOCATION AND PROVIDER OF ARBITRTION; STATE RIGHTS GIVEN UP - VENUE, JURY, SUE</a:t>
            </a:r>
          </a:p>
          <a:p>
            <a:r>
              <a:rPr lang="en-US" dirty="0"/>
              <a:t>EMPLOYER PAYS, EXCEPT FOR INTERLOCUTORY MOTIONS AND CHALLENGES TO ENFORCEABILITY</a:t>
            </a:r>
          </a:p>
          <a:p>
            <a:r>
              <a:rPr lang="en-US" sz="2400" b="1" dirty="0"/>
              <a:t>MUST INCLUDE ALTERNATIVE STATE LAW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TEXAS IS A PROBLEM-EMPLOYEE’S ATTORNEY MUST SIGN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14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FA752-213A-1044-B66A-7A0DE730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PRACTICAL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CC072-6DE3-E24B-A3A9-E531D6F33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LANGUAGE</a:t>
            </a:r>
          </a:p>
          <a:p>
            <a:pPr lvl="1"/>
            <a:r>
              <a:rPr lang="en-US" dirty="0"/>
              <a:t>VIETNAMESE</a:t>
            </a:r>
          </a:p>
          <a:p>
            <a:pPr lvl="1"/>
            <a:r>
              <a:rPr lang="en-US" dirty="0"/>
              <a:t>SPANISH</a:t>
            </a:r>
          </a:p>
          <a:p>
            <a:pPr lvl="1"/>
            <a:r>
              <a:rPr lang="en-US" dirty="0"/>
              <a:t>PORTUGEUSE</a:t>
            </a:r>
          </a:p>
          <a:p>
            <a:pPr lvl="1"/>
            <a:r>
              <a:rPr lang="en-US" dirty="0"/>
              <a:t>WHO SHOULD INTERPRET AND DRAFT THE NON-ENGLISH VERSION</a:t>
            </a:r>
          </a:p>
          <a:p>
            <a:pPr lvl="2"/>
            <a:r>
              <a:rPr lang="en-US" dirty="0"/>
              <a:t>COURT APPROVED TRANSLATER</a:t>
            </a:r>
          </a:p>
        </p:txBody>
      </p:sp>
    </p:spTree>
    <p:extLst>
      <p:ext uri="{BB962C8B-B14F-4D97-AF65-F5344CB8AC3E}">
        <p14:creationId xmlns:p14="http://schemas.microsoft.com/office/powerpoint/2010/main" val="29545905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53561</TotalTime>
  <Words>1420</Words>
  <Application>Microsoft Macintosh PowerPoint</Application>
  <PresentationFormat>Widescreen</PresentationFormat>
  <Paragraphs>148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Arial Rounded MT Bold</vt:lpstr>
      <vt:lpstr>ArialMTStd</vt:lpstr>
      <vt:lpstr>Georgia</vt:lpstr>
      <vt:lpstr>Times New Roman</vt:lpstr>
      <vt:lpstr>Trebuchet MS</vt:lpstr>
      <vt:lpstr>Wingdings 3</vt:lpstr>
      <vt:lpstr>Facet</vt:lpstr>
      <vt:lpstr>PRE-INJURY ARBITRATION CLAUSES IN SEAMAN EMPLOYMENT AGREEMENTS</vt:lpstr>
      <vt:lpstr>WHAT IS THE ISSUE</vt:lpstr>
      <vt:lpstr>WHY IS ARBITRATION IMPORTANT?</vt:lpstr>
      <vt:lpstr>WHAT IS THE KEY ISSUE? Federal Arbitration Act</vt:lpstr>
      <vt:lpstr>WHERE THE EFFORT BEGAN . . . AND HOW TO CURE</vt:lpstr>
      <vt:lpstr>PowerPoint Presentation</vt:lpstr>
      <vt:lpstr>MY WATERSHED CASE</vt:lpstr>
      <vt:lpstr>DRAFTING OF AGREEMENT</vt:lpstr>
      <vt:lpstr>PRACTICAL IMPLICATIONS</vt:lpstr>
      <vt:lpstr>PRACTICAL IMPLICATIONS</vt:lpstr>
      <vt:lpstr>THE NEXT ATTEMPT AT ENFORCEMENT</vt:lpstr>
      <vt:lpstr>NJ STATE COURT CASES</vt:lpstr>
      <vt:lpstr>AMAZON FINALLY GOT IT RIGHT</vt:lpstr>
      <vt:lpstr>KOZUR DECISION AND LEGAL IMPLICATIONS OF STAY V DISMISSAL</vt:lpstr>
      <vt:lpstr>SEAMAN CASES IN ARB</vt:lpstr>
      <vt:lpstr>IT’S THE PEOPLE!</vt:lpstr>
      <vt:lpstr>CLAIMANT ARGUMENTS</vt:lpstr>
      <vt:lpstr>STATE RESPONSE TO ARBITRATION IN EMPLOYMENT AGREEMENTS</vt:lpstr>
      <vt:lpstr>PowerPoint Presentation</vt:lpstr>
      <vt:lpstr>PowerPoint Presentation</vt:lpstr>
      <vt:lpstr>FEDERAL CASE CITATIONS</vt:lpstr>
      <vt:lpstr>NEW JERSEY CASES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PRE-INJURY ARBITRATION CLAUSES IN SEAMAN EMPLOYMENT AGREEMENTS</dc:title>
  <dc:creator>BRIAN MCEWING</dc:creator>
  <cp:lastModifiedBy>BRIAN MCEWING</cp:lastModifiedBy>
  <cp:revision>31</cp:revision>
  <cp:lastPrinted>2022-10-31T18:03:59Z</cp:lastPrinted>
  <dcterms:created xsi:type="dcterms:W3CDTF">2022-09-09T17:31:26Z</dcterms:created>
  <dcterms:modified xsi:type="dcterms:W3CDTF">2024-12-20T14:20:33Z</dcterms:modified>
</cp:coreProperties>
</file>