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3"/>
  </p:notesMasterIdLst>
  <p:sldIdLst>
    <p:sldId id="440" r:id="rId2"/>
    <p:sldId id="462" r:id="rId3"/>
    <p:sldId id="491" r:id="rId4"/>
    <p:sldId id="463" r:id="rId5"/>
    <p:sldId id="492" r:id="rId6"/>
    <p:sldId id="493" r:id="rId7"/>
    <p:sldId id="498" r:id="rId8"/>
    <p:sldId id="494" r:id="rId9"/>
    <p:sldId id="499" r:id="rId10"/>
    <p:sldId id="495" r:id="rId11"/>
    <p:sldId id="497" r:id="rId12"/>
    <p:sldId id="496" r:id="rId13"/>
    <p:sldId id="501" r:id="rId14"/>
    <p:sldId id="486" r:id="rId15"/>
    <p:sldId id="502" r:id="rId16"/>
    <p:sldId id="500" r:id="rId17"/>
    <p:sldId id="487" r:id="rId18"/>
    <p:sldId id="503" r:id="rId19"/>
    <p:sldId id="504" r:id="rId20"/>
    <p:sldId id="505" r:id="rId21"/>
    <p:sldId id="506" r:id="rId2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90"/>
    <a:srgbClr val="FF0000"/>
    <a:srgbClr val="C75B12"/>
    <a:srgbClr val="822433"/>
    <a:srgbClr val="D9ECFF"/>
    <a:srgbClr val="00A4E4"/>
    <a:srgbClr val="FFDD00"/>
    <a:srgbClr val="73C16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07" autoAdjust="0"/>
  </p:normalViewPr>
  <p:slideViewPr>
    <p:cSldViewPr>
      <p:cViewPr varScale="1">
        <p:scale>
          <a:sx n="75" d="100"/>
          <a:sy n="75" d="100"/>
        </p:scale>
        <p:origin x="-1008" y="-90"/>
      </p:cViewPr>
      <p:guideLst>
        <p:guide orient="horz" pos="2160"/>
        <p:guide pos="2880"/>
      </p:guideLst>
    </p:cSldViewPr>
  </p:slideViewPr>
  <p:outlineViewPr>
    <p:cViewPr>
      <p:scale>
        <a:sx n="33" d="100"/>
        <a:sy n="33" d="100"/>
      </p:scale>
      <p:origin x="0" y="1884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smtClean="0"/>
            </a:lvl1pPr>
          </a:lstStyle>
          <a:p>
            <a:pPr>
              <a:defRPr/>
            </a:pPr>
            <a:endParaRPr lang="en-US" dirty="0"/>
          </a:p>
        </p:txBody>
      </p:sp>
      <p:sp>
        <p:nvSpPr>
          <p:cNvPr id="10243" name="Rectangle 3"/>
          <p:cNvSpPr>
            <a:spLocks noGrp="1" noChangeArrowheads="1"/>
          </p:cNvSpPr>
          <p:nvPr>
            <p:ph type="dt" idx="1"/>
          </p:nvPr>
        </p:nvSpPr>
        <p:spPr bwMode="auto">
          <a:xfrm>
            <a:off x="395655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smtClean="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5655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smtClean="0"/>
            </a:lvl1pPr>
          </a:lstStyle>
          <a:p>
            <a:pPr>
              <a:defRPr/>
            </a:pPr>
            <a:fld id="{95BBA29B-A383-4CC9-AF98-87D4CDB6357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BBA29B-A383-4CC9-AF98-87D4CDB63570}"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T_Cover"/>
          <p:cNvPicPr>
            <a:picLocks noChangeAspect="1" noChangeArrowheads="1"/>
          </p:cNvPicPr>
          <p:nvPr/>
        </p:nvPicPr>
        <p:blipFill>
          <a:blip r:embed="rId2" cstate="print"/>
          <a:srcRect/>
          <a:stretch>
            <a:fillRect/>
          </a:stretch>
        </p:blipFill>
        <p:spPr bwMode="auto">
          <a:xfrm>
            <a:off x="0" y="342900"/>
            <a:ext cx="8686800" cy="6515100"/>
          </a:xfrm>
          <a:prstGeom prst="rect">
            <a:avLst/>
          </a:prstGeom>
          <a:noFill/>
          <a:ln w="9525">
            <a:noFill/>
            <a:miter lim="800000"/>
            <a:headEnd/>
            <a:tailEnd/>
          </a:ln>
        </p:spPr>
      </p:pic>
      <p:pic>
        <p:nvPicPr>
          <p:cNvPr id="5" name="Picture 21" descr="HKLogo_KepL280_V2_1208"/>
          <p:cNvPicPr>
            <a:picLocks noChangeAspect="1" noChangeArrowheads="1"/>
          </p:cNvPicPr>
          <p:nvPr/>
        </p:nvPicPr>
        <p:blipFill>
          <a:blip r:embed="rId3" cstate="print"/>
          <a:srcRect/>
          <a:stretch>
            <a:fillRect/>
          </a:stretch>
        </p:blipFill>
        <p:spPr bwMode="auto">
          <a:xfrm>
            <a:off x="5013325" y="533400"/>
            <a:ext cx="3492500" cy="455613"/>
          </a:xfrm>
          <a:prstGeom prst="rect">
            <a:avLst/>
          </a:prstGeom>
          <a:noFill/>
          <a:ln w="9525">
            <a:noFill/>
            <a:miter lim="800000"/>
            <a:headEnd/>
            <a:tailEnd/>
          </a:ln>
        </p:spPr>
      </p:pic>
      <p:sp>
        <p:nvSpPr>
          <p:cNvPr id="6" name="Text Box 13"/>
          <p:cNvSpPr txBox="1">
            <a:spLocks noChangeArrowheads="1"/>
          </p:cNvSpPr>
          <p:nvPr/>
        </p:nvSpPr>
        <p:spPr bwMode="auto">
          <a:xfrm>
            <a:off x="1219200" y="2438400"/>
            <a:ext cx="3124200" cy="366713"/>
          </a:xfrm>
          <a:prstGeom prst="rect">
            <a:avLst/>
          </a:prstGeom>
          <a:noFill/>
          <a:ln w="9525">
            <a:noFill/>
            <a:miter lim="800000"/>
            <a:headEnd/>
            <a:tailEnd/>
          </a:ln>
          <a:effectLst/>
        </p:spPr>
        <p:txBody>
          <a:bodyPr>
            <a:spAutoFit/>
          </a:bodyPr>
          <a:lstStyle/>
          <a:p>
            <a:pPr>
              <a:spcBef>
                <a:spcPct val="50000"/>
              </a:spcBef>
              <a:defRPr/>
            </a:pPr>
            <a:endParaRPr lang="en-US" dirty="0"/>
          </a:p>
        </p:txBody>
      </p:sp>
      <p:sp>
        <p:nvSpPr>
          <p:cNvPr id="5122" name="Rectangle 2"/>
          <p:cNvSpPr>
            <a:spLocks noGrp="1" noChangeArrowheads="1"/>
          </p:cNvSpPr>
          <p:nvPr>
            <p:ph type="ctrTitle"/>
          </p:nvPr>
        </p:nvSpPr>
        <p:spPr>
          <a:xfrm>
            <a:off x="733425" y="1524000"/>
            <a:ext cx="7772400" cy="688975"/>
          </a:xfrm>
        </p:spPr>
        <p:txBody>
          <a:bodyPr/>
          <a:lstStyle>
            <a:lvl1pPr algn="r">
              <a:spcBef>
                <a:spcPct val="50000"/>
              </a:spcBef>
              <a:defRPr/>
            </a:lvl1pPr>
          </a:lstStyle>
          <a:p>
            <a:r>
              <a:rPr lang="en-US"/>
              <a:t>Click to edit Master title style</a:t>
            </a:r>
          </a:p>
        </p:txBody>
      </p:sp>
      <p:sp>
        <p:nvSpPr>
          <p:cNvPr id="5123" name="Rectangle 3"/>
          <p:cNvSpPr>
            <a:spLocks noGrp="1" noChangeArrowheads="1"/>
          </p:cNvSpPr>
          <p:nvPr>
            <p:ph type="subTitle" idx="1"/>
          </p:nvPr>
        </p:nvSpPr>
        <p:spPr>
          <a:xfrm>
            <a:off x="2105025" y="3200400"/>
            <a:ext cx="6400800" cy="1752600"/>
          </a:xfrm>
          <a:ln/>
        </p:spPr>
        <p:txBody>
          <a:bodyPr/>
          <a:lstStyle>
            <a:lvl1pPr marL="0" indent="0" algn="r">
              <a:spcBef>
                <a:spcPct val="50000"/>
              </a:spcBef>
              <a:buFontTx/>
              <a:buNone/>
              <a:defRPr sz="2200" b="1"/>
            </a:lvl1pPr>
          </a:lstStyle>
          <a:p>
            <a:r>
              <a:rPr lang="en-US"/>
              <a:t>Click to edit Master subtitle style</a:t>
            </a:r>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pPr>
              <a:defRPr/>
            </a:pPr>
            <a:fld id="{4ED69C19-9DBD-4278-AAC8-188885B6E5F9}" type="slidenum">
              <a:rPr lang="en-US"/>
              <a:pPr>
                <a:defRPr/>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06475"/>
            <a:ext cx="2057400" cy="470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006475"/>
            <a:ext cx="6021387" cy="470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pPr>
              <a:defRPr/>
            </a:pPr>
            <a:fld id="{515A26E2-C8B3-4A35-BB8E-544B834444B0}" type="slidenum">
              <a:rPr lang="en-US"/>
              <a:pPr>
                <a:defRPr/>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7591"/>
            <a:ext cx="8229600" cy="901109"/>
          </a:xfrm>
        </p:spPr>
        <p:txBody>
          <a:bodyPr/>
          <a:lstStyle>
            <a:lvl1pPr>
              <a:defRPr/>
            </a:lvl1pPr>
          </a:lstStyle>
          <a:p>
            <a:r>
              <a:rPr lang="en-US" dirty="0" smtClean="0"/>
              <a:t>Bio Slide Sample</a:t>
            </a:r>
            <a:endParaRPr lang="en-US" dirty="0"/>
          </a:p>
        </p:txBody>
      </p:sp>
      <p:sp>
        <p:nvSpPr>
          <p:cNvPr id="3" name="Slide Number Placeholder 2"/>
          <p:cNvSpPr>
            <a:spLocks noGrp="1"/>
          </p:cNvSpPr>
          <p:nvPr>
            <p:ph type="sldNum" sz="quarter" idx="10"/>
          </p:nvPr>
        </p:nvSpPr>
        <p:spPr/>
        <p:txBody>
          <a:bodyPr/>
          <a:lstStyle/>
          <a:p>
            <a:fld id="{E91CA0B9-F148-4D36-99AA-F3695E16ED27}" type="slidenum">
              <a:rPr lang="en-US" smtClean="0"/>
              <a:pPr/>
              <a:t>‹#›</a:t>
            </a:fld>
            <a:endParaRPr lang="en-US" dirty="0"/>
          </a:p>
        </p:txBody>
      </p:sp>
      <p:sp>
        <p:nvSpPr>
          <p:cNvPr id="10" name="Picture Placeholder 9"/>
          <p:cNvSpPr>
            <a:spLocks noGrp="1"/>
          </p:cNvSpPr>
          <p:nvPr>
            <p:ph type="pic" sz="quarter" idx="14" hasCustomPrompt="1"/>
          </p:nvPr>
        </p:nvSpPr>
        <p:spPr>
          <a:xfrm>
            <a:off x="457199" y="1657350"/>
            <a:ext cx="1908525" cy="2152650"/>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marL="0" indent="0" algn="ctr" defTabSz="914400" rtl="0" eaLnBrk="1" latinLnBrk="0" hangingPunct="1">
              <a:spcBef>
                <a:spcPct val="20000"/>
              </a:spcBef>
              <a:buFont typeface="Arial" pitchFamily="34" charset="0"/>
              <a:buNone/>
              <a:defRPr lang="en-US" sz="1600" kern="1200" dirty="0">
                <a:solidFill>
                  <a:schemeClr val="tx1"/>
                </a:solidFill>
                <a:latin typeface="+mn-lt"/>
                <a:ea typeface="+mn-ea"/>
                <a:cs typeface="+mn-cs"/>
              </a:defRPr>
            </a:lvl1pPr>
          </a:lstStyle>
          <a:p>
            <a:r>
              <a:rPr lang="en-US" dirty="0" smtClean="0"/>
              <a:t>Insert </a:t>
            </a:r>
            <a:br>
              <a:rPr lang="en-US" dirty="0" smtClean="0"/>
            </a:br>
            <a:r>
              <a:rPr lang="en-US" dirty="0" smtClean="0"/>
              <a:t>Photo </a:t>
            </a:r>
            <a:br>
              <a:rPr lang="en-US" dirty="0" smtClean="0"/>
            </a:br>
            <a:r>
              <a:rPr lang="en-US" dirty="0" smtClean="0"/>
              <a:t>Here</a:t>
            </a:r>
            <a:endParaRPr lang="en-US" dirty="0"/>
          </a:p>
        </p:txBody>
      </p:sp>
      <p:sp>
        <p:nvSpPr>
          <p:cNvPr id="11" name="Text Placeholder 8"/>
          <p:cNvSpPr>
            <a:spLocks noGrp="1"/>
          </p:cNvSpPr>
          <p:nvPr>
            <p:ph type="body" sz="quarter" idx="15" hasCustomPrompt="1"/>
          </p:nvPr>
        </p:nvSpPr>
        <p:spPr>
          <a:xfrm>
            <a:off x="457200" y="1189038"/>
            <a:ext cx="8229600" cy="307777"/>
          </a:xfr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Name Here</a:t>
            </a:r>
            <a:endParaRPr lang="en-US" dirty="0"/>
          </a:p>
        </p:txBody>
      </p:sp>
      <p:sp>
        <p:nvSpPr>
          <p:cNvPr id="17" name="Text Placeholder 16"/>
          <p:cNvSpPr>
            <a:spLocks noGrp="1"/>
          </p:cNvSpPr>
          <p:nvPr>
            <p:ph type="body" sz="quarter" idx="16" hasCustomPrompt="1"/>
          </p:nvPr>
        </p:nvSpPr>
        <p:spPr>
          <a:xfrm>
            <a:off x="457200" y="3810000"/>
            <a:ext cx="1905000" cy="1659069"/>
          </a:xfrm>
        </p:spPr>
        <p:txBody>
          <a:bodyPr/>
          <a:lstStyle>
            <a:lvl1pPr>
              <a:buNone/>
              <a:defRPr sz="1300" b="0"/>
            </a:lvl1pPr>
          </a:lstStyle>
          <a:p>
            <a:pPr lvl="0"/>
            <a:r>
              <a:rPr lang="en-US" dirty="0" smtClean="0"/>
              <a:t>Name</a:t>
            </a:r>
          </a:p>
          <a:p>
            <a:pPr lvl="0"/>
            <a:r>
              <a:rPr lang="en-US" dirty="0" smtClean="0"/>
              <a:t>Title</a:t>
            </a:r>
          </a:p>
          <a:p>
            <a:pPr lvl="0"/>
            <a:endParaRPr lang="en-US" dirty="0" smtClean="0"/>
          </a:p>
          <a:p>
            <a:pPr lvl="0"/>
            <a:r>
              <a:rPr lang="en-US" dirty="0" smtClean="0"/>
              <a:t>Phone </a:t>
            </a:r>
          </a:p>
          <a:p>
            <a:pPr lvl="0"/>
            <a:r>
              <a:rPr lang="en-US" dirty="0" smtClean="0"/>
              <a:t>Email </a:t>
            </a:r>
          </a:p>
          <a:p>
            <a:pPr lvl="0"/>
            <a:r>
              <a:rPr lang="en-US" dirty="0" smtClean="0"/>
              <a:t>City, State</a:t>
            </a:r>
            <a:endParaRPr lang="en-US" dirty="0"/>
          </a:p>
        </p:txBody>
      </p:sp>
      <p:sp>
        <p:nvSpPr>
          <p:cNvPr id="18" name="Content Placeholder 5"/>
          <p:cNvSpPr txBox="1">
            <a:spLocks/>
          </p:cNvSpPr>
          <p:nvPr userDrawn="1"/>
        </p:nvSpPr>
        <p:spPr>
          <a:xfrm>
            <a:off x="-2791732" y="4203552"/>
            <a:ext cx="2551473" cy="1965822"/>
          </a:xfrm>
          <a:prstGeom prst="homePlate">
            <a:avLst>
              <a:gd name="adj" fmla="val 13789"/>
            </a:avLst>
          </a:prstGeom>
          <a:solidFill>
            <a:schemeClr val="bg2"/>
          </a:solidFill>
        </p:spPr>
        <p:txBody>
          <a:bodyPr lIns="144000" rIns="36000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1: Name (bold)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2:  Title (bold)</a:t>
            </a:r>
            <a:br>
              <a:rPr kumimoji="0" lang="en-US" sz="1300" b="0" i="0" u="none" strike="noStrike" kern="1200" cap="none" spc="0" normalizeH="0" baseline="0" noProof="0" dirty="0" smtClean="0">
                <a:ln>
                  <a:noFill/>
                </a:ln>
                <a:solidFill>
                  <a:schemeClr val="tx1"/>
                </a:solidFill>
                <a:effectLst/>
                <a:uLnTx/>
                <a:uFillTx/>
                <a:latin typeface="+mn-lt"/>
                <a:ea typeface="+mn-ea"/>
                <a:cs typeface="+mn-cs"/>
              </a:rPr>
            </a:b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3:  (blank)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4: Phone number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5: Email address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6: City, State</a:t>
            </a:r>
          </a:p>
        </p:txBody>
      </p:sp>
      <p:sp>
        <p:nvSpPr>
          <p:cNvPr id="19" name="Content Placeholder 5"/>
          <p:cNvSpPr txBox="1">
            <a:spLocks/>
          </p:cNvSpPr>
          <p:nvPr userDrawn="1"/>
        </p:nvSpPr>
        <p:spPr>
          <a:xfrm>
            <a:off x="-2791732" y="1812842"/>
            <a:ext cx="2551473" cy="1638466"/>
          </a:xfrm>
          <a:prstGeom prst="homePlate">
            <a:avLst>
              <a:gd name="adj" fmla="val 13789"/>
            </a:avLst>
          </a:prstGeom>
          <a:solidFill>
            <a:schemeClr val="bg2"/>
          </a:solidFill>
        </p:spPr>
        <p:txBody>
          <a:bodyPr lIns="144000" rIns="36000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Please include a black &amp; white picture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height = 230px</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width = 200px</a:t>
            </a:r>
          </a:p>
        </p:txBody>
      </p:sp>
      <p:sp>
        <p:nvSpPr>
          <p:cNvPr id="20" name="Text Placeholder 4"/>
          <p:cNvSpPr>
            <a:spLocks noGrp="1"/>
          </p:cNvSpPr>
          <p:nvPr>
            <p:ph type="body" sz="quarter" idx="11" hasCustomPrompt="1"/>
          </p:nvPr>
        </p:nvSpPr>
        <p:spPr>
          <a:xfrm>
            <a:off x="2555776" y="1665288"/>
            <a:ext cx="6119912" cy="2614612"/>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lvl="0"/>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pPr>
              <a:defRPr/>
            </a:pPr>
            <a:fld id="{693B9ED7-9472-41BB-BA5F-96D43B20E1B8}" type="slidenum">
              <a:rPr lang="en-US"/>
              <a:pPr>
                <a:defRPr/>
              </a:pPr>
              <a:t>‹#›</a:t>
            </a:fld>
            <a:endParaRPr lang="en-US"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
          <p:cNvSpPr>
            <a:spLocks noGrp="1" noChangeArrowheads="1"/>
          </p:cNvSpPr>
          <p:nvPr>
            <p:ph type="sldNum" sz="quarter" idx="10"/>
          </p:nvPr>
        </p:nvSpPr>
        <p:spPr>
          <a:ln/>
        </p:spPr>
        <p:txBody>
          <a:bodyPr/>
          <a:lstStyle>
            <a:lvl1pPr>
              <a:defRPr/>
            </a:lvl1pPr>
          </a:lstStyle>
          <a:p>
            <a:pPr>
              <a:defRPr/>
            </a:pPr>
            <a:fld id="{D2DC8C37-DC2F-4038-B41B-9205F1F7C7C3}" type="slidenum">
              <a:rPr lang="en-US"/>
              <a:pPr>
                <a:defRPr/>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32038"/>
            <a:ext cx="4037012" cy="3382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332038"/>
            <a:ext cx="4037013" cy="3382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sldNum" sz="quarter" idx="10"/>
          </p:nvPr>
        </p:nvSpPr>
        <p:spPr>
          <a:ln/>
        </p:spPr>
        <p:txBody>
          <a:bodyPr/>
          <a:lstStyle>
            <a:lvl1pPr>
              <a:defRPr/>
            </a:lvl1pPr>
          </a:lstStyle>
          <a:p>
            <a:pPr>
              <a:defRPr/>
            </a:pPr>
            <a:fld id="{37A288D9-C0E7-4370-B920-7B69822FC393}" type="slidenum">
              <a:rPr lang="en-US"/>
              <a:pPr>
                <a:defRPr/>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
          <p:cNvSpPr>
            <a:spLocks noGrp="1" noChangeArrowheads="1"/>
          </p:cNvSpPr>
          <p:nvPr>
            <p:ph type="sldNum" sz="quarter" idx="10"/>
          </p:nvPr>
        </p:nvSpPr>
        <p:spPr>
          <a:ln/>
        </p:spPr>
        <p:txBody>
          <a:bodyPr/>
          <a:lstStyle>
            <a:lvl1pPr>
              <a:defRPr/>
            </a:lvl1pPr>
          </a:lstStyle>
          <a:p>
            <a:pPr>
              <a:defRPr/>
            </a:pPr>
            <a:fld id="{FC36546C-2097-44B0-88DB-281B09A30300}" type="slidenum">
              <a:rPr lang="en-US"/>
              <a:pPr>
                <a:defRPr/>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
          <p:cNvSpPr>
            <a:spLocks noGrp="1" noChangeArrowheads="1"/>
          </p:cNvSpPr>
          <p:nvPr>
            <p:ph type="sldNum" sz="quarter" idx="10"/>
          </p:nvPr>
        </p:nvSpPr>
        <p:spPr>
          <a:ln/>
        </p:spPr>
        <p:txBody>
          <a:bodyPr/>
          <a:lstStyle>
            <a:lvl1pPr>
              <a:defRPr/>
            </a:lvl1pPr>
          </a:lstStyle>
          <a:p>
            <a:pPr>
              <a:defRPr/>
            </a:pPr>
            <a:fld id="{0182D30F-259E-43D7-B2E3-0EEDE7956BE9}" type="slidenum">
              <a:rPr lang="en-US"/>
              <a:pPr>
                <a:defRPr/>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BE383667-3EA4-4ABE-8C1D-EAD994BB6860}" type="slidenum">
              <a:rPr lang="en-US"/>
              <a:pPr>
                <a:defRPr/>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pPr>
              <a:defRPr/>
            </a:pPr>
            <a:fld id="{A1D82C77-662D-4D28-AA73-2B029D483950}" type="slidenum">
              <a:rPr lang="en-US"/>
              <a:pPr>
                <a:defRPr/>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pPr>
              <a:defRPr/>
            </a:pPr>
            <a:fld id="{702C2C68-122C-4AE0-AC8F-C473F4A79294}" type="slidenum">
              <a:rPr lang="en-US"/>
              <a:pPr>
                <a:defRPr/>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9" descr="T_Background"/>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1027" name="Picture 46" descr="HKLogo_KepL280_V2_1208"/>
          <p:cNvPicPr>
            <a:picLocks noChangeAspect="1" noChangeArrowheads="1"/>
          </p:cNvPicPr>
          <p:nvPr/>
        </p:nvPicPr>
        <p:blipFill>
          <a:blip r:embed="rId15" cstate="print"/>
          <a:srcRect/>
          <a:stretch>
            <a:fillRect/>
          </a:stretch>
        </p:blipFill>
        <p:spPr bwMode="auto">
          <a:xfrm>
            <a:off x="455613" y="6361113"/>
            <a:ext cx="2133600" cy="277812"/>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1006475"/>
            <a:ext cx="8229600" cy="89852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5613" y="2332038"/>
            <a:ext cx="8226425" cy="3382962"/>
          </a:xfrm>
          <a:prstGeom prst="rect">
            <a:avLst/>
          </a:prstGeom>
          <a:noFill/>
          <a:ln w="9525" algn="ctr">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Rectangle 21"/>
          <p:cNvSpPr>
            <a:spLocks noGrp="1" noChangeArrowheads="1"/>
          </p:cNvSpPr>
          <p:nvPr>
            <p:ph type="sldNum" sz="quarter" idx="4"/>
          </p:nvPr>
        </p:nvSpPr>
        <p:spPr bwMode="auto">
          <a:xfrm>
            <a:off x="6548438"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447C"/>
                </a:solidFill>
              </a:defRPr>
            </a:lvl1pPr>
          </a:lstStyle>
          <a:p>
            <a:pPr>
              <a:defRPr/>
            </a:pPr>
            <a:fld id="{6D70AA81-9381-4CA8-BA15-3A1FC5D971C3}" type="slidenum">
              <a:rPr lang="en-US"/>
              <a:pPr>
                <a:defRPr/>
              </a:pPr>
              <a:t>‹#›</a:t>
            </a:fld>
            <a:endParaRPr lang="en-US" dirty="0"/>
          </a:p>
        </p:txBody>
      </p:sp>
      <p:pic>
        <p:nvPicPr>
          <p:cNvPr id="1031" name="Picture 13" descr="5518752pp_xl.jpg"/>
          <p:cNvPicPr>
            <a:picLocks noChangeAspect="1"/>
          </p:cNvPicPr>
          <p:nvPr userDrawn="1"/>
        </p:nvPicPr>
        <p:blipFill>
          <a:blip r:embed="rId16" cstate="print"/>
          <a:srcRect/>
          <a:stretch>
            <a:fillRect/>
          </a:stretch>
        </p:blipFill>
        <p:spPr bwMode="auto">
          <a:xfrm>
            <a:off x="0" y="0"/>
            <a:ext cx="1828800" cy="914400"/>
          </a:xfrm>
          <a:prstGeom prst="rect">
            <a:avLst/>
          </a:prstGeom>
          <a:noFill/>
          <a:ln w="9525">
            <a:noFill/>
            <a:miter lim="800000"/>
            <a:headEnd/>
            <a:tailEnd/>
          </a:ln>
        </p:spPr>
      </p:pic>
      <p:pic>
        <p:nvPicPr>
          <p:cNvPr id="1032" name="Picture 14" descr="4700942pp_xxl.jpg"/>
          <p:cNvPicPr>
            <a:picLocks noChangeAspect="1"/>
          </p:cNvPicPr>
          <p:nvPr userDrawn="1"/>
        </p:nvPicPr>
        <p:blipFill>
          <a:blip r:embed="rId17" cstate="print"/>
          <a:srcRect/>
          <a:stretch>
            <a:fillRect/>
          </a:stretch>
        </p:blipFill>
        <p:spPr bwMode="auto">
          <a:xfrm>
            <a:off x="3657600" y="0"/>
            <a:ext cx="1828800" cy="914400"/>
          </a:xfrm>
          <a:prstGeom prst="rect">
            <a:avLst/>
          </a:prstGeom>
          <a:noFill/>
          <a:ln w="9525">
            <a:noFill/>
            <a:miter lim="800000"/>
            <a:headEnd/>
            <a:tailEnd/>
          </a:ln>
        </p:spPr>
      </p:pic>
      <p:pic>
        <p:nvPicPr>
          <p:cNvPr id="1033" name="Picture 16" descr="6357326pp_xl.jpg"/>
          <p:cNvPicPr>
            <a:picLocks noChangeAspect="1"/>
          </p:cNvPicPr>
          <p:nvPr userDrawn="1"/>
        </p:nvPicPr>
        <p:blipFill>
          <a:blip r:embed="rId18" cstate="print"/>
          <a:srcRect/>
          <a:stretch>
            <a:fillRect/>
          </a:stretch>
        </p:blipFill>
        <p:spPr bwMode="auto">
          <a:xfrm>
            <a:off x="5486400" y="0"/>
            <a:ext cx="1828800" cy="914400"/>
          </a:xfrm>
          <a:prstGeom prst="rect">
            <a:avLst/>
          </a:prstGeom>
          <a:noFill/>
          <a:ln w="9525">
            <a:noFill/>
            <a:miter lim="800000"/>
            <a:headEnd/>
            <a:tailEnd/>
          </a:ln>
        </p:spPr>
      </p:pic>
      <p:pic>
        <p:nvPicPr>
          <p:cNvPr id="1034" name="Picture 17" descr="8066703pp_xxl.jpg"/>
          <p:cNvPicPr>
            <a:picLocks noChangeAspect="1"/>
          </p:cNvPicPr>
          <p:nvPr userDrawn="1"/>
        </p:nvPicPr>
        <p:blipFill>
          <a:blip r:embed="rId19" cstate="print"/>
          <a:srcRect/>
          <a:stretch>
            <a:fillRect/>
          </a:stretch>
        </p:blipFill>
        <p:spPr bwMode="auto">
          <a:xfrm>
            <a:off x="7315200" y="0"/>
            <a:ext cx="1828800" cy="914400"/>
          </a:xfrm>
          <a:prstGeom prst="rect">
            <a:avLst/>
          </a:prstGeom>
          <a:noFill/>
          <a:ln w="9525">
            <a:noFill/>
            <a:miter lim="800000"/>
            <a:headEnd/>
            <a:tailEnd/>
          </a:ln>
        </p:spPr>
      </p:pic>
      <p:pic>
        <p:nvPicPr>
          <p:cNvPr id="1035" name="Picture 18" descr="5518742pp_xl.jpg"/>
          <p:cNvPicPr>
            <a:picLocks noChangeAspect="1"/>
          </p:cNvPicPr>
          <p:nvPr userDrawn="1"/>
        </p:nvPicPr>
        <p:blipFill>
          <a:blip r:embed="rId20" cstate="print"/>
          <a:srcRect/>
          <a:stretch>
            <a:fillRect/>
          </a:stretch>
        </p:blipFill>
        <p:spPr bwMode="auto">
          <a:xfrm>
            <a:off x="1828800" y="0"/>
            <a:ext cx="1828800" cy="914400"/>
          </a:xfrm>
          <a:prstGeom prst="rect">
            <a:avLst/>
          </a:prstGeom>
          <a:noFill/>
          <a:ln w="9525">
            <a:noFill/>
            <a:miter lim="800000"/>
            <a:headEnd/>
            <a:tailEnd/>
          </a:ln>
        </p:spPr>
      </p:pic>
      <p:sp>
        <p:nvSpPr>
          <p:cNvPr id="20" name="Line 19"/>
          <p:cNvSpPr>
            <a:spLocks noChangeShapeType="1"/>
          </p:cNvSpPr>
          <p:nvPr userDrawn="1"/>
        </p:nvSpPr>
        <p:spPr bwMode="auto">
          <a:xfrm>
            <a:off x="0" y="914400"/>
            <a:ext cx="9144000" cy="0"/>
          </a:xfrm>
          <a:prstGeom prst="line">
            <a:avLst/>
          </a:prstGeom>
          <a:noFill/>
          <a:ln w="76200">
            <a:solidFill>
              <a:srgbClr val="00A4E4"/>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ransition spd="slow">
    <p:wipe dir="d"/>
  </p:transition>
  <p:hf hdr="0" ftr="0" dt="0"/>
  <p:txStyles>
    <p:titleStyle>
      <a:lvl1pPr algn="l" rtl="0" eaLnBrk="0" fontAlgn="base" hangingPunct="0">
        <a:spcBef>
          <a:spcPct val="0"/>
        </a:spcBef>
        <a:spcAft>
          <a:spcPct val="0"/>
        </a:spcAft>
        <a:defRPr sz="3300" b="1">
          <a:solidFill>
            <a:srgbClr val="004990"/>
          </a:solidFill>
          <a:latin typeface="+mj-lt"/>
          <a:ea typeface="+mj-ea"/>
          <a:cs typeface="+mj-cs"/>
        </a:defRPr>
      </a:lvl1pPr>
      <a:lvl2pPr algn="l" rtl="0" eaLnBrk="0" fontAlgn="base" hangingPunct="0">
        <a:spcBef>
          <a:spcPct val="0"/>
        </a:spcBef>
        <a:spcAft>
          <a:spcPct val="0"/>
        </a:spcAft>
        <a:defRPr sz="3300" b="1">
          <a:solidFill>
            <a:srgbClr val="004990"/>
          </a:solidFill>
          <a:latin typeface="Times New Roman" pitchFamily="18" charset="0"/>
        </a:defRPr>
      </a:lvl2pPr>
      <a:lvl3pPr algn="l" rtl="0" eaLnBrk="0" fontAlgn="base" hangingPunct="0">
        <a:spcBef>
          <a:spcPct val="0"/>
        </a:spcBef>
        <a:spcAft>
          <a:spcPct val="0"/>
        </a:spcAft>
        <a:defRPr sz="3300" b="1">
          <a:solidFill>
            <a:srgbClr val="004990"/>
          </a:solidFill>
          <a:latin typeface="Times New Roman" pitchFamily="18" charset="0"/>
        </a:defRPr>
      </a:lvl3pPr>
      <a:lvl4pPr algn="l" rtl="0" eaLnBrk="0" fontAlgn="base" hangingPunct="0">
        <a:spcBef>
          <a:spcPct val="0"/>
        </a:spcBef>
        <a:spcAft>
          <a:spcPct val="0"/>
        </a:spcAft>
        <a:defRPr sz="3300" b="1">
          <a:solidFill>
            <a:srgbClr val="004990"/>
          </a:solidFill>
          <a:latin typeface="Times New Roman" pitchFamily="18" charset="0"/>
        </a:defRPr>
      </a:lvl4pPr>
      <a:lvl5pPr algn="l" rtl="0" eaLnBrk="0" fontAlgn="base" hangingPunct="0">
        <a:spcBef>
          <a:spcPct val="0"/>
        </a:spcBef>
        <a:spcAft>
          <a:spcPct val="0"/>
        </a:spcAft>
        <a:defRPr sz="3300" b="1">
          <a:solidFill>
            <a:srgbClr val="004990"/>
          </a:solidFill>
          <a:latin typeface="Times New Roman" pitchFamily="18" charset="0"/>
        </a:defRPr>
      </a:lvl5pPr>
      <a:lvl6pPr marL="457200" algn="l" rtl="0" fontAlgn="base">
        <a:spcBef>
          <a:spcPct val="0"/>
        </a:spcBef>
        <a:spcAft>
          <a:spcPct val="0"/>
        </a:spcAft>
        <a:defRPr sz="3300" b="1">
          <a:solidFill>
            <a:srgbClr val="004990"/>
          </a:solidFill>
          <a:latin typeface="Times New Roman" pitchFamily="18" charset="0"/>
        </a:defRPr>
      </a:lvl6pPr>
      <a:lvl7pPr marL="914400" algn="l" rtl="0" fontAlgn="base">
        <a:spcBef>
          <a:spcPct val="0"/>
        </a:spcBef>
        <a:spcAft>
          <a:spcPct val="0"/>
        </a:spcAft>
        <a:defRPr sz="3300" b="1">
          <a:solidFill>
            <a:srgbClr val="004990"/>
          </a:solidFill>
          <a:latin typeface="Times New Roman" pitchFamily="18" charset="0"/>
        </a:defRPr>
      </a:lvl7pPr>
      <a:lvl8pPr marL="1371600" algn="l" rtl="0" fontAlgn="base">
        <a:spcBef>
          <a:spcPct val="0"/>
        </a:spcBef>
        <a:spcAft>
          <a:spcPct val="0"/>
        </a:spcAft>
        <a:defRPr sz="3300" b="1">
          <a:solidFill>
            <a:srgbClr val="004990"/>
          </a:solidFill>
          <a:latin typeface="Times New Roman" pitchFamily="18" charset="0"/>
        </a:defRPr>
      </a:lvl8pPr>
      <a:lvl9pPr marL="1828800" algn="l" rtl="0" fontAlgn="base">
        <a:spcBef>
          <a:spcPct val="0"/>
        </a:spcBef>
        <a:spcAft>
          <a:spcPct val="0"/>
        </a:spcAft>
        <a:defRPr sz="3300" b="1">
          <a:solidFill>
            <a:srgbClr val="004990"/>
          </a:solidFill>
          <a:latin typeface="Times New Roman" pitchFamily="18" charset="0"/>
        </a:defRPr>
      </a:lvl9pPr>
    </p:titleStyle>
    <p:bodyStyle>
      <a:lvl1pPr marL="231775" indent="-231775" algn="l" rtl="0" eaLnBrk="0" fontAlgn="base" hangingPunct="0">
        <a:spcBef>
          <a:spcPct val="20000"/>
        </a:spcBef>
        <a:spcAft>
          <a:spcPct val="0"/>
        </a:spcAft>
        <a:buChar char="•"/>
        <a:defRPr sz="2800">
          <a:solidFill>
            <a:srgbClr val="004990"/>
          </a:solidFill>
          <a:latin typeface="+mn-lt"/>
          <a:ea typeface="+mn-ea"/>
          <a:cs typeface="+mn-cs"/>
        </a:defRPr>
      </a:lvl1pPr>
      <a:lvl2pPr marL="688975" indent="-231775" algn="l" rtl="0" eaLnBrk="0" fontAlgn="base" hangingPunct="0">
        <a:spcBef>
          <a:spcPct val="20000"/>
        </a:spcBef>
        <a:spcAft>
          <a:spcPct val="0"/>
        </a:spcAft>
        <a:buFont typeface="Arial" charset="0"/>
        <a:buChar char="−"/>
        <a:defRPr sz="2800">
          <a:solidFill>
            <a:srgbClr val="004990"/>
          </a:solidFill>
          <a:latin typeface="+mn-lt"/>
        </a:defRPr>
      </a:lvl2pPr>
      <a:lvl3pPr marL="1146175" indent="-231775" algn="l" rtl="0" eaLnBrk="0" fontAlgn="base" hangingPunct="0">
        <a:spcBef>
          <a:spcPct val="20000"/>
        </a:spcBef>
        <a:spcAft>
          <a:spcPct val="0"/>
        </a:spcAft>
        <a:buFont typeface="Arial" charset="0"/>
        <a:buChar char="−"/>
        <a:defRPr sz="2800">
          <a:solidFill>
            <a:srgbClr val="004990"/>
          </a:solidFill>
          <a:latin typeface="+mn-lt"/>
        </a:defRPr>
      </a:lvl3pPr>
      <a:lvl4pPr marL="1603375" indent="-231775" algn="l" rtl="0" eaLnBrk="0" fontAlgn="base" hangingPunct="0">
        <a:spcBef>
          <a:spcPct val="20000"/>
        </a:spcBef>
        <a:spcAft>
          <a:spcPct val="0"/>
        </a:spcAft>
        <a:buFont typeface="Arial" charset="0"/>
        <a:buChar char="−"/>
        <a:defRPr sz="2800">
          <a:solidFill>
            <a:srgbClr val="004990"/>
          </a:solidFill>
          <a:latin typeface="+mn-lt"/>
        </a:defRPr>
      </a:lvl4pPr>
      <a:lvl5pPr marL="2060575" indent="-231775" algn="l" rtl="0" eaLnBrk="0" fontAlgn="base" hangingPunct="0">
        <a:spcBef>
          <a:spcPct val="20000"/>
        </a:spcBef>
        <a:spcAft>
          <a:spcPct val="0"/>
        </a:spcAft>
        <a:buFont typeface="Arial" charset="0"/>
        <a:buChar char="−"/>
        <a:defRPr sz="2800">
          <a:solidFill>
            <a:srgbClr val="004990"/>
          </a:solidFill>
          <a:latin typeface="+mn-lt"/>
        </a:defRPr>
      </a:lvl5pPr>
      <a:lvl6pPr marL="2517775" indent="-231775" algn="l" rtl="0" fontAlgn="base">
        <a:spcBef>
          <a:spcPct val="20000"/>
        </a:spcBef>
        <a:spcAft>
          <a:spcPct val="0"/>
        </a:spcAft>
        <a:buFont typeface="Arial" charset="0"/>
        <a:buChar char="−"/>
        <a:defRPr sz="2800">
          <a:solidFill>
            <a:srgbClr val="004990"/>
          </a:solidFill>
          <a:latin typeface="+mn-lt"/>
        </a:defRPr>
      </a:lvl6pPr>
      <a:lvl7pPr marL="2974975" indent="-231775" algn="l" rtl="0" fontAlgn="base">
        <a:spcBef>
          <a:spcPct val="20000"/>
        </a:spcBef>
        <a:spcAft>
          <a:spcPct val="0"/>
        </a:spcAft>
        <a:buFont typeface="Arial" charset="0"/>
        <a:buChar char="−"/>
        <a:defRPr sz="2800">
          <a:solidFill>
            <a:srgbClr val="004990"/>
          </a:solidFill>
          <a:latin typeface="+mn-lt"/>
        </a:defRPr>
      </a:lvl7pPr>
      <a:lvl8pPr marL="3432175" indent="-231775" algn="l" rtl="0" fontAlgn="base">
        <a:spcBef>
          <a:spcPct val="20000"/>
        </a:spcBef>
        <a:spcAft>
          <a:spcPct val="0"/>
        </a:spcAft>
        <a:buFont typeface="Arial" charset="0"/>
        <a:buChar char="−"/>
        <a:defRPr sz="2800">
          <a:solidFill>
            <a:srgbClr val="004990"/>
          </a:solidFill>
          <a:latin typeface="+mn-lt"/>
        </a:defRPr>
      </a:lvl8pPr>
      <a:lvl9pPr marL="3889375" indent="-231775" algn="l" rtl="0" fontAlgn="base">
        <a:spcBef>
          <a:spcPct val="20000"/>
        </a:spcBef>
        <a:spcAft>
          <a:spcPct val="0"/>
        </a:spcAft>
        <a:buFont typeface="Arial" charset="0"/>
        <a:buChar char="−"/>
        <a:defRPr sz="2800">
          <a:solidFill>
            <a:srgbClr val="0049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81400" y="1524000"/>
            <a:ext cx="4952999" cy="1905000"/>
          </a:xfrm>
        </p:spPr>
        <p:txBody>
          <a:bodyPr/>
          <a:lstStyle/>
          <a:p>
            <a:pPr eaLnBrk="1" hangingPunct="1"/>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CHAPTER 15 UPDATE:</a:t>
            </a:r>
            <a:br>
              <a:rPr lang="en-US" sz="2400" dirty="0" smtClean="0"/>
            </a:br>
            <a:r>
              <a:rPr lang="en-US" sz="1800" b="0" dirty="0" smtClean="0"/>
              <a:t>Cross-Border Insolvency Cases This Year That Impacted the Shipping Landscape</a:t>
            </a:r>
            <a:r>
              <a:rPr lang="en-US" sz="2400" dirty="0" smtClean="0"/>
              <a:t> </a:t>
            </a:r>
            <a:br>
              <a:rPr lang="en-US" sz="2400" dirty="0" smtClean="0"/>
            </a:br>
            <a:r>
              <a:rPr lang="en-US" sz="2400" dirty="0" smtClean="0"/>
              <a:t/>
            </a:r>
            <a:br>
              <a:rPr lang="en-US" sz="2400" dirty="0" smtClean="0"/>
            </a:br>
            <a:r>
              <a:rPr lang="en-US" sz="1800" b="0" dirty="0" smtClean="0"/>
              <a:t>New York – April 30, 2014</a:t>
            </a:r>
            <a:br>
              <a:rPr lang="en-US" sz="1800" b="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p:txBody>
      </p:sp>
      <p:sp>
        <p:nvSpPr>
          <p:cNvPr id="7" name="Subtitle 6"/>
          <p:cNvSpPr>
            <a:spLocks noGrp="1"/>
          </p:cNvSpPr>
          <p:nvPr>
            <p:ph type="subTitle" idx="1"/>
          </p:nvPr>
        </p:nvSpPr>
        <p:spPr/>
        <p:txBody>
          <a:bodyPr/>
          <a:lstStyle/>
          <a:p>
            <a:endParaRPr lang="en-US" sz="1600" b="0" dirty="0" smtClean="0"/>
          </a:p>
          <a:p>
            <a:endParaRPr lang="en-US" sz="1600" b="0" dirty="0" smtClean="0"/>
          </a:p>
          <a:p>
            <a:r>
              <a:rPr lang="en-US" sz="1600" b="0" i="1" dirty="0" smtClean="0"/>
              <a:t>Presented to: </a:t>
            </a:r>
            <a:br>
              <a:rPr lang="en-US" sz="1600" b="0" i="1" dirty="0" smtClean="0"/>
            </a:br>
            <a:r>
              <a:rPr lang="en-US" sz="1600" b="0" i="1" dirty="0" smtClean="0"/>
              <a:t>Maritime Law Association, Bankruptcy Committee </a:t>
            </a:r>
            <a:r>
              <a:rPr lang="en-US" sz="2800" b="0" dirty="0" smtClean="0"/>
              <a:t/>
            </a:r>
            <a:br>
              <a:rPr lang="en-US" sz="2800" b="0" dirty="0" smtClean="0"/>
            </a:br>
            <a:r>
              <a:rPr lang="en-US" sz="2800" b="0" dirty="0" smtClean="0"/>
              <a:t/>
            </a:r>
            <a:br>
              <a:rPr lang="en-US" sz="2800" b="0" dirty="0" smtClean="0"/>
            </a:br>
            <a:endParaRPr lang="en-US" dirty="0"/>
          </a:p>
        </p:txBody>
      </p:sp>
      <p:sp>
        <p:nvSpPr>
          <p:cNvPr id="6" name="Rectangle 2"/>
          <p:cNvSpPr>
            <a:spLocks noChangeArrowheads="1"/>
          </p:cNvSpPr>
          <p:nvPr/>
        </p:nvSpPr>
        <p:spPr bwMode="auto">
          <a:xfrm>
            <a:off x="6781800" y="5562600"/>
            <a:ext cx="1905000" cy="838200"/>
          </a:xfrm>
          <a:prstGeom prst="rect">
            <a:avLst/>
          </a:prstGeom>
          <a:noFill/>
          <a:ln w="9525">
            <a:noFill/>
            <a:miter lim="800000"/>
            <a:headEnd/>
            <a:tailEnd/>
          </a:ln>
        </p:spPr>
        <p:txBody>
          <a:bodyPr lIns="0" tIns="0" rIns="0" bIns="0"/>
          <a:lstStyle/>
          <a:p>
            <a:r>
              <a:rPr lang="en-US" sz="1200" b="1" dirty="0" smtClean="0">
                <a:solidFill>
                  <a:srgbClr val="004990"/>
                </a:solidFill>
                <a:latin typeface="+mj-lt"/>
                <a:ea typeface="+mj-ea"/>
                <a:cs typeface="+mj-cs"/>
              </a:rPr>
              <a:t>Warren E. Gluck</a:t>
            </a:r>
          </a:p>
          <a:p>
            <a:r>
              <a:rPr lang="en-US" sz="1200" dirty="0" smtClean="0">
                <a:solidFill>
                  <a:srgbClr val="004990"/>
                </a:solidFill>
                <a:latin typeface="+mj-lt"/>
                <a:ea typeface="+mj-ea"/>
                <a:cs typeface="+mj-cs"/>
              </a:rPr>
              <a:t>Holland &amp; Knight, New York</a:t>
            </a:r>
          </a:p>
          <a:p>
            <a:r>
              <a:rPr lang="en-US" sz="1200" dirty="0" smtClean="0">
                <a:solidFill>
                  <a:srgbClr val="004990"/>
                </a:solidFill>
                <a:latin typeface="+mj-lt"/>
                <a:ea typeface="+mj-ea"/>
                <a:cs typeface="+mj-cs"/>
              </a:rPr>
              <a:t>212-513-3396</a:t>
            </a:r>
            <a:endParaRPr lang="en-US" sz="1200" dirty="0">
              <a:solidFill>
                <a:srgbClr val="004990"/>
              </a:solidFill>
              <a:latin typeface="+mj-lt"/>
              <a:ea typeface="+mj-ea"/>
              <a:cs typeface="+mj-cs"/>
            </a:endParaRPr>
          </a:p>
          <a:p>
            <a:r>
              <a:rPr lang="en-US" sz="1200" dirty="0" smtClean="0">
                <a:solidFill>
                  <a:srgbClr val="004990"/>
                </a:solidFill>
                <a:latin typeface="+mj-lt"/>
                <a:ea typeface="+mj-ea"/>
                <a:cs typeface="+mj-cs"/>
              </a:rPr>
              <a:t>warren.gluck@hklaw.com</a:t>
            </a:r>
            <a:endParaRPr lang="en-US" sz="1200" dirty="0">
              <a:solidFill>
                <a:srgbClr val="004990"/>
              </a:solidFill>
              <a:latin typeface="+mj-lt"/>
              <a:ea typeface="+mj-ea"/>
              <a:cs typeface="+mj-cs"/>
            </a:endParaRPr>
          </a:p>
        </p:txBody>
      </p:sp>
      <p:pic>
        <p:nvPicPr>
          <p:cNvPr id="22533" name="Picture 5" descr="C:\Users\wegluck\Pictures\72962.jpg"/>
          <p:cNvPicPr>
            <a:picLocks noChangeAspect="1" noChangeArrowheads="1"/>
          </p:cNvPicPr>
          <p:nvPr/>
        </p:nvPicPr>
        <p:blipFill>
          <a:blip r:embed="rId2" cstate="print">
            <a:grayscl/>
          </a:blip>
          <a:srcRect/>
          <a:stretch>
            <a:fillRect/>
          </a:stretch>
        </p:blipFill>
        <p:spPr bwMode="auto">
          <a:xfrm>
            <a:off x="5715000" y="5029200"/>
            <a:ext cx="990600" cy="13716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98525"/>
          </a:xfrm>
        </p:spPr>
        <p:txBody>
          <a:bodyPr/>
          <a:lstStyle/>
          <a:p>
            <a:r>
              <a:rPr lang="en-US" sz="3200" dirty="0" smtClean="0"/>
              <a:t>Unintended Consequences Based Upon Strict Reading of Barnet?</a:t>
            </a:r>
            <a:endParaRPr lang="en-US" sz="3200" dirty="0"/>
          </a:p>
        </p:txBody>
      </p:sp>
      <p:sp>
        <p:nvSpPr>
          <p:cNvPr id="3" name="Content Placeholder 2"/>
          <p:cNvSpPr>
            <a:spLocks noGrp="1"/>
          </p:cNvSpPr>
          <p:nvPr>
            <p:ph idx="1"/>
          </p:nvPr>
        </p:nvSpPr>
        <p:spPr>
          <a:xfrm>
            <a:off x="457200" y="2057400"/>
            <a:ext cx="8226425" cy="3962400"/>
          </a:xfrm>
        </p:spPr>
        <p:txBody>
          <a:bodyPr/>
          <a:lstStyle/>
          <a:p>
            <a:pPr>
              <a:spcAft>
                <a:spcPts val="1200"/>
              </a:spcAft>
            </a:pPr>
            <a:r>
              <a:rPr lang="en-US" sz="2000" dirty="0" smtClean="0"/>
              <a:t>Chapter 15 and Bankruptcy Court as “gatekeeper” to U.S. Court access. </a:t>
            </a:r>
          </a:p>
          <a:p>
            <a:pPr>
              <a:spcAft>
                <a:spcPts val="1200"/>
              </a:spcAft>
            </a:pPr>
            <a:r>
              <a:rPr lang="en-US" sz="2000" dirty="0" smtClean="0"/>
              <a:t>Chapter 15 Relief is not available for foreign corporations sued in the United States but which do not have a place of business or assets here, even if the consequences are drastic. </a:t>
            </a:r>
          </a:p>
          <a:p>
            <a:pPr>
              <a:spcAft>
                <a:spcPts val="1200"/>
              </a:spcAft>
            </a:pPr>
            <a:r>
              <a:rPr lang="en-US" sz="2000" dirty="0" smtClean="0"/>
              <a:t>Maritime: strategy of “pre-emptive” Chapter 15 to prevent U.S. vessel arrests/attachments is no longer viable? </a:t>
            </a:r>
          </a:p>
          <a:p>
            <a:pPr>
              <a:spcAft>
                <a:spcPts val="1200"/>
              </a:spcAft>
            </a:pPr>
            <a:r>
              <a:rPr lang="en-US" sz="2000" dirty="0" smtClean="0"/>
              <a:t>Chapter 15 relief is arguably not available for a foreign debtor or foreign trustee to </a:t>
            </a:r>
            <a:r>
              <a:rPr lang="en-US" sz="2000" u="sng" dirty="0" smtClean="0"/>
              <a:t>bring</a:t>
            </a:r>
            <a:r>
              <a:rPr lang="en-US" sz="2000" dirty="0" smtClean="0"/>
              <a:t> claims against United States defendants – including both company claims and foreign bankruptcy law based clawback claims.  But, without chapter 15 the foreign representative/former board faces significant standing objections. </a:t>
            </a:r>
          </a:p>
          <a:p>
            <a:pPr>
              <a:buNone/>
            </a:pPr>
            <a:endParaRPr lang="en-US" sz="2000" dirty="0" smtClean="0"/>
          </a:p>
          <a:p>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9</a:t>
            </a:fld>
            <a:endParaRPr lang="en-US" dirty="0"/>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Are Claims Against U.S. Defendants Property Sufficient to Satisfy 11 U.S.C. 109? </a:t>
            </a:r>
            <a:endParaRPr lang="en-US" sz="3200" dirty="0"/>
          </a:p>
        </p:txBody>
      </p:sp>
      <p:sp>
        <p:nvSpPr>
          <p:cNvPr id="3" name="Content Placeholder 2"/>
          <p:cNvSpPr>
            <a:spLocks noGrp="1"/>
          </p:cNvSpPr>
          <p:nvPr>
            <p:ph idx="1"/>
          </p:nvPr>
        </p:nvSpPr>
        <p:spPr>
          <a:xfrm>
            <a:off x="457200" y="2057400"/>
            <a:ext cx="8226425" cy="4267200"/>
          </a:xfrm>
        </p:spPr>
        <p:txBody>
          <a:bodyPr/>
          <a:lstStyle/>
          <a:p>
            <a:r>
              <a:rPr lang="en-US" sz="1500" i="1" dirty="0" smtClean="0"/>
              <a:t>Chartschlaa v. Nationwide Mut. Ins. Co.</a:t>
            </a:r>
            <a:r>
              <a:rPr lang="en-US" sz="1500" dirty="0" smtClean="0"/>
              <a:t>,</a:t>
            </a:r>
            <a:r>
              <a:rPr lang="en-US" sz="1500" i="1" dirty="0" smtClean="0"/>
              <a:t> </a:t>
            </a:r>
            <a:r>
              <a:rPr lang="en-US" sz="1500" dirty="0" smtClean="0"/>
              <a:t>538 F.3d 116, 122 (2d Cir. 2008) (explaining that "every conceivable interest of the debtor, future, nonpossessory, contingent, speculative, and derivative" is within the reach of bankruptcy estate); </a:t>
            </a:r>
            <a:r>
              <a:rPr lang="en-US" sz="1500" i="1" dirty="0" smtClean="0"/>
              <a:t>Seward v. Devine</a:t>
            </a:r>
            <a:r>
              <a:rPr lang="en-US" sz="1500" dirty="0" smtClean="0"/>
              <a:t>, 888 F.2d 957, 963 (2d Cir. 1989) ("The bankruptcy estate . . . include[es] any causes of action possessed by the debtor") (citations omitted); </a:t>
            </a:r>
            <a:r>
              <a:rPr lang="en-US" sz="1500" i="1" dirty="0" smtClean="0"/>
              <a:t>In re Millennium Global Energy Fund Ltd., </a:t>
            </a:r>
            <a:r>
              <a:rPr lang="en-US" sz="1500" dirty="0" smtClean="0"/>
              <a:t>471 B.R. 342, 346 (S.D.N.Y. 2012) (Chapter 15 characterizing claims as "contingent property interests" in the United States and citing </a:t>
            </a:r>
            <a:r>
              <a:rPr lang="en-US" sz="1500" i="1" dirty="0" smtClean="0"/>
              <a:t>In re Kane, </a:t>
            </a:r>
            <a:r>
              <a:rPr lang="en-US" sz="1500" dirty="0" smtClean="0"/>
              <a:t>628 F.3d 631, 641 n.7 (3d Cir. 2010) and </a:t>
            </a:r>
            <a:r>
              <a:rPr lang="en-US" sz="1500" i="1" dirty="0" smtClean="0"/>
              <a:t>iXL Enterprises Inc. v. GE Capital Corp., </a:t>
            </a:r>
            <a:r>
              <a:rPr lang="en-US" sz="1500" dirty="0" smtClean="0"/>
              <a:t>167 Fed. Appx. 824, 827 n.2 (2d Cir. 2006)).</a:t>
            </a:r>
            <a:br>
              <a:rPr lang="en-US" sz="1500" dirty="0" smtClean="0"/>
            </a:br>
            <a:endParaRPr lang="en-US" sz="1500" dirty="0" smtClean="0"/>
          </a:p>
          <a:p>
            <a:r>
              <a:rPr lang="en-US" sz="1500" i="1" dirty="0" smtClean="0"/>
              <a:t>See</a:t>
            </a:r>
            <a:r>
              <a:rPr lang="en-US" sz="1500" dirty="0" smtClean="0"/>
              <a:t> </a:t>
            </a:r>
            <a:r>
              <a:rPr lang="en-US" sz="1500" i="1" dirty="0" smtClean="0"/>
              <a:t>Hotel 71 Mezz Lender LLC v. Falor</a:t>
            </a:r>
            <a:r>
              <a:rPr lang="en-US" sz="1500" dirty="0" smtClean="0"/>
              <a:t>, 926 N.E.2d 1202, 1210-11 (N.Y. 2010) (situs of intangibles is a legal fiction but the location of property is deemed to be the location of the garnishee-defendant); </a:t>
            </a:r>
            <a:r>
              <a:rPr lang="en-US" sz="1500" i="1" dirty="0" smtClean="0"/>
              <a:t> EM Ltd. v. Republic of Argentina</a:t>
            </a:r>
            <a:r>
              <a:rPr lang="en-US" sz="1500" dirty="0" smtClean="0"/>
              <a:t>, 389 Fed. App'x. 38, 44 (2d Cir. 2010) (the </a:t>
            </a:r>
            <a:r>
              <a:rPr lang="en-US" sz="1500" dirty="0" err="1" smtClean="0"/>
              <a:t>situs</a:t>
            </a:r>
            <a:r>
              <a:rPr lang="en-US" sz="1500" dirty="0" smtClean="0"/>
              <a:t> of intangible property is the location of the party whom performance is required). </a:t>
            </a:r>
            <a:br>
              <a:rPr lang="en-US" sz="1500" dirty="0" smtClean="0"/>
            </a:br>
            <a:endParaRPr lang="en-US" sz="1500" dirty="0" smtClean="0"/>
          </a:p>
          <a:p>
            <a:r>
              <a:rPr lang="en-US" sz="1500" i="1" dirty="0" smtClean="0"/>
              <a:t>But see In re Fairfield</a:t>
            </a:r>
            <a:r>
              <a:rPr lang="en-US" sz="1500" dirty="0" smtClean="0"/>
              <a:t> </a:t>
            </a:r>
            <a:r>
              <a:rPr lang="en-US" sz="1500" i="1" dirty="0" smtClean="0"/>
              <a:t>Sentry Litigation </a:t>
            </a:r>
            <a:r>
              <a:rPr lang="en-US" sz="1500" dirty="0" smtClean="0"/>
              <a:t>458 B.R. 655 (S.D.N.Y. 2011) (mere fact that defendant subject to personal jurisdiction in the United States insufficient render claims against foreign defendants United States “assets.”</a:t>
            </a:r>
            <a:endParaRPr lang="en-US" sz="1500"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10</a:t>
            </a:fld>
            <a:endParaRPr lang="en-US" dirty="0"/>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Ultimately Toothless? </a:t>
            </a:r>
            <a:endParaRPr lang="en-US" sz="3200" dirty="0"/>
          </a:p>
        </p:txBody>
      </p:sp>
      <p:sp>
        <p:nvSpPr>
          <p:cNvPr id="3" name="Content Placeholder 2"/>
          <p:cNvSpPr>
            <a:spLocks noGrp="1"/>
          </p:cNvSpPr>
          <p:nvPr>
            <p:ph idx="1"/>
          </p:nvPr>
        </p:nvSpPr>
        <p:spPr>
          <a:xfrm>
            <a:off x="455613" y="1828800"/>
            <a:ext cx="8226425" cy="4572000"/>
          </a:xfrm>
        </p:spPr>
        <p:txBody>
          <a:bodyPr/>
          <a:lstStyle/>
          <a:p>
            <a:pPr>
              <a:spcAft>
                <a:spcPts val="1200"/>
              </a:spcAft>
            </a:pPr>
            <a:r>
              <a:rPr lang="en-US" sz="1500" dirty="0" smtClean="0"/>
              <a:t>11 U.S.C. 109 requirements are easy to meet.  Can always file outside the Second Circuit. </a:t>
            </a:r>
          </a:p>
          <a:p>
            <a:pPr>
              <a:spcAft>
                <a:spcPts val="1200"/>
              </a:spcAft>
            </a:pPr>
            <a:r>
              <a:rPr lang="en-US" sz="1500" dirty="0" smtClean="0"/>
              <a:t>Property or a place of business (residence for individuals).  The “peppercorn” theory is reasonably well established. </a:t>
            </a:r>
          </a:p>
          <a:p>
            <a:pPr>
              <a:spcAft>
                <a:spcPts val="1200"/>
              </a:spcAft>
            </a:pPr>
            <a:r>
              <a:rPr lang="en-US" sz="1500" dirty="0" smtClean="0"/>
              <a:t>Strong maritime influence: recent chapter 11’s including </a:t>
            </a:r>
            <a:r>
              <a:rPr lang="en-US" sz="1500" i="1" dirty="0" smtClean="0"/>
              <a:t>See In re Marco Polo Seatrade B.V., et al., </a:t>
            </a:r>
            <a:r>
              <a:rPr lang="en-US" sz="1500" dirty="0" smtClean="0"/>
              <a:t>Case No. 11-13634 (JMP) (S.D.N.Y. 2011) (retainer account funds); </a:t>
            </a:r>
            <a:r>
              <a:rPr lang="en-US" sz="1500" i="1" dirty="0" smtClean="0"/>
              <a:t>In re Global Ocean Carriers Ltd., </a:t>
            </a:r>
            <a:r>
              <a:rPr lang="en-US" sz="1500" dirty="0" smtClean="0"/>
              <a:t>251 B.R. 31, 38-39 (Bankr. D. Del. 2000); ($10,000 in debtor's United States bank account sufficient, further noting that "we conclude that bank accounts constitute property in the United States for purposes of eligibility [] regardless of how much money was actually in them on the petition date");  </a:t>
            </a:r>
            <a:r>
              <a:rPr lang="en-US" sz="1500" i="1" dirty="0" smtClean="0"/>
              <a:t>see also In re McTauge, </a:t>
            </a:r>
            <a:r>
              <a:rPr lang="en-US" sz="1500" dirty="0" smtClean="0"/>
              <a:t>198 B.R. 428, 429 (Bankr. W.D.N.Y. 1996) ($194 in bank account was sufficient for bankruptcy eligibility); </a:t>
            </a:r>
            <a:r>
              <a:rPr lang="en-US" sz="1500" i="1" dirty="0" smtClean="0"/>
              <a:t>In re Axona Int’l Credit &amp; Comm. Ltd.,</a:t>
            </a:r>
            <a:r>
              <a:rPr lang="en-US" sz="1500" dirty="0" smtClean="0"/>
              <a:t> 88 B.R. 597 (Bankr. S.D.N.Y 1988), aff’d., 115 B.R. 442 (S.D.N.Y. 1990) (bank account); </a:t>
            </a:r>
            <a:r>
              <a:rPr lang="en-US" sz="1500" i="1" dirty="0" smtClean="0"/>
              <a:t>Bank of Am. N.T. &amp; S.A. v. World of English N.V.,</a:t>
            </a:r>
            <a:r>
              <a:rPr lang="en-US" sz="1500" dirty="0" smtClean="0"/>
              <a:t> 23 B.R. 1015, 1019-23 (D.C. Ga. 1982) (bank account).</a:t>
            </a:r>
          </a:p>
          <a:p>
            <a:pPr>
              <a:spcAft>
                <a:spcPts val="1200"/>
              </a:spcAft>
            </a:pPr>
            <a:r>
              <a:rPr lang="en-US" sz="1500" dirty="0" smtClean="0"/>
              <a:t>Bad faith? Many bankruptcy judges have openly criticized </a:t>
            </a:r>
            <a:r>
              <a:rPr lang="en-US" sz="1500" i="1" dirty="0" smtClean="0"/>
              <a:t>Barnet</a:t>
            </a:r>
            <a:r>
              <a:rPr lang="en-US" sz="1500" dirty="0" smtClean="0"/>
              <a:t>.  Opening a bank account would likely be deemed sufficient. </a:t>
            </a:r>
          </a:p>
          <a:p>
            <a:pPr>
              <a:spcAft>
                <a:spcPts val="1200"/>
              </a:spcAft>
            </a:pPr>
            <a:r>
              <a:rPr lang="en-US" sz="1500" dirty="0" smtClean="0"/>
              <a:t>Will Congress Act? </a:t>
            </a:r>
          </a:p>
          <a:p>
            <a:pPr>
              <a:spcAft>
                <a:spcPts val="1200"/>
              </a:spcAft>
            </a:pPr>
            <a:endParaRPr lang="en-US" sz="1600" dirty="0" smtClean="0"/>
          </a:p>
          <a:p>
            <a:pPr>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11</a:t>
            </a:fld>
            <a:endParaRPr lang="en-US" dirty="0"/>
          </a:p>
        </p:txBody>
      </p:sp>
    </p:spTree>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 Re STX Pan Ocean</a:t>
            </a:r>
            <a:endParaRPr lang="en-US" sz="3200" dirty="0"/>
          </a:p>
        </p:txBody>
      </p:sp>
      <p:sp>
        <p:nvSpPr>
          <p:cNvPr id="3" name="Content Placeholder 2"/>
          <p:cNvSpPr>
            <a:spLocks noGrp="1"/>
          </p:cNvSpPr>
          <p:nvPr>
            <p:ph idx="1"/>
          </p:nvPr>
        </p:nvSpPr>
        <p:spPr>
          <a:xfrm>
            <a:off x="457200" y="1981200"/>
            <a:ext cx="8226425" cy="3382962"/>
          </a:xfrm>
        </p:spPr>
        <p:txBody>
          <a:bodyPr/>
          <a:lstStyle/>
          <a:p>
            <a:r>
              <a:rPr lang="en-US" sz="2400" dirty="0" smtClean="0"/>
              <a:t>Chartered Vessel Protection</a:t>
            </a:r>
          </a:p>
          <a:p>
            <a:endParaRPr lang="en-US" sz="2400" dirty="0" smtClean="0"/>
          </a:p>
          <a:p>
            <a:r>
              <a:rPr lang="en-US" sz="2400" dirty="0" smtClean="0"/>
              <a:t>Reaffirmation of Strong Precedent Concerning Attachments/Arrests and Cross-Border Insolvency. </a:t>
            </a:r>
            <a:endParaRPr lang="en-US" sz="2400"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12</a:t>
            </a:fld>
            <a:endParaRPr lang="en-US" dirty="0"/>
          </a:p>
        </p:txBody>
      </p:sp>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Are Chartered Vessels “Property” Capable of Protection Under the Bankruptcy Code? </a:t>
            </a:r>
            <a:endParaRPr lang="en-US" sz="3200" dirty="0"/>
          </a:p>
        </p:txBody>
      </p:sp>
      <p:sp>
        <p:nvSpPr>
          <p:cNvPr id="3" name="Content Placeholder 2"/>
          <p:cNvSpPr>
            <a:spLocks noGrp="1"/>
          </p:cNvSpPr>
          <p:nvPr>
            <p:ph idx="1"/>
          </p:nvPr>
        </p:nvSpPr>
        <p:spPr>
          <a:xfrm>
            <a:off x="457200" y="2057400"/>
            <a:ext cx="7620000" cy="3733800"/>
          </a:xfrm>
        </p:spPr>
        <p:txBody>
          <a:bodyPr>
            <a:normAutofit/>
          </a:bodyPr>
          <a:lstStyle/>
          <a:p>
            <a:pPr>
              <a:spcAft>
                <a:spcPts val="1200"/>
              </a:spcAft>
            </a:pPr>
            <a:r>
              <a:rPr lang="en-US" sz="1800" dirty="0" smtClean="0"/>
              <a:t>STX RECOGNITION ORDER: </a:t>
            </a:r>
          </a:p>
          <a:p>
            <a:pPr>
              <a:spcAft>
                <a:spcPts val="1200"/>
              </a:spcAft>
            </a:pPr>
            <a:r>
              <a:rPr lang="en-US" sz="1800" dirty="0" smtClean="0"/>
              <a:t>“ORDERED, that sections 361 and 362 of the Bankruptcy Code apply with respect to the Company and the property of the Company that is within the territorial jurisdiction of the United States, including but not limited to vessels owned, </a:t>
            </a:r>
            <a:r>
              <a:rPr lang="en-US" sz="1800" b="1" u="sng" dirty="0" smtClean="0"/>
              <a:t>operated or otherwise leased or chartered </a:t>
            </a:r>
            <a:r>
              <a:rPr lang="en-US" sz="1800" dirty="0" smtClean="0"/>
              <a:t>and bunkers onboard and proceeds thereof as defined in 11 U.S.C. §1502(8), (collectively “Assets”).” (Emphasis supplied).</a:t>
            </a:r>
          </a:p>
          <a:p>
            <a:pPr>
              <a:spcAft>
                <a:spcPts val="1200"/>
              </a:spcAft>
            </a:pPr>
            <a:r>
              <a:rPr lang="en-US" sz="1800" dirty="0" smtClean="0"/>
              <a:t>Based upon the language of the order, this prohibition even extends to arrests and attachments of STX Pan Ocean vessels for unrelated claims against third parties (i.e. against owners, cargo, etc.).  </a:t>
            </a:r>
            <a:r>
              <a:rPr lang="en-US" sz="1800" i="1" dirty="0" smtClean="0"/>
              <a:t>See In re 48</a:t>
            </a:r>
            <a:r>
              <a:rPr lang="en-US" sz="1800" i="1" baseline="30000" dirty="0" smtClean="0"/>
              <a:t>th</a:t>
            </a:r>
            <a:r>
              <a:rPr lang="en-US" sz="1800" i="1" dirty="0" smtClean="0"/>
              <a:t> Street Steakhouse </a:t>
            </a:r>
            <a:r>
              <a:rPr lang="en-US" sz="1800" dirty="0" smtClean="0"/>
              <a:t>827 F.2d 427 2d Cir. 1987).</a:t>
            </a:r>
          </a:p>
        </p:txBody>
      </p:sp>
      <p:sp>
        <p:nvSpPr>
          <p:cNvPr id="6" name="Slide Number Placeholder 5"/>
          <p:cNvSpPr>
            <a:spLocks noGrp="1"/>
          </p:cNvSpPr>
          <p:nvPr>
            <p:ph type="sldNum" sz="quarter" idx="10"/>
          </p:nvPr>
        </p:nvSpPr>
        <p:spPr/>
        <p:txBody>
          <a:bodyPr/>
          <a:lstStyle/>
          <a:p>
            <a:pPr>
              <a:defRPr/>
            </a:pPr>
            <a:fld id="{693B9ED7-9472-41BB-BA5F-96D43B20E1B8}" type="slidenum">
              <a:rPr lang="en-US" smtClean="0"/>
              <a:pPr>
                <a:defRPr/>
              </a:pPr>
              <a:t>13</a:t>
            </a:fld>
            <a:endParaRPr lang="en-US" dirty="0"/>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Distinction Based Upon Types of Charters and Property Interests?</a:t>
            </a:r>
            <a:endParaRPr lang="en-US" sz="3200" dirty="0"/>
          </a:p>
        </p:txBody>
      </p:sp>
      <p:sp>
        <p:nvSpPr>
          <p:cNvPr id="3" name="Content Placeholder 2"/>
          <p:cNvSpPr>
            <a:spLocks noGrp="1"/>
          </p:cNvSpPr>
          <p:nvPr>
            <p:ph idx="1"/>
          </p:nvPr>
        </p:nvSpPr>
        <p:spPr>
          <a:xfrm>
            <a:off x="455613" y="1981200"/>
            <a:ext cx="8226425" cy="4343400"/>
          </a:xfrm>
        </p:spPr>
        <p:txBody>
          <a:bodyPr/>
          <a:lstStyle/>
          <a:p>
            <a:pPr>
              <a:spcAft>
                <a:spcPts val="1200"/>
              </a:spcAft>
            </a:pPr>
            <a:r>
              <a:rPr lang="en-US" sz="1500" dirty="0" smtClean="0"/>
              <a:t>Bareboat Charters – clear possessory interest. </a:t>
            </a:r>
          </a:p>
          <a:p>
            <a:pPr>
              <a:spcAft>
                <a:spcPts val="1200"/>
              </a:spcAft>
            </a:pPr>
            <a:r>
              <a:rPr lang="en-US" sz="1500" dirty="0" smtClean="0"/>
              <a:t>Time Charters – contract for services (but…).</a:t>
            </a:r>
          </a:p>
          <a:p>
            <a:pPr>
              <a:spcAft>
                <a:spcPts val="1200"/>
              </a:spcAft>
            </a:pPr>
            <a:r>
              <a:rPr lang="en-US" sz="1500" dirty="0" smtClean="0"/>
              <a:t>Voyage Charters – contract for service. </a:t>
            </a:r>
          </a:p>
          <a:p>
            <a:pPr>
              <a:spcAft>
                <a:spcPts val="1200"/>
              </a:spcAft>
            </a:pPr>
            <a:r>
              <a:rPr lang="en-US" sz="1500" i="1" dirty="0" smtClean="0"/>
              <a:t>See, e.g., Fed Commerce &amp; Navigation Co. v. M/V </a:t>
            </a:r>
            <a:r>
              <a:rPr lang="en-US" sz="1500" i="1" dirty="0" err="1" smtClean="0"/>
              <a:t>Marathonian</a:t>
            </a:r>
            <a:r>
              <a:rPr lang="en-US" sz="1500" i="1" dirty="0" smtClean="0"/>
              <a:t>, </a:t>
            </a:r>
            <a:r>
              <a:rPr lang="en-US" sz="1500" dirty="0" smtClean="0"/>
              <a:t>392 </a:t>
            </a:r>
            <a:r>
              <a:rPr lang="en-US" sz="1500" dirty="0" err="1" smtClean="0"/>
              <a:t>F.Supp</a:t>
            </a:r>
            <a:r>
              <a:rPr lang="en-US" sz="1500" dirty="0" smtClean="0"/>
              <a:t>. 908, 910 (S.D.N.Y. 1975) (a time charterer is without any property right in the vessel); </a:t>
            </a:r>
            <a:r>
              <a:rPr lang="en-US" sz="1500" i="1" dirty="0" smtClean="0"/>
              <a:t>Id. </a:t>
            </a:r>
            <a:r>
              <a:rPr lang="en-US" sz="1500" dirty="0" smtClean="0"/>
              <a:t>at n.2 (“n. 2 (recognizing that under a demise or bareboat charter, the charterer "becomes, in effect, the owner pro </a:t>
            </a:r>
            <a:r>
              <a:rPr lang="en-US" sz="1500" dirty="0" err="1" smtClean="0"/>
              <a:t>hac</a:t>
            </a:r>
            <a:r>
              <a:rPr lang="en-US" sz="1500" dirty="0" smtClean="0"/>
              <a:t> vice, just as does the lessee of a house and lot, to whom the demise charter is analogous"); </a:t>
            </a:r>
            <a:r>
              <a:rPr lang="en-US" sz="1500" i="1" dirty="0" err="1" smtClean="0"/>
              <a:t>Asprogerakas</a:t>
            </a:r>
            <a:r>
              <a:rPr lang="en-US" sz="1500" i="1" dirty="0" smtClean="0"/>
              <a:t> v. MOL </a:t>
            </a:r>
            <a:r>
              <a:rPr lang="en-US" sz="1500" i="1" dirty="0" err="1" smtClean="0"/>
              <a:t>Tankship</a:t>
            </a:r>
            <a:r>
              <a:rPr lang="en-US" sz="1500" i="1" dirty="0" smtClean="0"/>
              <a:t> Mgmt., Ltd.,</a:t>
            </a:r>
            <a:r>
              <a:rPr lang="en-US" sz="1500" dirty="0" smtClean="0"/>
              <a:t> No. Civ.A.CV-97-3053, 1998 WL 760291, at *3 (E.D.N.Y. Aug. 31, 1998) (indicating that a "time charterer contracts not for the vessel but for a specific service of the vessel, such as the transport of goods, which is rendered by the owners’); </a:t>
            </a:r>
            <a:r>
              <a:rPr lang="en-US" sz="1500" i="1" dirty="0" err="1" smtClean="0"/>
              <a:t>Mondella</a:t>
            </a:r>
            <a:r>
              <a:rPr lang="en-US" sz="1500" i="1" dirty="0" smtClean="0"/>
              <a:t> v. S.S. </a:t>
            </a:r>
            <a:r>
              <a:rPr lang="en-US" sz="1500" i="1" dirty="0" err="1" smtClean="0"/>
              <a:t>Elie</a:t>
            </a:r>
            <a:r>
              <a:rPr lang="en-US" sz="1500" dirty="0" smtClean="0"/>
              <a:t>, 223 F. Supp. 390, 392 (S.D.N.Y. 1963) (same).</a:t>
            </a:r>
          </a:p>
          <a:p>
            <a:pPr>
              <a:spcAft>
                <a:spcPts val="1200"/>
              </a:spcAft>
            </a:pPr>
            <a:r>
              <a:rPr lang="en-US" sz="1500" i="1" dirty="0" err="1" smtClean="0"/>
              <a:t>Riffe</a:t>
            </a:r>
            <a:r>
              <a:rPr lang="en-US" sz="1500" i="1" dirty="0" smtClean="0"/>
              <a:t> Petroleum Co. v. </a:t>
            </a:r>
            <a:r>
              <a:rPr lang="en-US" sz="1500" i="1" dirty="0" err="1" smtClean="0"/>
              <a:t>Cibro</a:t>
            </a:r>
            <a:r>
              <a:rPr lang="en-US" sz="1500" i="1" dirty="0" smtClean="0"/>
              <a:t> Sales. Corp., </a:t>
            </a:r>
            <a:r>
              <a:rPr lang="en-US" sz="1500" dirty="0" smtClean="0"/>
              <a:t>601 F.2d 1385 (10</a:t>
            </a:r>
            <a:r>
              <a:rPr lang="en-US" sz="1500" baseline="30000" dirty="0" smtClean="0"/>
              <a:t>th</a:t>
            </a:r>
            <a:r>
              <a:rPr lang="en-US" sz="1500" dirty="0" smtClean="0"/>
              <a:t> Cir. 1979) (in rem arrest against vessel owned by non-debtor to enforce maritime lien for necessaries not violation of automatic stay for purposes of sanctions motion  - </a:t>
            </a:r>
            <a:r>
              <a:rPr lang="en-US" sz="1600" dirty="0" smtClean="0"/>
              <a:t>a time charter "is a contract for a special service to be rendered by the owners of the vessel" and is to be distinguished from "a contract for the lease of the vessel</a:t>
            </a:r>
            <a:r>
              <a:rPr lang="en-US" sz="1500" dirty="0" smtClean="0"/>
              <a:t>”). </a:t>
            </a:r>
            <a:endParaRPr lang="en-US" sz="1500" i="1" dirty="0" smtClean="0"/>
          </a:p>
          <a:p>
            <a:endParaRPr lang="en-US" sz="1100" dirty="0" smtClean="0"/>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14</a:t>
            </a:fld>
            <a:endParaRPr lang="en-US" dirty="0"/>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Recent Chapter 15 Treatment of Attached Property</a:t>
            </a:r>
            <a:endParaRPr lang="en-US" sz="3200" dirty="0"/>
          </a:p>
        </p:txBody>
      </p:sp>
      <p:sp>
        <p:nvSpPr>
          <p:cNvPr id="3" name="Content Placeholder 2"/>
          <p:cNvSpPr>
            <a:spLocks noGrp="1"/>
          </p:cNvSpPr>
          <p:nvPr>
            <p:ph idx="1"/>
          </p:nvPr>
        </p:nvSpPr>
        <p:spPr>
          <a:xfrm>
            <a:off x="457200" y="2057400"/>
            <a:ext cx="8226425" cy="3382962"/>
          </a:xfrm>
        </p:spPr>
        <p:txBody>
          <a:bodyPr/>
          <a:lstStyle/>
          <a:p>
            <a:pPr>
              <a:lnSpc>
                <a:spcPct val="75000"/>
              </a:lnSpc>
              <a:spcBef>
                <a:spcPts val="600"/>
              </a:spcBef>
              <a:spcAft>
                <a:spcPts val="1200"/>
              </a:spcAft>
            </a:pPr>
            <a:r>
              <a:rPr lang="en-US" sz="1800" i="1" dirty="0" smtClean="0"/>
              <a:t>In re Korea Line Corp  </a:t>
            </a:r>
            <a:r>
              <a:rPr lang="en-US" sz="1800" dirty="0" smtClean="0"/>
              <a:t>(Bankr. S.D.N.Y. July 6, 2011) (property seized after foreign filing turned over).  </a:t>
            </a:r>
          </a:p>
          <a:p>
            <a:pPr>
              <a:lnSpc>
                <a:spcPct val="75000"/>
              </a:lnSpc>
              <a:spcBef>
                <a:spcPts val="600"/>
              </a:spcBef>
              <a:spcAft>
                <a:spcPts val="1200"/>
              </a:spcAft>
            </a:pPr>
            <a:r>
              <a:rPr lang="en-US" sz="1800" i="1" dirty="0" smtClean="0"/>
              <a:t>In re Atlas Shipping A/S, </a:t>
            </a:r>
            <a:r>
              <a:rPr lang="en-US" sz="1800" dirty="0" smtClean="0"/>
              <a:t>404 B.R. 726 (Bankr. S.D.N.Y. 2009); </a:t>
            </a:r>
            <a:r>
              <a:rPr lang="en-US" sz="1800" i="1" dirty="0" smtClean="0"/>
              <a:t>CSL Australia Pty Ltd v. Britannia Bulkers Plc, </a:t>
            </a:r>
            <a:r>
              <a:rPr lang="en-US" sz="1800" dirty="0" smtClean="0"/>
              <a:t>No. 08-cv-8290, 2009 WL 2876250 (PKL) (S.D.N.Y. Sept. 8, 2009) (turnover of property attached </a:t>
            </a:r>
            <a:r>
              <a:rPr lang="en-US" sz="1800" u="sng" dirty="0" smtClean="0"/>
              <a:t>before</a:t>
            </a:r>
            <a:r>
              <a:rPr lang="en-US" sz="1800" dirty="0" smtClean="0"/>
              <a:t> foreign filing pursuant to foreign law).</a:t>
            </a:r>
          </a:p>
          <a:p>
            <a:pPr>
              <a:lnSpc>
                <a:spcPct val="75000"/>
              </a:lnSpc>
              <a:spcBef>
                <a:spcPts val="600"/>
              </a:spcBef>
              <a:spcAft>
                <a:spcPts val="1200"/>
              </a:spcAft>
            </a:pPr>
            <a:r>
              <a:rPr lang="en-US" sz="1800" i="1" dirty="0" smtClean="0"/>
              <a:t>In Re TIBC 439 B.R. </a:t>
            </a:r>
            <a:r>
              <a:rPr lang="en-US" sz="1800" dirty="0" smtClean="0"/>
              <a:t>614 (notwithstanding pre-existing lien by United States creditor, holding that property would be released if supported by foreign law). </a:t>
            </a:r>
          </a:p>
          <a:p>
            <a:pPr>
              <a:lnSpc>
                <a:spcPct val="75000"/>
              </a:lnSpc>
              <a:spcBef>
                <a:spcPts val="600"/>
              </a:spcBef>
              <a:spcAft>
                <a:spcPts val="1200"/>
              </a:spcAft>
            </a:pPr>
            <a:r>
              <a:rPr lang="en-US" sz="1800" dirty="0" smtClean="0"/>
              <a:t>Venerable precedent under former section 305.</a:t>
            </a:r>
          </a:p>
          <a:p>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15</a:t>
            </a:fld>
            <a:endParaRPr lang="en-US" dirty="0"/>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STX Continues Long-Held Maritime Attachment/Arrest Principles:</a:t>
            </a:r>
            <a:endParaRPr lang="en-US" dirty="0"/>
          </a:p>
        </p:txBody>
      </p:sp>
      <p:sp>
        <p:nvSpPr>
          <p:cNvPr id="3" name="Content Placeholder 2"/>
          <p:cNvSpPr>
            <a:spLocks noGrp="1"/>
          </p:cNvSpPr>
          <p:nvPr>
            <p:ph idx="1"/>
          </p:nvPr>
        </p:nvSpPr>
        <p:spPr>
          <a:xfrm>
            <a:off x="457200" y="2057400"/>
            <a:ext cx="8226425" cy="4114800"/>
          </a:xfrm>
        </p:spPr>
        <p:txBody>
          <a:bodyPr/>
          <a:lstStyle/>
          <a:p>
            <a:pPr>
              <a:spcBef>
                <a:spcPts val="1200"/>
              </a:spcBef>
            </a:pPr>
            <a:r>
              <a:rPr lang="en-US" sz="1800" dirty="0" smtClean="0"/>
              <a:t>The STX Case upheld the now well-established rule that United States attachments and arrests of a foreign debtor’s vessel or bunkers effected after the commencement of the foreign bankruptcy but before the filing of the United States chapter 15 (along with the imposition of the automatic stay) will be summarily vacated.  </a:t>
            </a:r>
          </a:p>
          <a:p>
            <a:pPr>
              <a:spcBef>
                <a:spcPts val="1200"/>
              </a:spcBef>
            </a:pPr>
            <a:r>
              <a:rPr lang="en-US" sz="1800" dirty="0" smtClean="0"/>
              <a:t>Creditors will be stuck paying </a:t>
            </a:r>
            <a:r>
              <a:rPr lang="en-US" sz="1800" i="1" dirty="0" err="1" smtClean="0"/>
              <a:t>custodia</a:t>
            </a:r>
            <a:r>
              <a:rPr lang="en-US" sz="1800" i="1" dirty="0" smtClean="0"/>
              <a:t> </a:t>
            </a:r>
            <a:r>
              <a:rPr lang="en-US" sz="1800" i="1" dirty="0" err="1" smtClean="0"/>
              <a:t>legis</a:t>
            </a:r>
            <a:r>
              <a:rPr lang="en-US" sz="1800" i="1" dirty="0" smtClean="0"/>
              <a:t> </a:t>
            </a:r>
            <a:r>
              <a:rPr lang="en-US" sz="1800" dirty="0" smtClean="0"/>
              <a:t>fees and their attorneys’ fees for doomed venture.</a:t>
            </a:r>
          </a:p>
          <a:p>
            <a:pPr>
              <a:spcBef>
                <a:spcPts val="1200"/>
              </a:spcBef>
            </a:pPr>
            <a:r>
              <a:rPr lang="en-US" sz="1800" dirty="0" smtClean="0"/>
              <a:t>If attachment/arrest is made </a:t>
            </a:r>
            <a:r>
              <a:rPr lang="en-US" sz="1800" u="sng" dirty="0" smtClean="0"/>
              <a:t>before</a:t>
            </a:r>
            <a:r>
              <a:rPr lang="en-US" sz="1800" dirty="0" smtClean="0"/>
              <a:t> the main foreign proceeding filed, a U.S. court may not vacate. The decision will be made either by the US Court or within the foreign main proceeding, but foreign law will be applied. </a:t>
            </a:r>
          </a:p>
          <a:p>
            <a:pPr>
              <a:spcBef>
                <a:spcPts val="1200"/>
              </a:spcBef>
            </a:pPr>
            <a:r>
              <a:rPr lang="en-US" sz="1800" dirty="0" smtClean="0"/>
              <a:t>US – 90 day rule.  Other countries have differing rules (Denmark requires vacatur of all judicially obtained security irrespective of when obtained).  For many countries, the law is unclear – which creates opportunities/problems. </a:t>
            </a:r>
            <a:endParaRPr lang="en-US" sz="1800"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16</a:t>
            </a:fld>
            <a:endParaRPr lang="en-US" dirty="0"/>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smtClean="0"/>
              <a:t>In Re William H. and Patricia H. Millard</a:t>
            </a:r>
            <a:endParaRPr lang="en-US" sz="3200" i="1" dirty="0"/>
          </a:p>
        </p:txBody>
      </p:sp>
      <p:sp>
        <p:nvSpPr>
          <p:cNvPr id="3" name="Content Placeholder 2"/>
          <p:cNvSpPr>
            <a:spLocks noGrp="1"/>
          </p:cNvSpPr>
          <p:nvPr>
            <p:ph idx="1"/>
          </p:nvPr>
        </p:nvSpPr>
        <p:spPr>
          <a:xfrm>
            <a:off x="457200" y="1905000"/>
            <a:ext cx="8226425" cy="3382962"/>
          </a:xfrm>
        </p:spPr>
        <p:txBody>
          <a:bodyPr/>
          <a:lstStyle/>
          <a:p>
            <a:pPr>
              <a:spcAft>
                <a:spcPts val="1200"/>
              </a:spcAft>
            </a:pPr>
            <a:r>
              <a:rPr lang="en-US" sz="2000" dirty="0" smtClean="0"/>
              <a:t>Unique Chapter 15 decision – substantial policy implications. </a:t>
            </a:r>
          </a:p>
          <a:p>
            <a:pPr>
              <a:spcAft>
                <a:spcPts val="1200"/>
              </a:spcAft>
            </a:pPr>
            <a:r>
              <a:rPr lang="en-US" sz="2000" dirty="0" smtClean="0"/>
              <a:t>The United States will recognize a foreign insolvency proceeding even where the principal debts of the debtor, in this case, tax claims of a U.S. Territory, are not provable or admissible in the foreign proceeding. </a:t>
            </a:r>
          </a:p>
          <a:p>
            <a:pPr>
              <a:spcAft>
                <a:spcPts val="1200"/>
              </a:spcAft>
            </a:pPr>
            <a:r>
              <a:rPr lang="en-US" sz="2000" dirty="0" smtClean="0"/>
              <a:t>The United States takes the same approach, and it is commonly called the “revenue rule.”  </a:t>
            </a:r>
            <a:r>
              <a:rPr lang="en-US" sz="2000" i="1" dirty="0" smtClean="0"/>
              <a:t>See In re BearingPoint Inc., </a:t>
            </a:r>
            <a:r>
              <a:rPr lang="en-US" sz="2000" dirty="0" smtClean="0"/>
              <a:t>2010 WL 4622458 (Bankr. S.D.N.Y</a:t>
            </a:r>
            <a:r>
              <a:rPr lang="en-US" sz="1800" dirty="0" smtClean="0"/>
              <a:t>. 2010). </a:t>
            </a:r>
            <a:endParaRPr lang="en-US" sz="1800"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17</a:t>
            </a:fld>
            <a:endParaRPr lang="en-US" dirty="0"/>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Millard Continued	</a:t>
            </a:r>
            <a:endParaRPr lang="en-US" i="1" dirty="0"/>
          </a:p>
        </p:txBody>
      </p:sp>
      <p:sp>
        <p:nvSpPr>
          <p:cNvPr id="3" name="Content Placeholder 2"/>
          <p:cNvSpPr>
            <a:spLocks noGrp="1"/>
          </p:cNvSpPr>
          <p:nvPr>
            <p:ph idx="1"/>
          </p:nvPr>
        </p:nvSpPr>
        <p:spPr>
          <a:xfrm>
            <a:off x="457200" y="1828800"/>
            <a:ext cx="8226425" cy="3382962"/>
          </a:xfrm>
        </p:spPr>
        <p:txBody>
          <a:bodyPr/>
          <a:lstStyle/>
          <a:p>
            <a:pPr>
              <a:spcBef>
                <a:spcPts val="600"/>
              </a:spcBef>
              <a:spcAft>
                <a:spcPts val="1200"/>
              </a:spcAft>
            </a:pPr>
            <a:r>
              <a:rPr lang="en-US" sz="2000" dirty="0" smtClean="0"/>
              <a:t>The United States will not “look behind” the definition of insolvency set forth by a foreign nation or court. </a:t>
            </a:r>
          </a:p>
          <a:p>
            <a:pPr>
              <a:spcBef>
                <a:spcPts val="600"/>
              </a:spcBef>
              <a:spcAft>
                <a:spcPts val="1200"/>
              </a:spcAft>
            </a:pPr>
            <a:r>
              <a:rPr lang="en-US" sz="2000" dirty="0" smtClean="0"/>
              <a:t>Enforcement of default judgments is not a fundamental public policy of the United States; default judgments are disfavored. </a:t>
            </a:r>
          </a:p>
          <a:p>
            <a:pPr>
              <a:spcBef>
                <a:spcPts val="600"/>
              </a:spcBef>
              <a:spcAft>
                <a:spcPts val="1200"/>
              </a:spcAft>
            </a:pPr>
            <a:r>
              <a:rPr lang="en-US" sz="2000" dirty="0" smtClean="0"/>
              <a:t>Utilizing the bankruptcy process to obtain a stay of enforcement proceedings, in a two party dispute, for the purpose of challenging default judgments or appealing judgments is not bad faith.  </a:t>
            </a:r>
          </a:p>
          <a:p>
            <a:pPr>
              <a:spcBef>
                <a:spcPts val="600"/>
              </a:spcBef>
              <a:spcAft>
                <a:spcPts val="1200"/>
              </a:spcAft>
            </a:pPr>
            <a:r>
              <a:rPr lang="en-US" sz="2000" dirty="0" smtClean="0"/>
              <a:t>Court authorized taking deposition of sitting governor. </a:t>
            </a:r>
            <a:endParaRPr lang="en-US" sz="2000"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18</a:t>
            </a:fld>
            <a:endParaRPr lang="en-US" dirty="0"/>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6475"/>
            <a:ext cx="8839200" cy="898525"/>
          </a:xfrm>
        </p:spPr>
        <p:txBody>
          <a:bodyPr/>
          <a:lstStyle/>
          <a:p>
            <a:r>
              <a:rPr lang="en-US" sz="3200" dirty="0" smtClean="0"/>
              <a:t>Important/Maritime Chapter 15 Cases Decided Since Our Last Meeting </a:t>
            </a:r>
            <a:endParaRPr lang="en-US" sz="3200" dirty="0"/>
          </a:p>
        </p:txBody>
      </p:sp>
      <p:sp>
        <p:nvSpPr>
          <p:cNvPr id="3" name="Content Placeholder 2"/>
          <p:cNvSpPr>
            <a:spLocks noGrp="1"/>
          </p:cNvSpPr>
          <p:nvPr>
            <p:ph idx="1"/>
          </p:nvPr>
        </p:nvSpPr>
        <p:spPr>
          <a:xfrm>
            <a:off x="838200" y="2209800"/>
            <a:ext cx="7433930" cy="3382962"/>
          </a:xfrm>
        </p:spPr>
        <p:txBody>
          <a:bodyPr>
            <a:noAutofit/>
          </a:bodyPr>
          <a:lstStyle/>
          <a:p>
            <a:r>
              <a:rPr lang="en-US" sz="1600" i="1" dirty="0" smtClean="0"/>
              <a:t>In re Barnet, </a:t>
            </a:r>
            <a:r>
              <a:rPr lang="en-US" sz="1600" dirty="0" smtClean="0"/>
              <a:t>737 F.3d 238, 246 (2d Cir. 2013) (the requirements of 11 U.S.C. 109 - including that the debtor have property, a place of business or residence in the United States -- apply in Chapter 15 actions). </a:t>
            </a:r>
          </a:p>
          <a:p>
            <a:pPr>
              <a:buNone/>
            </a:pPr>
            <a:endParaRPr lang="en-US" sz="1600" dirty="0" smtClean="0"/>
          </a:p>
          <a:p>
            <a:r>
              <a:rPr lang="en-US" sz="1600" i="1" dirty="0" smtClean="0"/>
              <a:t>In re STX Pan Ocean, </a:t>
            </a:r>
            <a:r>
              <a:rPr lang="en-US" sz="1600" dirty="0" smtClean="0"/>
              <a:t>13-12046 (Bankr. S.D.N.Y. 2013) (vessels chartered by a foreign debtor may not be attached or arrested - even arguably for claims against a non-debtor); (reaffirmation of principles underlying attachment/seizure and cross border insolvency).</a:t>
            </a:r>
          </a:p>
          <a:p>
            <a:pPr>
              <a:buNone/>
            </a:pPr>
            <a:endParaRPr lang="en-US" sz="1600" dirty="0" smtClean="0"/>
          </a:p>
          <a:p>
            <a:r>
              <a:rPr lang="en-US" sz="1600" i="1" dirty="0" smtClean="0"/>
              <a:t>In re William H. Millard and Patricia H. Millard, </a:t>
            </a:r>
            <a:r>
              <a:rPr lang="en-US" sz="1600" dirty="0" smtClean="0"/>
              <a:t>501 B.R. 644 (Bankr. S.D.N.Y. 2013) (a foreign insolvency can be recognized even where the largest (United States) creditor’s claim is not provable in the foreign proceeding; obtaining chapter 15 protection to avoid asset-grabbing during two-party dispute is a permissible purpose,  does not constitute bad faith, and does not violate fundamental U.S. public policy).</a:t>
            </a:r>
          </a:p>
        </p:txBody>
      </p:sp>
      <p:sp>
        <p:nvSpPr>
          <p:cNvPr id="6" name="Slide Number Placeholder 5"/>
          <p:cNvSpPr>
            <a:spLocks noGrp="1"/>
          </p:cNvSpPr>
          <p:nvPr>
            <p:ph type="sldNum" sz="quarter" idx="10"/>
          </p:nvPr>
        </p:nvSpPr>
        <p:spPr/>
        <p:txBody>
          <a:bodyPr/>
          <a:lstStyle/>
          <a:p>
            <a:pPr>
              <a:defRPr/>
            </a:pPr>
            <a:fld id="{693B9ED7-9472-41BB-BA5F-96D43B20E1B8}" type="slidenum">
              <a:rPr lang="en-US" smtClean="0"/>
              <a:pPr>
                <a:defRPr/>
              </a:pPr>
              <a:t>1</a:t>
            </a:fld>
            <a:endParaRPr lang="en-US" dirty="0"/>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Maritime Applications?</a:t>
            </a:r>
            <a:endParaRPr lang="en-US" dirty="0"/>
          </a:p>
        </p:txBody>
      </p:sp>
      <p:sp>
        <p:nvSpPr>
          <p:cNvPr id="3" name="Content Placeholder 2"/>
          <p:cNvSpPr>
            <a:spLocks noGrp="1"/>
          </p:cNvSpPr>
          <p:nvPr>
            <p:ph idx="1"/>
          </p:nvPr>
        </p:nvSpPr>
        <p:spPr>
          <a:xfrm>
            <a:off x="457200" y="1981200"/>
            <a:ext cx="8226425" cy="2514600"/>
          </a:xfrm>
        </p:spPr>
        <p:txBody>
          <a:bodyPr/>
          <a:lstStyle/>
          <a:p>
            <a:r>
              <a:rPr lang="en-US" sz="2500" dirty="0" smtClean="0"/>
              <a:t>Environmental costs/assessments/penalties. </a:t>
            </a:r>
          </a:p>
          <a:p>
            <a:endParaRPr lang="en-US" sz="2500" dirty="0" smtClean="0"/>
          </a:p>
          <a:p>
            <a:r>
              <a:rPr lang="en-US" sz="2500" dirty="0" smtClean="0"/>
              <a:t>Foreign tax assessments.</a:t>
            </a:r>
          </a:p>
          <a:p>
            <a:pPr>
              <a:buNone/>
            </a:pPr>
            <a:endParaRPr lang="en-US" sz="2500" dirty="0" smtClean="0"/>
          </a:p>
          <a:p>
            <a:r>
              <a:rPr lang="en-US" sz="2500" dirty="0" smtClean="0"/>
              <a:t>Nationalization of assets? </a:t>
            </a:r>
          </a:p>
          <a:p>
            <a:pPr>
              <a:buNone/>
            </a:pPr>
            <a:r>
              <a:rPr lang="en-US" dirty="0" smtClean="0"/>
              <a:t> </a:t>
            </a:r>
          </a:p>
          <a:p>
            <a:pPr>
              <a:buNone/>
            </a:pP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19</a:t>
            </a:fld>
            <a:endParaRPr lang="en-US" dirty="0"/>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91CA0B9-F148-4D36-99AA-F3695E16ED27}" type="slidenum">
              <a:rPr lang="en-US" smtClean="0"/>
              <a:pPr/>
              <a:t>20</a:t>
            </a:fld>
            <a:endParaRPr lang="en-US" dirty="0"/>
          </a:p>
        </p:txBody>
      </p:sp>
      <p:pic>
        <p:nvPicPr>
          <p:cNvPr id="17" name="Picture Placeholder 16" descr="Gluck_Warren_72.jpg"/>
          <p:cNvPicPr>
            <a:picLocks noGrp="1" noChangeAspect="1"/>
          </p:cNvPicPr>
          <p:nvPr>
            <p:ph type="pic" sz="quarter" idx="14"/>
          </p:nvPr>
        </p:nvPicPr>
        <p:blipFill>
          <a:blip r:embed="rId2" cstate="print"/>
          <a:srcRect l="5678" r="5678"/>
          <a:stretch>
            <a:fillRect/>
          </a:stretch>
        </p:blipFill>
        <p:spPr/>
      </p:pic>
      <p:sp>
        <p:nvSpPr>
          <p:cNvPr id="11" name="Text Placeholder 10"/>
          <p:cNvSpPr>
            <a:spLocks noGrp="1"/>
          </p:cNvSpPr>
          <p:nvPr>
            <p:ph type="body" sz="quarter" idx="15"/>
          </p:nvPr>
        </p:nvSpPr>
        <p:spPr/>
        <p:txBody>
          <a:bodyPr/>
          <a:lstStyle/>
          <a:p>
            <a:r>
              <a:rPr lang="en-US" dirty="0" smtClean="0"/>
              <a:t>Warren E. Gluck</a:t>
            </a:r>
            <a:endParaRPr lang="en-US" dirty="0"/>
          </a:p>
        </p:txBody>
      </p:sp>
      <p:sp>
        <p:nvSpPr>
          <p:cNvPr id="12" name="Text Placeholder 11"/>
          <p:cNvSpPr>
            <a:spLocks noGrp="1"/>
          </p:cNvSpPr>
          <p:nvPr>
            <p:ph type="body" sz="quarter" idx="16"/>
          </p:nvPr>
        </p:nvSpPr>
        <p:spPr/>
        <p:txBody>
          <a:bodyPr/>
          <a:lstStyle/>
          <a:p>
            <a:r>
              <a:rPr lang="en-US" dirty="0" smtClean="0"/>
              <a:t>Warren E. Gluck</a:t>
            </a:r>
          </a:p>
          <a:p>
            <a:r>
              <a:rPr lang="en-US" dirty="0" smtClean="0"/>
              <a:t>Senior Associate</a:t>
            </a:r>
          </a:p>
          <a:p>
            <a:endParaRPr lang="en-US" dirty="0" smtClean="0"/>
          </a:p>
          <a:p>
            <a:r>
              <a:rPr lang="en-US" dirty="0" smtClean="0"/>
              <a:t>New York</a:t>
            </a:r>
          </a:p>
          <a:p>
            <a:r>
              <a:rPr lang="en-US" dirty="0" smtClean="0"/>
              <a:t>T. 212.513.3396</a:t>
            </a:r>
          </a:p>
          <a:p>
            <a:r>
              <a:rPr lang="en-US" dirty="0" smtClean="0"/>
              <a:t>warren.gluck@hklaw.com</a:t>
            </a:r>
          </a:p>
        </p:txBody>
      </p:sp>
      <p:sp>
        <p:nvSpPr>
          <p:cNvPr id="9" name="Text Placeholder 8"/>
          <p:cNvSpPr>
            <a:spLocks noGrp="1"/>
          </p:cNvSpPr>
          <p:nvPr>
            <p:ph type="body" sz="quarter" idx="11"/>
          </p:nvPr>
        </p:nvSpPr>
        <p:spPr>
          <a:xfrm>
            <a:off x="2555776" y="1665288"/>
            <a:ext cx="6119912" cy="4354512"/>
          </a:xfrm>
        </p:spPr>
        <p:txBody>
          <a:bodyPr/>
          <a:lstStyle/>
          <a:p>
            <a:r>
              <a:rPr lang="en-US" sz="1200" b="1" dirty="0" smtClean="0"/>
              <a:t>Warren E. Gluck </a:t>
            </a:r>
            <a:r>
              <a:rPr lang="en-US" sz="1200" dirty="0" smtClean="0"/>
              <a:t>is a litigator in Holland &amp; Knight's New York office. He practices commercial litigation, insolvency and admiralty law, and is experienced in all aspects of the litigation process. He has been named a New York Super Lawyers Rising Star for the past two years (2012, 2013). Mr. Gluck is a frequent speaker on the topics of international debt enforcement and cross‐border insolvency and has pioneered new asset tracing methods. He also has substantial experience in connection with interim and protective remedies and has litigated dozens of prejudgment attachment and injunction‐predicated cases.</a:t>
            </a:r>
          </a:p>
          <a:p>
            <a:endParaRPr lang="en-US" sz="1200" dirty="0" smtClean="0"/>
          </a:p>
          <a:p>
            <a:r>
              <a:rPr lang="en-US" sz="1200" b="1" dirty="0" smtClean="0"/>
              <a:t>Chapter 15</a:t>
            </a:r>
          </a:p>
          <a:p>
            <a:r>
              <a:rPr lang="en-US" sz="1200" dirty="0" smtClean="0"/>
              <a:t>Mr. Gluck has acted for the foreign representative in the following "Chapter 15"</a:t>
            </a:r>
          </a:p>
          <a:p>
            <a:r>
              <a:rPr lang="en-US" sz="1200" dirty="0" smtClean="0"/>
              <a:t>proceedings:</a:t>
            </a:r>
          </a:p>
          <a:p>
            <a:pPr marL="288925" indent="-176213">
              <a:buFont typeface="Arial" pitchFamily="34" charset="0"/>
              <a:buChar char="•"/>
            </a:pPr>
            <a:r>
              <a:rPr lang="en-US" sz="1100" i="1" dirty="0" smtClean="0"/>
              <a:t>In re Armada (Singapore) </a:t>
            </a:r>
            <a:r>
              <a:rPr lang="en-US" sz="1100" i="1" dirty="0" err="1" smtClean="0"/>
              <a:t>Pte</a:t>
            </a:r>
            <a:r>
              <a:rPr lang="en-US" sz="1100" i="1" dirty="0" smtClean="0"/>
              <a:t> Ltd., </a:t>
            </a:r>
            <a:r>
              <a:rPr lang="en-US" sz="1100" dirty="0" smtClean="0"/>
              <a:t>09‐10105 (JMP) (</a:t>
            </a:r>
            <a:r>
              <a:rPr lang="en-US" sz="1100" dirty="0" err="1" smtClean="0"/>
              <a:t>Bankr</a:t>
            </a:r>
            <a:r>
              <a:rPr lang="en-US" sz="1100" dirty="0" smtClean="0"/>
              <a:t>. S.D.N.Y.)</a:t>
            </a:r>
          </a:p>
          <a:p>
            <a:pPr marL="288925" indent="-176213">
              <a:buFont typeface="Arial" pitchFamily="34" charset="0"/>
              <a:buChar char="•"/>
            </a:pPr>
            <a:r>
              <a:rPr lang="en-US" sz="1100" i="1" dirty="0" smtClean="0"/>
              <a:t>In re Britannia Bulkers A/S, </a:t>
            </a:r>
            <a:r>
              <a:rPr lang="en-US" sz="1100" dirty="0" smtClean="0"/>
              <a:t>08‐15187 (REG) (</a:t>
            </a:r>
            <a:r>
              <a:rPr lang="en-US" sz="1100" dirty="0" err="1" smtClean="0"/>
              <a:t>Bankr</a:t>
            </a:r>
            <a:r>
              <a:rPr lang="en-US" sz="1100" dirty="0" smtClean="0"/>
              <a:t>. S.D.N.Y.)</a:t>
            </a:r>
            <a:r>
              <a:rPr lang="en-US" sz="1100" i="1" dirty="0" smtClean="0"/>
              <a:t>,</a:t>
            </a:r>
            <a:r>
              <a:rPr lang="en-US" sz="1100" dirty="0" smtClean="0"/>
              <a:t> see </a:t>
            </a:r>
            <a:r>
              <a:rPr lang="en-US" sz="1100" i="1" dirty="0" smtClean="0"/>
              <a:t>CSL Australia Pty Ltd. v.</a:t>
            </a:r>
          </a:p>
          <a:p>
            <a:pPr marL="288925" indent="-176213">
              <a:buFont typeface="Arial" pitchFamily="34" charset="0"/>
              <a:buChar char="•"/>
            </a:pPr>
            <a:r>
              <a:rPr lang="en-US" sz="1100" i="1" dirty="0" smtClean="0"/>
              <a:t>Britannia Bulkers et al., </a:t>
            </a:r>
            <a:r>
              <a:rPr lang="en-US" sz="1100" dirty="0" smtClean="0"/>
              <a:t>2009 WL 2876250 (S.D.N.Y. Sept. 8, 2009)</a:t>
            </a:r>
          </a:p>
          <a:p>
            <a:pPr marL="288925" indent="-176213">
              <a:buFont typeface="Arial" pitchFamily="34" charset="0"/>
              <a:buChar char="•"/>
            </a:pPr>
            <a:r>
              <a:rPr lang="en-US" sz="1100" i="1" dirty="0" smtClean="0"/>
              <a:t>In re The International Banking Corp. B.S.C., </a:t>
            </a:r>
            <a:r>
              <a:rPr lang="en-US" sz="1100" dirty="0" smtClean="0"/>
              <a:t>09‐17318 (SMB) (</a:t>
            </a:r>
            <a:r>
              <a:rPr lang="en-US" sz="1100" dirty="0" err="1" smtClean="0"/>
              <a:t>Bankr</a:t>
            </a:r>
            <a:r>
              <a:rPr lang="en-US" sz="1100" dirty="0" smtClean="0"/>
              <a:t>. S.D.N.Y.), see </a:t>
            </a:r>
            <a:r>
              <a:rPr lang="en-US" sz="1100" i="1" dirty="0" smtClean="0"/>
              <a:t>In re TIBC,</a:t>
            </a:r>
          </a:p>
          <a:p>
            <a:pPr marL="288925" indent="-176213">
              <a:buFont typeface="Arial" pitchFamily="34" charset="0"/>
              <a:buChar char="•"/>
            </a:pPr>
            <a:r>
              <a:rPr lang="en-US" sz="1100" i="1" dirty="0" smtClean="0"/>
              <a:t>439 B.R. 614 </a:t>
            </a:r>
            <a:r>
              <a:rPr lang="en-US" sz="1100" dirty="0" smtClean="0"/>
              <a:t>(</a:t>
            </a:r>
            <a:r>
              <a:rPr lang="en-US" sz="1100" dirty="0" err="1" smtClean="0"/>
              <a:t>Bankr</a:t>
            </a:r>
            <a:r>
              <a:rPr lang="en-US" sz="1100" dirty="0" smtClean="0"/>
              <a:t>. S.D.N.Y. 2010)</a:t>
            </a:r>
          </a:p>
          <a:p>
            <a:pPr marL="288925" indent="-176213">
              <a:buFont typeface="Arial" pitchFamily="34" charset="0"/>
              <a:buChar char="•"/>
            </a:pPr>
            <a:r>
              <a:rPr lang="en-US" sz="1100" i="1" dirty="0" smtClean="0"/>
              <a:t>In re </a:t>
            </a:r>
            <a:r>
              <a:rPr lang="en-US" sz="1100" i="1" dirty="0" err="1" smtClean="0"/>
              <a:t>Transfield</a:t>
            </a:r>
            <a:r>
              <a:rPr lang="en-US" sz="1100" i="1" dirty="0" smtClean="0"/>
              <a:t> ER Cape Ltd. (BVI),</a:t>
            </a:r>
            <a:r>
              <a:rPr lang="en-US" sz="1100" dirty="0" smtClean="0"/>
              <a:t> 10‐16270 (MG) (</a:t>
            </a:r>
            <a:r>
              <a:rPr lang="en-US" sz="1100" dirty="0" err="1" smtClean="0"/>
              <a:t>Bankr</a:t>
            </a:r>
            <a:r>
              <a:rPr lang="en-US" sz="1100" dirty="0" smtClean="0"/>
              <a:t>. S.D.N.Y.)</a:t>
            </a:r>
          </a:p>
          <a:p>
            <a:pPr marL="288925" indent="-176213">
              <a:buFont typeface="Arial" pitchFamily="34" charset="0"/>
              <a:buChar char="•"/>
            </a:pPr>
            <a:r>
              <a:rPr lang="en-US" sz="1100" i="1" dirty="0" smtClean="0"/>
              <a:t>In re Korea Line Corp., 11‐10789 (REG) </a:t>
            </a:r>
            <a:r>
              <a:rPr lang="en-US" sz="1100" dirty="0" smtClean="0"/>
              <a:t>(</a:t>
            </a:r>
            <a:r>
              <a:rPr lang="en-US" sz="1100" dirty="0" err="1" smtClean="0"/>
              <a:t>Bankr</a:t>
            </a:r>
            <a:r>
              <a:rPr lang="en-US" sz="1100" dirty="0" smtClean="0"/>
              <a:t>. S.D.N.Y.)</a:t>
            </a:r>
          </a:p>
          <a:p>
            <a:pPr marL="288925" indent="-176213">
              <a:buFont typeface="Arial" pitchFamily="34" charset="0"/>
              <a:buChar char="•"/>
            </a:pPr>
            <a:r>
              <a:rPr lang="en-US" sz="1100" i="1" dirty="0" smtClean="0"/>
              <a:t>In re </a:t>
            </a:r>
            <a:r>
              <a:rPr lang="en-US" sz="1100" i="1" dirty="0" err="1" smtClean="0"/>
              <a:t>Farenco</a:t>
            </a:r>
            <a:r>
              <a:rPr lang="en-US" sz="1100" i="1" dirty="0" smtClean="0"/>
              <a:t> Shipping Co. Ltd., 11‐14138 (REG) </a:t>
            </a:r>
            <a:r>
              <a:rPr lang="en-US" sz="1100" dirty="0" smtClean="0"/>
              <a:t>(</a:t>
            </a:r>
            <a:r>
              <a:rPr lang="en-US" sz="1100" dirty="0" err="1" smtClean="0"/>
              <a:t>Bankr</a:t>
            </a:r>
            <a:r>
              <a:rPr lang="en-US" sz="1100" dirty="0" smtClean="0"/>
              <a:t>. S.D.N.Y.)</a:t>
            </a:r>
          </a:p>
          <a:p>
            <a:pPr marL="288925" indent="-176213">
              <a:buFont typeface="Arial" pitchFamily="34" charset="0"/>
              <a:buChar char="•"/>
            </a:pPr>
            <a:r>
              <a:rPr lang="en-US" sz="1100" i="1" dirty="0" smtClean="0"/>
              <a:t>In re William H. Millard, In re Patricia H. Millard, </a:t>
            </a:r>
            <a:r>
              <a:rPr lang="en-US" sz="1100" dirty="0" smtClean="0"/>
              <a:t>13‐11625, 13‐11626 (</a:t>
            </a:r>
            <a:r>
              <a:rPr lang="en-US" sz="1100" dirty="0" err="1" smtClean="0"/>
              <a:t>Bankr</a:t>
            </a:r>
            <a:r>
              <a:rPr lang="en-US" sz="1100" dirty="0" smtClean="0"/>
              <a:t>. S.D.N.Y.) see 501 B.R. 644 (</a:t>
            </a:r>
            <a:r>
              <a:rPr lang="en-US" sz="1100" dirty="0" err="1" smtClean="0"/>
              <a:t>Bankr</a:t>
            </a:r>
            <a:r>
              <a:rPr lang="en-US" sz="1100" dirty="0" smtClean="0"/>
              <a:t>. S.D.N.Y. 2013)</a:t>
            </a:r>
            <a:endParaRPr lang="en-US"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Chapter 15 – Brief Overview</a:t>
            </a:r>
            <a:endParaRPr lang="en-US" sz="3200" dirty="0"/>
          </a:p>
        </p:txBody>
      </p:sp>
      <p:sp>
        <p:nvSpPr>
          <p:cNvPr id="3" name="Content Placeholder 2"/>
          <p:cNvSpPr>
            <a:spLocks noGrp="1"/>
          </p:cNvSpPr>
          <p:nvPr>
            <p:ph idx="1"/>
          </p:nvPr>
        </p:nvSpPr>
        <p:spPr>
          <a:xfrm>
            <a:off x="455613" y="1905000"/>
            <a:ext cx="8226425" cy="3810000"/>
          </a:xfrm>
        </p:spPr>
        <p:txBody>
          <a:bodyPr/>
          <a:lstStyle/>
          <a:p>
            <a:pPr>
              <a:spcAft>
                <a:spcPts val="1200"/>
              </a:spcAft>
            </a:pPr>
            <a:r>
              <a:rPr lang="en-US" sz="2200" dirty="0" smtClean="0"/>
              <a:t>2005:  U.S. adoption of the U.N. Commission on International Trade Law (UNCITRAL) Model Law of Cross-Border Insolvency.</a:t>
            </a:r>
          </a:p>
          <a:p>
            <a:pPr>
              <a:spcAft>
                <a:spcPts val="1200"/>
              </a:spcAft>
            </a:pPr>
            <a:r>
              <a:rPr lang="en-US" sz="2200" dirty="0" smtClean="0"/>
              <a:t>Action brought by “Foreign Representative” (typically, but not always, appointed by foreign court).</a:t>
            </a:r>
          </a:p>
          <a:p>
            <a:pPr>
              <a:spcAft>
                <a:spcPts val="1200"/>
              </a:spcAft>
            </a:pPr>
            <a:r>
              <a:rPr lang="en-US" sz="2200" dirty="0" smtClean="0"/>
              <a:t>Key:  foreign proceeding to be at “center of main interest” (COMI) of debtors.  </a:t>
            </a:r>
            <a:r>
              <a:rPr lang="en-US" sz="2200" i="1" dirty="0" smtClean="0"/>
              <a:t>See In re Fairfield Sentry Limited,</a:t>
            </a:r>
            <a:r>
              <a:rPr lang="en-US" sz="2200" dirty="0" smtClean="0"/>
              <a:t> 714 F.3d 127 (2d Cir. 2013) (recognizing “COMI-Shifting” and permitting recognition of offshore liquidations and bankruptcies, including shipping companies. Non-main recognition also possible</a:t>
            </a:r>
          </a:p>
          <a:p>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2</a:t>
            </a:fld>
            <a:endParaRPr lang="en-US" dirty="0"/>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Overview: Chapter 15 (Continued)</a:t>
            </a:r>
            <a:endParaRPr lang="en-US" sz="3200" dirty="0"/>
          </a:p>
        </p:txBody>
      </p:sp>
      <p:sp>
        <p:nvSpPr>
          <p:cNvPr id="3" name="Content Placeholder 2"/>
          <p:cNvSpPr>
            <a:spLocks noGrp="1"/>
          </p:cNvSpPr>
          <p:nvPr>
            <p:ph idx="1"/>
          </p:nvPr>
        </p:nvSpPr>
        <p:spPr>
          <a:xfrm>
            <a:off x="457200" y="1828800"/>
            <a:ext cx="8226425" cy="4419600"/>
          </a:xfrm>
        </p:spPr>
        <p:txBody>
          <a:bodyPr>
            <a:noAutofit/>
          </a:bodyPr>
          <a:lstStyle/>
          <a:p>
            <a:pPr>
              <a:lnSpc>
                <a:spcPct val="75000"/>
              </a:lnSpc>
              <a:spcBef>
                <a:spcPts val="1200"/>
              </a:spcBef>
            </a:pPr>
            <a:r>
              <a:rPr lang="en-US" sz="2000" dirty="0" smtClean="0"/>
              <a:t>Successor to former 11 U.S.C. § 304.  </a:t>
            </a:r>
          </a:p>
          <a:p>
            <a:pPr>
              <a:lnSpc>
                <a:spcPct val="75000"/>
              </a:lnSpc>
              <a:spcBef>
                <a:spcPts val="1200"/>
              </a:spcBef>
            </a:pPr>
            <a:r>
              <a:rPr lang="en-US" sz="2000" dirty="0" smtClean="0"/>
              <a:t>Policy of deference to foreign insolvency proceeding, avoidance of piecemeal distribution of the (foreign) debtor’s estate. </a:t>
            </a:r>
          </a:p>
          <a:p>
            <a:pPr>
              <a:lnSpc>
                <a:spcPct val="75000"/>
              </a:lnSpc>
              <a:spcBef>
                <a:spcPts val="1200"/>
              </a:spcBef>
            </a:pPr>
            <a:r>
              <a:rPr lang="en-US" sz="2000" dirty="0" smtClean="0"/>
              <a:t>Provides powerful mechanisms to: </a:t>
            </a:r>
          </a:p>
          <a:p>
            <a:pPr lvl="1">
              <a:lnSpc>
                <a:spcPct val="75000"/>
              </a:lnSpc>
              <a:spcBef>
                <a:spcPts val="1200"/>
              </a:spcBef>
            </a:pPr>
            <a:r>
              <a:rPr lang="en-US" sz="1800" dirty="0" smtClean="0"/>
              <a:t>(1) Protect the estate’s U.S. assets and direct turnover to foreign proceeding.</a:t>
            </a:r>
          </a:p>
          <a:p>
            <a:pPr lvl="1">
              <a:lnSpc>
                <a:spcPct val="75000"/>
              </a:lnSpc>
              <a:spcBef>
                <a:spcPts val="1200"/>
              </a:spcBef>
            </a:pPr>
            <a:r>
              <a:rPr lang="en-US" sz="1800" dirty="0" smtClean="0"/>
              <a:t>(2) Stay litigation/asset seizures in the U.S. and that affect the foreign debtor in the U.S.; </a:t>
            </a:r>
          </a:p>
          <a:p>
            <a:pPr lvl="1">
              <a:lnSpc>
                <a:spcPct val="75000"/>
              </a:lnSpc>
              <a:spcBef>
                <a:spcPts val="1200"/>
              </a:spcBef>
            </a:pPr>
            <a:r>
              <a:rPr lang="en-US" sz="1800" dirty="0" smtClean="0"/>
              <a:t>(3) enforcement of foreign debtor’s claims against third parties, affiliates and insiders located in or subject to U.S. jurisdiction; </a:t>
            </a:r>
          </a:p>
          <a:p>
            <a:pPr lvl="1">
              <a:lnSpc>
                <a:spcPct val="75000"/>
              </a:lnSpc>
              <a:spcBef>
                <a:spcPts val="1200"/>
              </a:spcBef>
            </a:pPr>
            <a:r>
              <a:rPr lang="en-US" sz="1800" dirty="0" smtClean="0"/>
              <a:t>(4) Apply foreign avoidance laws to recover preferential and fraudulent transfers from transferees subject to U.S. jurisdiction.  </a:t>
            </a:r>
            <a:r>
              <a:rPr lang="en-US" sz="1800" i="1" dirty="0" smtClean="0"/>
              <a:t>See, e.g., In re Condor, In re Farenco.</a:t>
            </a:r>
            <a:endParaRPr lang="en-US" sz="1800" dirty="0" smtClean="0"/>
          </a:p>
          <a:p>
            <a:pPr lvl="1">
              <a:lnSpc>
                <a:spcPct val="75000"/>
              </a:lnSpc>
              <a:spcBef>
                <a:spcPts val="1200"/>
              </a:spcBef>
            </a:pPr>
            <a:r>
              <a:rPr lang="en-US" sz="1800" dirty="0" smtClean="0"/>
              <a:t>(5)  Permit broad reaching discovery of debtor and third party assets</a:t>
            </a:r>
            <a:r>
              <a:rPr lang="en-US" sz="2000" dirty="0" smtClean="0"/>
              <a:t>.   </a:t>
            </a:r>
          </a:p>
        </p:txBody>
      </p:sp>
      <p:sp>
        <p:nvSpPr>
          <p:cNvPr id="6" name="Slide Number Placeholder 5"/>
          <p:cNvSpPr>
            <a:spLocks noGrp="1"/>
          </p:cNvSpPr>
          <p:nvPr>
            <p:ph type="sldNum" sz="quarter" idx="10"/>
          </p:nvPr>
        </p:nvSpPr>
        <p:spPr/>
        <p:txBody>
          <a:bodyPr/>
          <a:lstStyle/>
          <a:p>
            <a:pPr>
              <a:defRPr/>
            </a:pPr>
            <a:fld id="{693B9ED7-9472-41BB-BA5F-96D43B20E1B8}" type="slidenum">
              <a:rPr lang="en-US" smtClean="0"/>
              <a:pPr>
                <a:defRPr/>
              </a:pPr>
              <a:t>3</a:t>
            </a:fld>
            <a:endParaRPr lang="en-US" dirty="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Second Circuit Announces New Filing Requirements -  </a:t>
            </a:r>
            <a:r>
              <a:rPr lang="en-US" sz="3200" i="1" dirty="0" smtClean="0"/>
              <a:t>In re Barnet</a:t>
            </a:r>
            <a:endParaRPr lang="en-US" sz="3200" dirty="0"/>
          </a:p>
        </p:txBody>
      </p:sp>
      <p:sp>
        <p:nvSpPr>
          <p:cNvPr id="3" name="Content Placeholder 2"/>
          <p:cNvSpPr>
            <a:spLocks noGrp="1"/>
          </p:cNvSpPr>
          <p:nvPr>
            <p:ph idx="1"/>
          </p:nvPr>
        </p:nvSpPr>
        <p:spPr>
          <a:xfrm>
            <a:off x="455613" y="2133600"/>
            <a:ext cx="8226425" cy="4114800"/>
          </a:xfrm>
        </p:spPr>
        <p:txBody>
          <a:bodyPr/>
          <a:lstStyle/>
          <a:p>
            <a:pPr>
              <a:spcAft>
                <a:spcPts val="1200"/>
              </a:spcAft>
            </a:pPr>
            <a:r>
              <a:rPr lang="en-US" sz="1800" dirty="0" smtClean="0"/>
              <a:t>The Second Circuit determines that based upon the “plain language” of 11 U.S.C. 109 and 11 U.S.C. 1501 </a:t>
            </a:r>
            <a:r>
              <a:rPr lang="en-US" sz="1800" i="1" dirty="0" smtClean="0"/>
              <a:t>et seq</a:t>
            </a:r>
            <a:r>
              <a:rPr lang="en-US" sz="1800" dirty="0" smtClean="0"/>
              <a:t>., it is constrained to hold that the requirements to be a “debtor” set forth in 11 U.S.C. 109 apply to “foreign debtors” under chapter 15.  Sends decision to Congress for review.</a:t>
            </a:r>
          </a:p>
          <a:p>
            <a:pPr>
              <a:spcAft>
                <a:spcPts val="1200"/>
              </a:spcAft>
            </a:pPr>
            <a:r>
              <a:rPr lang="en-US" sz="1800" dirty="0" smtClean="0"/>
              <a:t>Overruled significant Chapter 15 and former Section 304 precedent holding that the requirements of 11 U.S.C. § 109 were </a:t>
            </a:r>
            <a:r>
              <a:rPr lang="en-US" sz="1800" u="sng" dirty="0" smtClean="0"/>
              <a:t>not</a:t>
            </a:r>
            <a:r>
              <a:rPr lang="en-US" sz="1800" dirty="0" smtClean="0"/>
              <a:t> applicable to foreign debtors.  </a:t>
            </a:r>
            <a:r>
              <a:rPr lang="en-US" sz="1800" i="1" dirty="0" smtClean="0"/>
              <a:t>See, e.g., In re Toft, </a:t>
            </a:r>
            <a:r>
              <a:rPr lang="en-US" sz="1800" dirty="0" smtClean="0"/>
              <a:t>453 B.R. 186, 193 (Bankr. S.D.N.Y. 2011); </a:t>
            </a:r>
            <a:r>
              <a:rPr lang="en-US" sz="1800" i="1" dirty="0" smtClean="0"/>
              <a:t>Haarhuis v. Kunnan Enterpises Ltd., </a:t>
            </a:r>
            <a:r>
              <a:rPr lang="en-US" sz="1800" dirty="0" smtClean="0"/>
              <a:t>177 F.3d 1007, 1013 (D.C. Cir. 1999); </a:t>
            </a:r>
            <a:r>
              <a:rPr lang="en-US" sz="1800" i="1" dirty="0" smtClean="0"/>
              <a:t>In re Brierlley, </a:t>
            </a:r>
            <a:r>
              <a:rPr lang="en-US" sz="1800" dirty="0" smtClean="0"/>
              <a:t>145 B.R. 151, 159 (Bankr. S.D.N.Y. 1992). </a:t>
            </a:r>
          </a:p>
          <a:p>
            <a:pPr>
              <a:spcAft>
                <a:spcPts val="1200"/>
              </a:spcAft>
            </a:pPr>
            <a:r>
              <a:rPr lang="en-US" sz="1800" i="1" dirty="0" smtClean="0"/>
              <a:t>See also, In re Bemarmara Consulting A.S., </a:t>
            </a:r>
            <a:r>
              <a:rPr lang="en-US" sz="1800" dirty="0" smtClean="0"/>
              <a:t>Case No. 13-13037 (KG) (Bankr. D. Del. Dec. 17, 2013) (expressly disagreeing with the Second Circuit's holding in </a:t>
            </a:r>
            <a:r>
              <a:rPr lang="en-US" sz="1800" i="1" dirty="0" smtClean="0"/>
              <a:t>Barnet, </a:t>
            </a:r>
            <a:r>
              <a:rPr lang="en-US" sz="1800" dirty="0" smtClean="0"/>
              <a:t>and opining that “there is a strong likelihood that the Third Circuit would disagree as well”).</a:t>
            </a:r>
            <a:endParaRPr lang="en-US" sz="1800"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4</a:t>
            </a:fld>
            <a:endParaRPr lang="en-US" dirty="0"/>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Barnet and the Backdrop of “Discovery Chapter 15’s”</a:t>
            </a:r>
            <a:endParaRPr lang="en-US" sz="3200" dirty="0"/>
          </a:p>
        </p:txBody>
      </p:sp>
      <p:sp>
        <p:nvSpPr>
          <p:cNvPr id="3" name="Content Placeholder 2"/>
          <p:cNvSpPr>
            <a:spLocks noGrp="1"/>
          </p:cNvSpPr>
          <p:nvPr>
            <p:ph idx="1"/>
          </p:nvPr>
        </p:nvSpPr>
        <p:spPr>
          <a:xfrm>
            <a:off x="457200" y="2057400"/>
            <a:ext cx="8226425" cy="3505200"/>
          </a:xfrm>
        </p:spPr>
        <p:txBody>
          <a:bodyPr/>
          <a:lstStyle/>
          <a:p>
            <a:pPr>
              <a:spcAft>
                <a:spcPts val="1200"/>
              </a:spcAft>
            </a:pPr>
            <a:r>
              <a:rPr lang="en-US" sz="2400" dirty="0" smtClean="0"/>
              <a:t>In Barnet, Australian liquidators sought discovery from foreign debtor’s US based affiliates against whom proceedings had been commenced in Australia.  Commenced Chapter 15 to obtain said discovery/evidence. </a:t>
            </a:r>
          </a:p>
          <a:p>
            <a:pPr>
              <a:spcAft>
                <a:spcPts val="1200"/>
              </a:spcAft>
            </a:pPr>
            <a:r>
              <a:rPr lang="en-US" sz="2400" dirty="0" smtClean="0"/>
              <a:t>“Discovery Chapter 15s” commonplace.  Maritime examples – </a:t>
            </a:r>
            <a:r>
              <a:rPr lang="en-US" sz="2400" i="1" dirty="0" smtClean="0"/>
              <a:t>In re Farenco</a:t>
            </a:r>
            <a:r>
              <a:rPr lang="en-US" sz="2400" dirty="0" smtClean="0"/>
              <a:t>, 11-14138 (REG) (Bankr. S.D.N.Y. 2011); </a:t>
            </a:r>
            <a:r>
              <a:rPr lang="en-US" sz="2400" i="1" dirty="0" smtClean="0"/>
              <a:t>In re Pioneer Freight Futures </a:t>
            </a:r>
            <a:r>
              <a:rPr lang="en-US" sz="2400" dirty="0" smtClean="0"/>
              <a:t>13-12324 (Bankr. S.D.N.Y. 2013) </a:t>
            </a:r>
          </a:p>
          <a:p>
            <a:pPr>
              <a:spcAft>
                <a:spcPts val="1200"/>
              </a:spcAft>
            </a:pPr>
            <a:r>
              <a:rPr lang="en-US" sz="2400" dirty="0" smtClean="0"/>
              <a:t>Intermediary Bank Discovery in New York.</a:t>
            </a:r>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5</a:t>
            </a:fld>
            <a:endParaRPr lang="en-US" dirty="0"/>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Rule 2004 Discovery</a:t>
            </a:r>
            <a:endParaRPr lang="en-US" sz="3200" dirty="0"/>
          </a:p>
        </p:txBody>
      </p:sp>
      <p:sp>
        <p:nvSpPr>
          <p:cNvPr id="3" name="Content Placeholder 2"/>
          <p:cNvSpPr>
            <a:spLocks noGrp="1"/>
          </p:cNvSpPr>
          <p:nvPr>
            <p:ph idx="1"/>
          </p:nvPr>
        </p:nvSpPr>
        <p:spPr>
          <a:xfrm>
            <a:off x="304801" y="1828800"/>
            <a:ext cx="8534399" cy="4191000"/>
          </a:xfrm>
        </p:spPr>
        <p:txBody>
          <a:bodyPr/>
          <a:lstStyle/>
          <a:p>
            <a:pPr>
              <a:spcBef>
                <a:spcPts val="600"/>
              </a:spcBef>
            </a:pPr>
            <a:r>
              <a:rPr lang="en-US" sz="1700" i="1" dirty="0" smtClean="0"/>
              <a:t>In re Millennium Global Emerging Credit Master Fund Ltd.</a:t>
            </a:r>
            <a:r>
              <a:rPr lang="en-US" sz="1700" dirty="0" smtClean="0"/>
              <a:t>,</a:t>
            </a:r>
            <a:r>
              <a:rPr lang="en-US" sz="1700" i="1" dirty="0" smtClean="0"/>
              <a:t> </a:t>
            </a:r>
            <a:r>
              <a:rPr lang="en-US" sz="1700" dirty="0" smtClean="0"/>
              <a:t>471 B.R. 342, 346 (Bankr. S.D.N.Y. 2012) (leading Chapter 15 discovery case). </a:t>
            </a:r>
          </a:p>
          <a:p>
            <a:pPr>
              <a:spcBef>
                <a:spcPts val="600"/>
              </a:spcBef>
            </a:pPr>
            <a:endParaRPr lang="en-US" sz="1700" dirty="0" smtClean="0"/>
          </a:p>
          <a:p>
            <a:pPr>
              <a:spcBef>
                <a:spcPts val="600"/>
              </a:spcBef>
            </a:pPr>
            <a:r>
              <a:rPr lang="en-US" sz="1700" dirty="0" smtClean="0"/>
              <a:t>Discovery under Bankruptcy Rule 2004 extends beyond the debtor to persons associated with debtor, as well as to those who may have had business dealings with debtor. </a:t>
            </a:r>
            <a:r>
              <a:rPr lang="en-US" sz="1700" i="1" dirty="0" smtClean="0"/>
              <a:t>See e.g., in re John-Manville Corp.,</a:t>
            </a:r>
            <a:r>
              <a:rPr lang="en-US" sz="1700" dirty="0" smtClean="0"/>
              <a:t> 42 B.R. 362, 364 (S.D.N.Y. 1984). </a:t>
            </a:r>
          </a:p>
          <a:p>
            <a:pPr>
              <a:spcBef>
                <a:spcPts val="600"/>
              </a:spcBef>
            </a:pPr>
            <a:endParaRPr lang="en-US" sz="1700" i="1" dirty="0" smtClean="0"/>
          </a:p>
          <a:p>
            <a:pPr>
              <a:spcBef>
                <a:spcPts val="600"/>
              </a:spcBef>
            </a:pPr>
            <a:r>
              <a:rPr lang="en-US" sz="1700" i="1" dirty="0" smtClean="0"/>
              <a:t>See also Sachs v. Hadden, </a:t>
            </a:r>
            <a:r>
              <a:rPr lang="en-US" sz="1700" dirty="0" smtClean="0"/>
              <a:t>173 F.2d 929, 931 (2d. Cir. 1949) and </a:t>
            </a:r>
            <a:r>
              <a:rPr lang="en-US" sz="1700" i="1" dirty="0" smtClean="0"/>
              <a:t>In re Vantage Petroleum Corp., </a:t>
            </a:r>
            <a:r>
              <a:rPr lang="en-US" sz="1700" dirty="0" smtClean="0"/>
              <a:t>34 B.R. 650, 651 (E.D.N.Y. 1993): “"[t]he investigation of an examiner in bankruptcy, unlike civil discovery under Rule 26(c), </a:t>
            </a:r>
            <a:r>
              <a:rPr lang="en-US" sz="1700" b="1" u="sng" dirty="0" smtClean="0"/>
              <a:t>is supposed to be a 'fishing expedition,'</a:t>
            </a:r>
            <a:r>
              <a:rPr lang="en-US" sz="1700" dirty="0" smtClean="0"/>
              <a:t> as exploratory and groping as appears proper to the Examiner.”</a:t>
            </a:r>
          </a:p>
          <a:p>
            <a:pPr>
              <a:spcBef>
                <a:spcPts val="600"/>
              </a:spcBef>
            </a:pPr>
            <a:endParaRPr lang="en-US" sz="1700" i="1" dirty="0" smtClean="0"/>
          </a:p>
          <a:p>
            <a:pPr>
              <a:spcBef>
                <a:spcPts val="600"/>
              </a:spcBef>
            </a:pPr>
            <a:r>
              <a:rPr lang="en-US" sz="1700" i="1" dirty="0" smtClean="0"/>
              <a:t>But See In re Glitnir Banki HF, </a:t>
            </a:r>
            <a:r>
              <a:rPr lang="en-US" sz="1700" dirty="0" smtClean="0"/>
              <a:t>2011 WL 3652764 (Bankr. S.D.N.Y. 2011) (questioning, in dicta, whether Chapter 15 permits such broad discovery). </a:t>
            </a:r>
            <a:endParaRPr lang="en-US" sz="1700" i="1" dirty="0" smtClean="0"/>
          </a:p>
          <a:p>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6</a:t>
            </a:fld>
            <a:endParaRPr lang="en-US" dirty="0"/>
          </a:p>
        </p:txBody>
      </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Barnet’s Holding</a:t>
            </a:r>
            <a:endParaRPr lang="en-US" sz="3200" dirty="0"/>
          </a:p>
        </p:txBody>
      </p:sp>
      <p:sp>
        <p:nvSpPr>
          <p:cNvPr id="3" name="Content Placeholder 2"/>
          <p:cNvSpPr>
            <a:spLocks noGrp="1"/>
          </p:cNvSpPr>
          <p:nvPr>
            <p:ph idx="1"/>
          </p:nvPr>
        </p:nvSpPr>
        <p:spPr>
          <a:xfrm>
            <a:off x="228600" y="1828800"/>
            <a:ext cx="8453438" cy="3733800"/>
          </a:xfrm>
        </p:spPr>
        <p:txBody>
          <a:bodyPr/>
          <a:lstStyle/>
          <a:p>
            <a:r>
              <a:rPr lang="en-US" sz="1900" dirty="0" smtClean="0"/>
              <a:t>Notwithstanding any other provision of this section, only a person that resides or has a domicile, a place of business, or property in the United States, or a municipality, may be a debtor under this title.” Section 103(a) of Title 11 provides that, other than for an exception not relevant here, Chapter 1 “of this title ... appl[ies] in a case under chapter 15.” Section 109, of course, is within Chapter 1 of Title 11 and so, by the plain terms of the statute, it applies “in a case under chapter 15.” </a:t>
            </a:r>
          </a:p>
          <a:p>
            <a:endParaRPr lang="en-US" sz="1900" dirty="0" smtClean="0"/>
          </a:p>
          <a:p>
            <a:r>
              <a:rPr lang="en-US" sz="1900" dirty="0" smtClean="0"/>
              <a:t>11 U.S.C. 103(a) mandates application of Chapter 1 to Chapter 15. </a:t>
            </a:r>
          </a:p>
          <a:p>
            <a:endParaRPr lang="en-US" sz="2000" dirty="0" smtClean="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7</a:t>
            </a:fld>
            <a:endParaRPr lang="en-US" dirty="0"/>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Barnet Reasoning</a:t>
            </a:r>
            <a:endParaRPr lang="en-US" dirty="0"/>
          </a:p>
        </p:txBody>
      </p:sp>
      <p:sp>
        <p:nvSpPr>
          <p:cNvPr id="3" name="Content Placeholder 2"/>
          <p:cNvSpPr>
            <a:spLocks noGrp="1"/>
          </p:cNvSpPr>
          <p:nvPr>
            <p:ph idx="1"/>
          </p:nvPr>
        </p:nvSpPr>
        <p:spPr>
          <a:xfrm>
            <a:off x="381001" y="1905000"/>
            <a:ext cx="8301038" cy="3810000"/>
          </a:xfrm>
        </p:spPr>
        <p:txBody>
          <a:bodyPr/>
          <a:lstStyle/>
          <a:p>
            <a:pPr>
              <a:spcBef>
                <a:spcPts val="1200"/>
              </a:spcBef>
            </a:pPr>
            <a:r>
              <a:rPr lang="en-US" sz="2000" dirty="0" smtClean="0"/>
              <a:t>Chapter 15 does not concern “debtors” but rather </a:t>
            </a:r>
            <a:r>
              <a:rPr lang="en-US" sz="2000" i="1" dirty="0" smtClean="0"/>
              <a:t>foreign</a:t>
            </a:r>
            <a:r>
              <a:rPr lang="en-US" sz="2000" dirty="0" smtClean="0"/>
              <a:t> debtors under </a:t>
            </a:r>
            <a:r>
              <a:rPr lang="en-US" sz="2000" i="1" dirty="0" smtClean="0"/>
              <a:t>foreign</a:t>
            </a:r>
            <a:r>
              <a:rPr lang="en-US" sz="2000" dirty="0" smtClean="0"/>
              <a:t> statutes: mere recognition of the foreign proceeding and representative is requested.  The Second Circuit rejected this on the ground that “the presence of a debtor is inextricably intertwined with the very nature of a Chapter 15 proceeding…”</a:t>
            </a:r>
          </a:p>
          <a:p>
            <a:pPr>
              <a:spcBef>
                <a:spcPts val="1200"/>
              </a:spcBef>
            </a:pPr>
            <a:r>
              <a:rPr lang="en-US" sz="2000" dirty="0" smtClean="0"/>
              <a:t>11 U.S.C. 1502, setting forth definition of foreign debtor is still subject to 11 U.S.C. 109 – which “means what it says” and should not be rendered meaningless in the Chapter 15 context. </a:t>
            </a:r>
          </a:p>
          <a:p>
            <a:pPr>
              <a:spcBef>
                <a:spcPts val="1200"/>
              </a:spcBef>
            </a:pPr>
            <a:r>
              <a:rPr lang="en-US" sz="2000" dirty="0" smtClean="0"/>
              <a:t>Reliance on 28 U.S.C. 1410 (venue provision for Chapter 15s) would allow the “tail to wag the dog.” </a:t>
            </a:r>
          </a:p>
          <a:p>
            <a:pPr>
              <a:spcBef>
                <a:spcPts val="1200"/>
              </a:spcBef>
            </a:pPr>
            <a:r>
              <a:rPr lang="en-US" sz="2000" dirty="0" smtClean="0"/>
              <a:t>Precise relief requested is available via 28 U.S.C. 1782. </a:t>
            </a:r>
          </a:p>
          <a:p>
            <a:pPr lvl="1">
              <a:buNone/>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8</a:t>
            </a:fld>
            <a:endParaRPr lang="en-US" dirty="0"/>
          </a:p>
        </p:txBody>
      </p:sp>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Transportation">
  <a:themeElements>
    <a:clrScheme name="Transpor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nspor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nspor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nspor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nspor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nspor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nspor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nspor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nspor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nspor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nspor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nspor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nspor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nspor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Transportation</Template>
  <TotalTime>12606</TotalTime>
  <Words>3037</Words>
  <Application>Microsoft Office PowerPoint</Application>
  <PresentationFormat>On-screen Show (4:3)</PresentationFormat>
  <Paragraphs>152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Transportation</vt:lpstr>
      <vt:lpstr>      CHAPTER 15 UPDATE: Cross-Border Insolvency Cases This Year That Impacted the Shipping Landscape   New York – April 30, 2014    </vt:lpstr>
      <vt:lpstr>Important/Maritime Chapter 15 Cases Decided Since Our Last Meeting </vt:lpstr>
      <vt:lpstr>Chapter 15 – Brief Overview</vt:lpstr>
      <vt:lpstr>Overview: Chapter 15 (Continued)</vt:lpstr>
      <vt:lpstr>The Second Circuit Announces New Filing Requirements -  In re Barnet</vt:lpstr>
      <vt:lpstr>Barnet and the Backdrop of “Discovery Chapter 15’s”</vt:lpstr>
      <vt:lpstr>Rule 2004 Discovery</vt:lpstr>
      <vt:lpstr>Barnet’s Holding</vt:lpstr>
      <vt:lpstr>Barnet Reasoning</vt:lpstr>
      <vt:lpstr>Unintended Consequences Based Upon Strict Reading of Barnet?</vt:lpstr>
      <vt:lpstr>Are Claims Against U.S. Defendants Property Sufficient to Satisfy 11 U.S.C. 109? </vt:lpstr>
      <vt:lpstr>Ultimately Toothless? </vt:lpstr>
      <vt:lpstr>In Re STX Pan Ocean</vt:lpstr>
      <vt:lpstr>Are Chartered Vessels “Property” Capable of Protection Under the Bankruptcy Code? </vt:lpstr>
      <vt:lpstr>No Distinction Based Upon Types of Charters and Property Interests?</vt:lpstr>
      <vt:lpstr>Recent Chapter 15 Treatment of Attached Property</vt:lpstr>
      <vt:lpstr>STX Continues Long-Held Maritime Attachment/Arrest Principles:</vt:lpstr>
      <vt:lpstr>In Re William H. and Patricia H. Millard</vt:lpstr>
      <vt:lpstr>Millard Continued </vt:lpstr>
      <vt:lpstr>Maritime Applications?</vt:lpstr>
      <vt:lpstr>Slide 20</vt:lpstr>
    </vt:vector>
  </TitlesOfParts>
  <Company>Holland &amp; Knight LLP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Trusted Advisor Relationship: Discussion Document</dc:title>
  <dc:creator>Lawfirm</dc:creator>
  <cp:lastModifiedBy>robin</cp:lastModifiedBy>
  <cp:revision>418</cp:revision>
  <dcterms:created xsi:type="dcterms:W3CDTF">2009-05-22T18:01:56Z</dcterms:created>
  <dcterms:modified xsi:type="dcterms:W3CDTF">2015-03-15T18:24:45Z</dcterms:modified>
</cp:coreProperties>
</file>