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67"/>
  </p:notesMasterIdLst>
  <p:handoutMasterIdLst>
    <p:handoutMasterId r:id="rId68"/>
  </p:handoutMasterIdLst>
  <p:sldIdLst>
    <p:sldId id="257" r:id="rId2"/>
    <p:sldId id="258" r:id="rId3"/>
    <p:sldId id="285" r:id="rId4"/>
    <p:sldId id="310" r:id="rId5"/>
    <p:sldId id="259" r:id="rId6"/>
    <p:sldId id="260" r:id="rId7"/>
    <p:sldId id="261" r:id="rId8"/>
    <p:sldId id="264" r:id="rId9"/>
    <p:sldId id="263" r:id="rId10"/>
    <p:sldId id="284" r:id="rId11"/>
    <p:sldId id="265" r:id="rId12"/>
    <p:sldId id="266" r:id="rId13"/>
    <p:sldId id="288" r:id="rId14"/>
    <p:sldId id="269" r:id="rId15"/>
    <p:sldId id="291" r:id="rId16"/>
    <p:sldId id="287" r:id="rId17"/>
    <p:sldId id="301" r:id="rId18"/>
    <p:sldId id="302" r:id="rId19"/>
    <p:sldId id="268" r:id="rId20"/>
    <p:sldId id="289" r:id="rId21"/>
    <p:sldId id="273" r:id="rId22"/>
    <p:sldId id="332" r:id="rId23"/>
    <p:sldId id="311" r:id="rId24"/>
    <p:sldId id="330" r:id="rId25"/>
    <p:sldId id="334" r:id="rId26"/>
    <p:sldId id="331" r:id="rId27"/>
    <p:sldId id="335" r:id="rId28"/>
    <p:sldId id="336" r:id="rId29"/>
    <p:sldId id="339" r:id="rId30"/>
    <p:sldId id="338" r:id="rId31"/>
    <p:sldId id="337" r:id="rId32"/>
    <p:sldId id="340" r:id="rId33"/>
    <p:sldId id="333" r:id="rId34"/>
    <p:sldId id="275" r:id="rId35"/>
    <p:sldId id="277" r:id="rId36"/>
    <p:sldId id="341" r:id="rId37"/>
    <p:sldId id="276" r:id="rId38"/>
    <p:sldId id="342" r:id="rId39"/>
    <p:sldId id="343" r:id="rId40"/>
    <p:sldId id="344" r:id="rId41"/>
    <p:sldId id="345" r:id="rId42"/>
    <p:sldId id="303" r:id="rId43"/>
    <p:sldId id="271" r:id="rId44"/>
    <p:sldId id="272" r:id="rId45"/>
    <p:sldId id="281" r:id="rId46"/>
    <p:sldId id="295" r:id="rId47"/>
    <p:sldId id="296" r:id="rId48"/>
    <p:sldId id="297" r:id="rId49"/>
    <p:sldId id="298" r:id="rId50"/>
    <p:sldId id="299" r:id="rId51"/>
    <p:sldId id="300" r:id="rId52"/>
    <p:sldId id="304" r:id="rId53"/>
    <p:sldId id="293" r:id="rId54"/>
    <p:sldId id="305" r:id="rId55"/>
    <p:sldId id="306" r:id="rId56"/>
    <p:sldId id="317" r:id="rId57"/>
    <p:sldId id="328" r:id="rId58"/>
    <p:sldId id="347" r:id="rId59"/>
    <p:sldId id="352" r:id="rId60"/>
    <p:sldId id="348" r:id="rId61"/>
    <p:sldId id="349" r:id="rId62"/>
    <p:sldId id="353" r:id="rId63"/>
    <p:sldId id="350" r:id="rId64"/>
    <p:sldId id="346" r:id="rId65"/>
    <p:sldId id="280" r:id="rId66"/>
  </p:sldIdLst>
  <p:sldSz cx="9144000" cy="6858000" type="screen4x3"/>
  <p:notesSz cx="9312275" cy="70262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709"/>
    <a:srgbClr val="000000"/>
    <a:srgbClr val="060D12"/>
    <a:srgbClr val="080808"/>
    <a:srgbClr val="E66E32"/>
    <a:srgbClr val="0094B3"/>
    <a:srgbClr val="51626F"/>
    <a:srgbClr val="497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26" autoAdjust="0"/>
    <p:restoredTop sz="95365" autoAdjust="0"/>
  </p:normalViewPr>
  <p:slideViewPr>
    <p:cSldViewPr>
      <p:cViewPr>
        <p:scale>
          <a:sx n="120" d="100"/>
          <a:sy n="120" d="100"/>
        </p:scale>
        <p:origin x="-1788" y="246"/>
      </p:cViewPr>
      <p:guideLst>
        <p:guide orient="horz" pos="2160"/>
        <p:guide orient="horz" pos="4176"/>
        <p:guide pos="2880"/>
      </p:guideLst>
    </p:cSldViewPr>
  </p:slideViewPr>
  <p:notesTextViewPr>
    <p:cViewPr>
      <p:scale>
        <a:sx n="1" d="1"/>
        <a:sy n="1" d="1"/>
      </p:scale>
      <p:origin x="0" y="0"/>
    </p:cViewPr>
  </p:notesTextViewPr>
  <p:notesViewPr>
    <p:cSldViewPr>
      <p:cViewPr varScale="1">
        <p:scale>
          <a:sx n="115" d="100"/>
          <a:sy n="115" d="100"/>
        </p:scale>
        <p:origin x="-2352" y="-108"/>
      </p:cViewPr>
      <p:guideLst>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62D4A-0668-4282-B21C-0F730FCBFE7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DDB52507-F67B-4BE7-A75A-CF623C52F615}">
      <dgm:prSet phldrT="[Text]"/>
      <dgm:spPr/>
      <dgm:t>
        <a:bodyPr/>
        <a:lstStyle/>
        <a:p>
          <a:r>
            <a:rPr lang="en-US" b="1" dirty="0" smtClean="0"/>
            <a:t>DOJ “Toolkit”</a:t>
          </a:r>
          <a:endParaRPr lang="en-US" b="1" dirty="0"/>
        </a:p>
      </dgm:t>
    </dgm:pt>
    <dgm:pt modelId="{CD789A3A-72A5-4158-987C-E497034FEA2D}" type="parTrans" cxnId="{C4AF04B9-A0AA-4B89-987F-F3164DD45620}">
      <dgm:prSet/>
      <dgm:spPr/>
      <dgm:t>
        <a:bodyPr/>
        <a:lstStyle/>
        <a:p>
          <a:endParaRPr lang="en-US"/>
        </a:p>
      </dgm:t>
    </dgm:pt>
    <dgm:pt modelId="{9F0CE840-1E72-4881-9B40-247B225A9D14}" type="sibTrans" cxnId="{C4AF04B9-A0AA-4B89-987F-F3164DD45620}">
      <dgm:prSet/>
      <dgm:spPr/>
      <dgm:t>
        <a:bodyPr/>
        <a:lstStyle/>
        <a:p>
          <a:endParaRPr lang="en-US"/>
        </a:p>
      </dgm:t>
    </dgm:pt>
    <dgm:pt modelId="{ABC85BBD-25E3-48A4-BED6-5EF1CD3B4D8D}">
      <dgm:prSet phldrT="[Text]"/>
      <dgm:spPr/>
      <dgm:t>
        <a:bodyPr/>
        <a:lstStyle/>
        <a:p>
          <a:r>
            <a:rPr lang="en-US" dirty="0" smtClean="0"/>
            <a:t>The False Statement Act (18 U.S.C. § 1001)</a:t>
          </a:r>
          <a:endParaRPr lang="en-US" dirty="0"/>
        </a:p>
      </dgm:t>
    </dgm:pt>
    <dgm:pt modelId="{B0896FFF-1E33-47A3-B304-12DDA6312939}" type="parTrans" cxnId="{01565A66-EB86-4F0D-8129-E565599942AD}">
      <dgm:prSet/>
      <dgm:spPr/>
      <dgm:t>
        <a:bodyPr/>
        <a:lstStyle/>
        <a:p>
          <a:endParaRPr lang="en-US" dirty="0"/>
        </a:p>
      </dgm:t>
    </dgm:pt>
    <dgm:pt modelId="{F3BB113F-CA96-4AA2-90CF-1577529D67A2}" type="sibTrans" cxnId="{01565A66-EB86-4F0D-8129-E565599942AD}">
      <dgm:prSet/>
      <dgm:spPr/>
      <dgm:t>
        <a:bodyPr/>
        <a:lstStyle/>
        <a:p>
          <a:endParaRPr lang="en-US"/>
        </a:p>
      </dgm:t>
    </dgm:pt>
    <dgm:pt modelId="{EE5B777B-ECDB-4758-A386-25C3A513A15E}">
      <dgm:prSet phldrT="[Text]" phldr="1"/>
      <dgm:spPr/>
      <dgm:t>
        <a:bodyPr/>
        <a:lstStyle/>
        <a:p>
          <a:endParaRPr lang="en-US"/>
        </a:p>
      </dgm:t>
    </dgm:pt>
    <dgm:pt modelId="{39F331BF-E106-4F8F-B592-FCC80F6870E8}" type="parTrans" cxnId="{D21B6F13-3671-4115-86A9-10803D29D60D}">
      <dgm:prSet/>
      <dgm:spPr/>
      <dgm:t>
        <a:bodyPr/>
        <a:lstStyle/>
        <a:p>
          <a:endParaRPr lang="en-US"/>
        </a:p>
      </dgm:t>
    </dgm:pt>
    <dgm:pt modelId="{04D44270-FDA3-4C54-B3AC-7A6A15329D7F}" type="sibTrans" cxnId="{D21B6F13-3671-4115-86A9-10803D29D60D}">
      <dgm:prSet/>
      <dgm:spPr/>
      <dgm:t>
        <a:bodyPr/>
        <a:lstStyle/>
        <a:p>
          <a:endParaRPr lang="en-US"/>
        </a:p>
      </dgm:t>
    </dgm:pt>
    <dgm:pt modelId="{EB531EE0-2118-4030-BA24-33257C94445A}">
      <dgm:prSet phldrT="[Text]" phldr="1"/>
      <dgm:spPr/>
      <dgm:t>
        <a:bodyPr/>
        <a:lstStyle/>
        <a:p>
          <a:endParaRPr lang="en-US"/>
        </a:p>
      </dgm:t>
    </dgm:pt>
    <dgm:pt modelId="{8C3DFFFA-CB55-4C39-BB76-E606BAF76BEE}" type="parTrans" cxnId="{C5CC2D1F-D25D-4A6D-B237-6C33230B7BFE}">
      <dgm:prSet/>
      <dgm:spPr/>
      <dgm:t>
        <a:bodyPr/>
        <a:lstStyle/>
        <a:p>
          <a:endParaRPr lang="en-US"/>
        </a:p>
      </dgm:t>
    </dgm:pt>
    <dgm:pt modelId="{AC2D6692-9B3C-4976-ADAF-ECFFCCC8BF0E}" type="sibTrans" cxnId="{C5CC2D1F-D25D-4A6D-B237-6C33230B7BFE}">
      <dgm:prSet/>
      <dgm:spPr/>
      <dgm:t>
        <a:bodyPr/>
        <a:lstStyle/>
        <a:p>
          <a:endParaRPr lang="en-US"/>
        </a:p>
      </dgm:t>
    </dgm:pt>
    <dgm:pt modelId="{E2D404BA-4ED0-4DE1-BB0D-5665D25A512F}">
      <dgm:prSet phldrT="[Text]" phldr="1"/>
      <dgm:spPr/>
      <dgm:t>
        <a:bodyPr/>
        <a:lstStyle/>
        <a:p>
          <a:endParaRPr lang="en-US"/>
        </a:p>
      </dgm:t>
    </dgm:pt>
    <dgm:pt modelId="{18303D48-DE35-4413-BC98-FF439403EB79}" type="parTrans" cxnId="{93272913-87DE-4335-9168-803DB3F17A04}">
      <dgm:prSet/>
      <dgm:spPr/>
      <dgm:t>
        <a:bodyPr/>
        <a:lstStyle/>
        <a:p>
          <a:endParaRPr lang="en-US"/>
        </a:p>
      </dgm:t>
    </dgm:pt>
    <dgm:pt modelId="{F115FEDB-F10E-4DEF-AC15-FE842550A090}" type="sibTrans" cxnId="{93272913-87DE-4335-9168-803DB3F17A04}">
      <dgm:prSet/>
      <dgm:spPr/>
      <dgm:t>
        <a:bodyPr/>
        <a:lstStyle/>
        <a:p>
          <a:endParaRPr lang="en-US"/>
        </a:p>
      </dgm:t>
    </dgm:pt>
    <dgm:pt modelId="{79F28A1F-70EE-47B9-B309-87AF164DDFDD}">
      <dgm:prSet/>
      <dgm:spPr/>
      <dgm:t>
        <a:bodyPr/>
        <a:lstStyle/>
        <a:p>
          <a:r>
            <a:rPr lang="en-US" dirty="0" smtClean="0"/>
            <a:t>Conspiracy (18 U.S.C. § 371)</a:t>
          </a:r>
          <a:endParaRPr lang="en-US" dirty="0"/>
        </a:p>
      </dgm:t>
    </dgm:pt>
    <dgm:pt modelId="{8D850B24-202C-4273-9394-5DEA51565C24}" type="parTrans" cxnId="{30690491-03D0-4AEE-A86D-41980940EFEB}">
      <dgm:prSet/>
      <dgm:spPr/>
      <dgm:t>
        <a:bodyPr/>
        <a:lstStyle/>
        <a:p>
          <a:endParaRPr lang="en-US" dirty="0"/>
        </a:p>
      </dgm:t>
    </dgm:pt>
    <dgm:pt modelId="{C7F9ED57-5BA0-43D4-BC32-10688CFC5FD0}" type="sibTrans" cxnId="{30690491-03D0-4AEE-A86D-41980940EFEB}">
      <dgm:prSet/>
      <dgm:spPr/>
      <dgm:t>
        <a:bodyPr/>
        <a:lstStyle/>
        <a:p>
          <a:endParaRPr lang="en-US"/>
        </a:p>
      </dgm:t>
    </dgm:pt>
    <dgm:pt modelId="{3D11E85F-63B8-4D26-8C98-5481236498BF}">
      <dgm:prSet/>
      <dgm:spPr/>
      <dgm:t>
        <a:bodyPr/>
        <a:lstStyle/>
        <a:p>
          <a:r>
            <a:rPr lang="en-US" dirty="0" smtClean="0"/>
            <a:t>Obstruction of Justice (18 U.S.C. §1505)</a:t>
          </a:r>
          <a:endParaRPr lang="en-US" dirty="0"/>
        </a:p>
      </dgm:t>
    </dgm:pt>
    <dgm:pt modelId="{8969E906-6D15-499D-B750-414BB14CD537}" type="parTrans" cxnId="{049CBD7B-FD79-49CB-8727-F48F6E7D7E6D}">
      <dgm:prSet/>
      <dgm:spPr/>
      <dgm:t>
        <a:bodyPr/>
        <a:lstStyle/>
        <a:p>
          <a:endParaRPr lang="en-US" dirty="0"/>
        </a:p>
      </dgm:t>
    </dgm:pt>
    <dgm:pt modelId="{D7669343-6346-438F-9119-9CF77EB8B873}" type="sibTrans" cxnId="{049CBD7B-FD79-49CB-8727-F48F6E7D7E6D}">
      <dgm:prSet/>
      <dgm:spPr/>
      <dgm:t>
        <a:bodyPr/>
        <a:lstStyle/>
        <a:p>
          <a:endParaRPr lang="en-US"/>
        </a:p>
      </dgm:t>
    </dgm:pt>
    <dgm:pt modelId="{2D44EF42-60CE-465B-98C3-C9F430700D75}">
      <dgm:prSet/>
      <dgm:spPr/>
      <dgm:t>
        <a:bodyPr/>
        <a:lstStyle/>
        <a:p>
          <a:r>
            <a:rPr lang="en-US" dirty="0" smtClean="0"/>
            <a:t>Tampering with Witnesses (18 U.S.C. § 1512)</a:t>
          </a:r>
          <a:endParaRPr lang="en-US" dirty="0"/>
        </a:p>
      </dgm:t>
    </dgm:pt>
    <dgm:pt modelId="{DE3798F6-A201-4379-AA8E-8CB91E891A59}" type="parTrans" cxnId="{EA357A8F-7833-4A42-BA78-84217F2BFDDF}">
      <dgm:prSet/>
      <dgm:spPr/>
      <dgm:t>
        <a:bodyPr/>
        <a:lstStyle/>
        <a:p>
          <a:endParaRPr lang="en-US" dirty="0"/>
        </a:p>
      </dgm:t>
    </dgm:pt>
    <dgm:pt modelId="{D21C6072-E84B-47CB-B474-7A5079A9E7A4}" type="sibTrans" cxnId="{EA357A8F-7833-4A42-BA78-84217F2BFDDF}">
      <dgm:prSet/>
      <dgm:spPr/>
      <dgm:t>
        <a:bodyPr/>
        <a:lstStyle/>
        <a:p>
          <a:endParaRPr lang="en-US"/>
        </a:p>
      </dgm:t>
    </dgm:pt>
    <dgm:pt modelId="{4D2F1F3C-0422-48E6-B8F4-15B839BAB6B8}">
      <dgm:prSet/>
      <dgm:spPr/>
      <dgm:t>
        <a:bodyPr/>
        <a:lstStyle/>
        <a:p>
          <a:r>
            <a:rPr lang="en-US" dirty="0" smtClean="0"/>
            <a:t>Sarbanes Oxley (18 U.S.C. § 1519)</a:t>
          </a:r>
          <a:endParaRPr lang="en-US" dirty="0"/>
        </a:p>
      </dgm:t>
    </dgm:pt>
    <dgm:pt modelId="{74000A0B-1B96-4B06-8700-D291301E6C41}" type="parTrans" cxnId="{F5DE7FA0-09AF-4A06-AE1A-205D164B234D}">
      <dgm:prSet/>
      <dgm:spPr/>
      <dgm:t>
        <a:bodyPr/>
        <a:lstStyle/>
        <a:p>
          <a:endParaRPr lang="en-US" dirty="0"/>
        </a:p>
      </dgm:t>
    </dgm:pt>
    <dgm:pt modelId="{851D2E01-1987-42F1-803C-8A4332A4947A}" type="sibTrans" cxnId="{F5DE7FA0-09AF-4A06-AE1A-205D164B234D}">
      <dgm:prSet/>
      <dgm:spPr/>
      <dgm:t>
        <a:bodyPr/>
        <a:lstStyle/>
        <a:p>
          <a:endParaRPr lang="en-US"/>
        </a:p>
      </dgm:t>
    </dgm:pt>
    <dgm:pt modelId="{E7D8767C-DFA4-48CD-B916-69BDC0588762}" type="pres">
      <dgm:prSet presAssocID="{30D62D4A-0668-4282-B21C-0F730FCBFE7D}" presName="Name0" presStyleCnt="0">
        <dgm:presLayoutVars>
          <dgm:chMax val="1"/>
          <dgm:dir/>
          <dgm:animLvl val="ctr"/>
          <dgm:resizeHandles val="exact"/>
        </dgm:presLayoutVars>
      </dgm:prSet>
      <dgm:spPr/>
      <dgm:t>
        <a:bodyPr/>
        <a:lstStyle/>
        <a:p>
          <a:endParaRPr lang="en-US"/>
        </a:p>
      </dgm:t>
    </dgm:pt>
    <dgm:pt modelId="{3F3B84E4-9DA1-4FB5-B73A-9161569AC181}" type="pres">
      <dgm:prSet presAssocID="{DDB52507-F67B-4BE7-A75A-CF623C52F615}" presName="centerShape" presStyleLbl="node0" presStyleIdx="0" presStyleCnt="1"/>
      <dgm:spPr/>
      <dgm:t>
        <a:bodyPr/>
        <a:lstStyle/>
        <a:p>
          <a:endParaRPr lang="en-US"/>
        </a:p>
      </dgm:t>
    </dgm:pt>
    <dgm:pt modelId="{B387A7AD-0006-4BA2-BAFB-CA53AB5C01D0}" type="pres">
      <dgm:prSet presAssocID="{B0896FFF-1E33-47A3-B304-12DDA6312939}" presName="parTrans" presStyleLbl="sibTrans2D1" presStyleIdx="0" presStyleCnt="5"/>
      <dgm:spPr/>
      <dgm:t>
        <a:bodyPr/>
        <a:lstStyle/>
        <a:p>
          <a:endParaRPr lang="en-US"/>
        </a:p>
      </dgm:t>
    </dgm:pt>
    <dgm:pt modelId="{D68B9530-7678-4C90-AEB3-C650FEE6BAC2}" type="pres">
      <dgm:prSet presAssocID="{B0896FFF-1E33-47A3-B304-12DDA6312939}" presName="connectorText" presStyleLbl="sibTrans2D1" presStyleIdx="0" presStyleCnt="5"/>
      <dgm:spPr/>
      <dgm:t>
        <a:bodyPr/>
        <a:lstStyle/>
        <a:p>
          <a:endParaRPr lang="en-US"/>
        </a:p>
      </dgm:t>
    </dgm:pt>
    <dgm:pt modelId="{AF235A32-5F6F-452C-A993-7EF006EE81BE}" type="pres">
      <dgm:prSet presAssocID="{ABC85BBD-25E3-48A4-BED6-5EF1CD3B4D8D}" presName="node" presStyleLbl="node1" presStyleIdx="0" presStyleCnt="5">
        <dgm:presLayoutVars>
          <dgm:bulletEnabled val="1"/>
        </dgm:presLayoutVars>
      </dgm:prSet>
      <dgm:spPr/>
      <dgm:t>
        <a:bodyPr/>
        <a:lstStyle/>
        <a:p>
          <a:endParaRPr lang="en-US"/>
        </a:p>
      </dgm:t>
    </dgm:pt>
    <dgm:pt modelId="{4F30788E-1D32-4765-B75A-03BE908C8FAA}" type="pres">
      <dgm:prSet presAssocID="{8D850B24-202C-4273-9394-5DEA51565C24}" presName="parTrans" presStyleLbl="sibTrans2D1" presStyleIdx="1" presStyleCnt="5"/>
      <dgm:spPr/>
      <dgm:t>
        <a:bodyPr/>
        <a:lstStyle/>
        <a:p>
          <a:endParaRPr lang="en-US"/>
        </a:p>
      </dgm:t>
    </dgm:pt>
    <dgm:pt modelId="{6F753E00-2FF3-4CD2-B435-50C9BE96A509}" type="pres">
      <dgm:prSet presAssocID="{8D850B24-202C-4273-9394-5DEA51565C24}" presName="connectorText" presStyleLbl="sibTrans2D1" presStyleIdx="1" presStyleCnt="5"/>
      <dgm:spPr/>
      <dgm:t>
        <a:bodyPr/>
        <a:lstStyle/>
        <a:p>
          <a:endParaRPr lang="en-US"/>
        </a:p>
      </dgm:t>
    </dgm:pt>
    <dgm:pt modelId="{7FC37E96-C0A5-4F46-98CC-2BA51005875D}" type="pres">
      <dgm:prSet presAssocID="{79F28A1F-70EE-47B9-B309-87AF164DDFDD}" presName="node" presStyleLbl="node1" presStyleIdx="1" presStyleCnt="5">
        <dgm:presLayoutVars>
          <dgm:bulletEnabled val="1"/>
        </dgm:presLayoutVars>
      </dgm:prSet>
      <dgm:spPr/>
      <dgm:t>
        <a:bodyPr/>
        <a:lstStyle/>
        <a:p>
          <a:endParaRPr lang="en-US"/>
        </a:p>
      </dgm:t>
    </dgm:pt>
    <dgm:pt modelId="{4550C798-6985-4C1C-9C84-D321F2C0D964}" type="pres">
      <dgm:prSet presAssocID="{8969E906-6D15-499D-B750-414BB14CD537}" presName="parTrans" presStyleLbl="sibTrans2D1" presStyleIdx="2" presStyleCnt="5"/>
      <dgm:spPr/>
      <dgm:t>
        <a:bodyPr/>
        <a:lstStyle/>
        <a:p>
          <a:endParaRPr lang="en-US"/>
        </a:p>
      </dgm:t>
    </dgm:pt>
    <dgm:pt modelId="{288A0C23-C850-4238-8F3E-6AD7D91D1A6C}" type="pres">
      <dgm:prSet presAssocID="{8969E906-6D15-499D-B750-414BB14CD537}" presName="connectorText" presStyleLbl="sibTrans2D1" presStyleIdx="2" presStyleCnt="5"/>
      <dgm:spPr/>
      <dgm:t>
        <a:bodyPr/>
        <a:lstStyle/>
        <a:p>
          <a:endParaRPr lang="en-US"/>
        </a:p>
      </dgm:t>
    </dgm:pt>
    <dgm:pt modelId="{A8B24E7E-C958-49B5-B3B1-A5DA4D5CFAA5}" type="pres">
      <dgm:prSet presAssocID="{3D11E85F-63B8-4D26-8C98-5481236498BF}" presName="node" presStyleLbl="node1" presStyleIdx="2" presStyleCnt="5">
        <dgm:presLayoutVars>
          <dgm:bulletEnabled val="1"/>
        </dgm:presLayoutVars>
      </dgm:prSet>
      <dgm:spPr/>
      <dgm:t>
        <a:bodyPr/>
        <a:lstStyle/>
        <a:p>
          <a:endParaRPr lang="en-US"/>
        </a:p>
      </dgm:t>
    </dgm:pt>
    <dgm:pt modelId="{C635436D-C4EC-4633-A36D-ECF857127D88}" type="pres">
      <dgm:prSet presAssocID="{DE3798F6-A201-4379-AA8E-8CB91E891A59}" presName="parTrans" presStyleLbl="sibTrans2D1" presStyleIdx="3" presStyleCnt="5"/>
      <dgm:spPr/>
      <dgm:t>
        <a:bodyPr/>
        <a:lstStyle/>
        <a:p>
          <a:endParaRPr lang="en-US"/>
        </a:p>
      </dgm:t>
    </dgm:pt>
    <dgm:pt modelId="{551B062F-B37E-46E8-98DA-72B7F267AE1A}" type="pres">
      <dgm:prSet presAssocID="{DE3798F6-A201-4379-AA8E-8CB91E891A59}" presName="connectorText" presStyleLbl="sibTrans2D1" presStyleIdx="3" presStyleCnt="5"/>
      <dgm:spPr/>
      <dgm:t>
        <a:bodyPr/>
        <a:lstStyle/>
        <a:p>
          <a:endParaRPr lang="en-US"/>
        </a:p>
      </dgm:t>
    </dgm:pt>
    <dgm:pt modelId="{EA22F51C-1E7B-41E0-9B86-39EF53FB5E63}" type="pres">
      <dgm:prSet presAssocID="{2D44EF42-60CE-465B-98C3-C9F430700D75}" presName="node" presStyleLbl="node1" presStyleIdx="3" presStyleCnt="5">
        <dgm:presLayoutVars>
          <dgm:bulletEnabled val="1"/>
        </dgm:presLayoutVars>
      </dgm:prSet>
      <dgm:spPr/>
      <dgm:t>
        <a:bodyPr/>
        <a:lstStyle/>
        <a:p>
          <a:endParaRPr lang="en-US"/>
        </a:p>
      </dgm:t>
    </dgm:pt>
    <dgm:pt modelId="{43DA6F34-96C4-461E-BB01-0D33D7E6982F}" type="pres">
      <dgm:prSet presAssocID="{74000A0B-1B96-4B06-8700-D291301E6C41}" presName="parTrans" presStyleLbl="sibTrans2D1" presStyleIdx="4" presStyleCnt="5"/>
      <dgm:spPr/>
      <dgm:t>
        <a:bodyPr/>
        <a:lstStyle/>
        <a:p>
          <a:endParaRPr lang="en-US"/>
        </a:p>
      </dgm:t>
    </dgm:pt>
    <dgm:pt modelId="{8B80DFF7-B6F2-4276-A073-B9322D041676}" type="pres">
      <dgm:prSet presAssocID="{74000A0B-1B96-4B06-8700-D291301E6C41}" presName="connectorText" presStyleLbl="sibTrans2D1" presStyleIdx="4" presStyleCnt="5"/>
      <dgm:spPr/>
      <dgm:t>
        <a:bodyPr/>
        <a:lstStyle/>
        <a:p>
          <a:endParaRPr lang="en-US"/>
        </a:p>
      </dgm:t>
    </dgm:pt>
    <dgm:pt modelId="{22F3BEDB-46BA-4FBB-8099-95D81BB1582E}" type="pres">
      <dgm:prSet presAssocID="{4D2F1F3C-0422-48E6-B8F4-15B839BAB6B8}" presName="node" presStyleLbl="node1" presStyleIdx="4" presStyleCnt="5">
        <dgm:presLayoutVars>
          <dgm:bulletEnabled val="1"/>
        </dgm:presLayoutVars>
      </dgm:prSet>
      <dgm:spPr/>
      <dgm:t>
        <a:bodyPr/>
        <a:lstStyle/>
        <a:p>
          <a:endParaRPr lang="en-US"/>
        </a:p>
      </dgm:t>
    </dgm:pt>
  </dgm:ptLst>
  <dgm:cxnLst>
    <dgm:cxn modelId="{049CBD7B-FD79-49CB-8727-F48F6E7D7E6D}" srcId="{DDB52507-F67B-4BE7-A75A-CF623C52F615}" destId="{3D11E85F-63B8-4D26-8C98-5481236498BF}" srcOrd="2" destOrd="0" parTransId="{8969E906-6D15-499D-B750-414BB14CD537}" sibTransId="{D7669343-6346-438F-9119-9CF77EB8B873}"/>
    <dgm:cxn modelId="{30690491-03D0-4AEE-A86D-41980940EFEB}" srcId="{DDB52507-F67B-4BE7-A75A-CF623C52F615}" destId="{79F28A1F-70EE-47B9-B309-87AF164DDFDD}" srcOrd="1" destOrd="0" parTransId="{8D850B24-202C-4273-9394-5DEA51565C24}" sibTransId="{C7F9ED57-5BA0-43D4-BC32-10688CFC5FD0}"/>
    <dgm:cxn modelId="{E17C5C62-41D1-4CB1-91DC-392525BBEE7F}" type="presOf" srcId="{8D850B24-202C-4273-9394-5DEA51565C24}" destId="{6F753E00-2FF3-4CD2-B435-50C9BE96A509}" srcOrd="1" destOrd="0" presId="urn:microsoft.com/office/officeart/2005/8/layout/radial5"/>
    <dgm:cxn modelId="{DFD37DEF-AD6A-4864-80AF-2EA80ADA4D2B}" type="presOf" srcId="{4D2F1F3C-0422-48E6-B8F4-15B839BAB6B8}" destId="{22F3BEDB-46BA-4FBB-8099-95D81BB1582E}" srcOrd="0" destOrd="0" presId="urn:microsoft.com/office/officeart/2005/8/layout/radial5"/>
    <dgm:cxn modelId="{D21B6F13-3671-4115-86A9-10803D29D60D}" srcId="{30D62D4A-0668-4282-B21C-0F730FCBFE7D}" destId="{EE5B777B-ECDB-4758-A386-25C3A513A15E}" srcOrd="1" destOrd="0" parTransId="{39F331BF-E106-4F8F-B592-FCC80F6870E8}" sibTransId="{04D44270-FDA3-4C54-B3AC-7A6A15329D7F}"/>
    <dgm:cxn modelId="{C0DF10E7-243F-44CB-918A-680E2C5E12CC}" type="presOf" srcId="{74000A0B-1B96-4B06-8700-D291301E6C41}" destId="{8B80DFF7-B6F2-4276-A073-B9322D041676}" srcOrd="1" destOrd="0" presId="urn:microsoft.com/office/officeart/2005/8/layout/radial5"/>
    <dgm:cxn modelId="{C5CC2D1F-D25D-4A6D-B237-6C33230B7BFE}" srcId="{EE5B777B-ECDB-4758-A386-25C3A513A15E}" destId="{EB531EE0-2118-4030-BA24-33257C94445A}" srcOrd="0" destOrd="0" parTransId="{8C3DFFFA-CB55-4C39-BB76-E606BAF76BEE}" sibTransId="{AC2D6692-9B3C-4976-ADAF-ECFFCCC8BF0E}"/>
    <dgm:cxn modelId="{C3A9D3D7-F714-476B-BF7E-C61998C12538}" type="presOf" srcId="{B0896FFF-1E33-47A3-B304-12DDA6312939}" destId="{B387A7AD-0006-4BA2-BAFB-CA53AB5C01D0}" srcOrd="0" destOrd="0" presId="urn:microsoft.com/office/officeart/2005/8/layout/radial5"/>
    <dgm:cxn modelId="{EA357A8F-7833-4A42-BA78-84217F2BFDDF}" srcId="{DDB52507-F67B-4BE7-A75A-CF623C52F615}" destId="{2D44EF42-60CE-465B-98C3-C9F430700D75}" srcOrd="3" destOrd="0" parTransId="{DE3798F6-A201-4379-AA8E-8CB91E891A59}" sibTransId="{D21C6072-E84B-47CB-B474-7A5079A9E7A4}"/>
    <dgm:cxn modelId="{01565A66-EB86-4F0D-8129-E565599942AD}" srcId="{DDB52507-F67B-4BE7-A75A-CF623C52F615}" destId="{ABC85BBD-25E3-48A4-BED6-5EF1CD3B4D8D}" srcOrd="0" destOrd="0" parTransId="{B0896FFF-1E33-47A3-B304-12DDA6312939}" sibTransId="{F3BB113F-CA96-4AA2-90CF-1577529D67A2}"/>
    <dgm:cxn modelId="{3EC0087F-73FC-4629-88C6-67E9C64F3A28}" type="presOf" srcId="{B0896FFF-1E33-47A3-B304-12DDA6312939}" destId="{D68B9530-7678-4C90-AEB3-C650FEE6BAC2}" srcOrd="1" destOrd="0" presId="urn:microsoft.com/office/officeart/2005/8/layout/radial5"/>
    <dgm:cxn modelId="{DFB59137-B1D5-4630-B223-C9D92F4DCFFB}" type="presOf" srcId="{DE3798F6-A201-4379-AA8E-8CB91E891A59}" destId="{551B062F-B37E-46E8-98DA-72B7F267AE1A}" srcOrd="1" destOrd="0" presId="urn:microsoft.com/office/officeart/2005/8/layout/radial5"/>
    <dgm:cxn modelId="{C4AF04B9-A0AA-4B89-987F-F3164DD45620}" srcId="{30D62D4A-0668-4282-B21C-0F730FCBFE7D}" destId="{DDB52507-F67B-4BE7-A75A-CF623C52F615}" srcOrd="0" destOrd="0" parTransId="{CD789A3A-72A5-4158-987C-E497034FEA2D}" sibTransId="{9F0CE840-1E72-4881-9B40-247B225A9D14}"/>
    <dgm:cxn modelId="{E505AF61-BD6D-4733-A40F-3313CAAA1BE4}" type="presOf" srcId="{DE3798F6-A201-4379-AA8E-8CB91E891A59}" destId="{C635436D-C4EC-4633-A36D-ECF857127D88}" srcOrd="0" destOrd="0" presId="urn:microsoft.com/office/officeart/2005/8/layout/radial5"/>
    <dgm:cxn modelId="{4D4D3FF0-A503-4CD8-8D7C-3B7979931A98}" type="presOf" srcId="{8969E906-6D15-499D-B750-414BB14CD537}" destId="{288A0C23-C850-4238-8F3E-6AD7D91D1A6C}" srcOrd="1" destOrd="0" presId="urn:microsoft.com/office/officeart/2005/8/layout/radial5"/>
    <dgm:cxn modelId="{F5DE7FA0-09AF-4A06-AE1A-205D164B234D}" srcId="{DDB52507-F67B-4BE7-A75A-CF623C52F615}" destId="{4D2F1F3C-0422-48E6-B8F4-15B839BAB6B8}" srcOrd="4" destOrd="0" parTransId="{74000A0B-1B96-4B06-8700-D291301E6C41}" sibTransId="{851D2E01-1987-42F1-803C-8A4332A4947A}"/>
    <dgm:cxn modelId="{D079CDB4-644A-44B2-B4F4-2AAED0D43B0B}" type="presOf" srcId="{79F28A1F-70EE-47B9-B309-87AF164DDFDD}" destId="{7FC37E96-C0A5-4F46-98CC-2BA51005875D}" srcOrd="0" destOrd="0" presId="urn:microsoft.com/office/officeart/2005/8/layout/radial5"/>
    <dgm:cxn modelId="{6914436D-4859-4959-972C-6D9F1E305AF1}" type="presOf" srcId="{74000A0B-1B96-4B06-8700-D291301E6C41}" destId="{43DA6F34-96C4-461E-BB01-0D33D7E6982F}" srcOrd="0" destOrd="0" presId="urn:microsoft.com/office/officeart/2005/8/layout/radial5"/>
    <dgm:cxn modelId="{93272913-87DE-4335-9168-803DB3F17A04}" srcId="{EE5B777B-ECDB-4758-A386-25C3A513A15E}" destId="{E2D404BA-4ED0-4DE1-BB0D-5665D25A512F}" srcOrd="1" destOrd="0" parTransId="{18303D48-DE35-4413-BC98-FF439403EB79}" sibTransId="{F115FEDB-F10E-4DEF-AC15-FE842550A090}"/>
    <dgm:cxn modelId="{59093ABB-B470-43CC-ADE3-C8BCEAED95BD}" type="presOf" srcId="{2D44EF42-60CE-465B-98C3-C9F430700D75}" destId="{EA22F51C-1E7B-41E0-9B86-39EF53FB5E63}" srcOrd="0" destOrd="0" presId="urn:microsoft.com/office/officeart/2005/8/layout/radial5"/>
    <dgm:cxn modelId="{E7AD26CA-BB6F-4DAA-A350-776CC0BEF598}" type="presOf" srcId="{3D11E85F-63B8-4D26-8C98-5481236498BF}" destId="{A8B24E7E-C958-49B5-B3B1-A5DA4D5CFAA5}" srcOrd="0" destOrd="0" presId="urn:microsoft.com/office/officeart/2005/8/layout/radial5"/>
    <dgm:cxn modelId="{CE55ABF6-BC9A-4C15-A659-A50EA2A867D6}" type="presOf" srcId="{30D62D4A-0668-4282-B21C-0F730FCBFE7D}" destId="{E7D8767C-DFA4-48CD-B916-69BDC0588762}" srcOrd="0" destOrd="0" presId="urn:microsoft.com/office/officeart/2005/8/layout/radial5"/>
    <dgm:cxn modelId="{CB250332-2511-4DB9-9546-9569E2CFA86B}" type="presOf" srcId="{8D850B24-202C-4273-9394-5DEA51565C24}" destId="{4F30788E-1D32-4765-B75A-03BE908C8FAA}" srcOrd="0" destOrd="0" presId="urn:microsoft.com/office/officeart/2005/8/layout/radial5"/>
    <dgm:cxn modelId="{E449A2B0-E176-41B7-A4C2-14D1A16741AE}" type="presOf" srcId="{8969E906-6D15-499D-B750-414BB14CD537}" destId="{4550C798-6985-4C1C-9C84-D321F2C0D964}" srcOrd="0" destOrd="0" presId="urn:microsoft.com/office/officeart/2005/8/layout/radial5"/>
    <dgm:cxn modelId="{0B3CCF93-2FE1-4EFC-A41F-FC16AD7EF79A}" type="presOf" srcId="{ABC85BBD-25E3-48A4-BED6-5EF1CD3B4D8D}" destId="{AF235A32-5F6F-452C-A993-7EF006EE81BE}" srcOrd="0" destOrd="0" presId="urn:microsoft.com/office/officeart/2005/8/layout/radial5"/>
    <dgm:cxn modelId="{77A2B93F-DF70-4E12-BB4F-8F85B840B9BB}" type="presOf" srcId="{DDB52507-F67B-4BE7-A75A-CF623C52F615}" destId="{3F3B84E4-9DA1-4FB5-B73A-9161569AC181}" srcOrd="0" destOrd="0" presId="urn:microsoft.com/office/officeart/2005/8/layout/radial5"/>
    <dgm:cxn modelId="{E309C8BD-6304-4EF9-8705-D1CD054B055F}" type="presParOf" srcId="{E7D8767C-DFA4-48CD-B916-69BDC0588762}" destId="{3F3B84E4-9DA1-4FB5-B73A-9161569AC181}" srcOrd="0" destOrd="0" presId="urn:microsoft.com/office/officeart/2005/8/layout/radial5"/>
    <dgm:cxn modelId="{821A4F3C-9645-4DFC-8658-32DA7B29E452}" type="presParOf" srcId="{E7D8767C-DFA4-48CD-B916-69BDC0588762}" destId="{B387A7AD-0006-4BA2-BAFB-CA53AB5C01D0}" srcOrd="1" destOrd="0" presId="urn:microsoft.com/office/officeart/2005/8/layout/radial5"/>
    <dgm:cxn modelId="{BEBCB4E5-C2F0-4694-B2DB-C21CB9527264}" type="presParOf" srcId="{B387A7AD-0006-4BA2-BAFB-CA53AB5C01D0}" destId="{D68B9530-7678-4C90-AEB3-C650FEE6BAC2}" srcOrd="0" destOrd="0" presId="urn:microsoft.com/office/officeart/2005/8/layout/radial5"/>
    <dgm:cxn modelId="{BDF2674C-C967-48E9-AEA8-6BAA6AE368D6}" type="presParOf" srcId="{E7D8767C-DFA4-48CD-B916-69BDC0588762}" destId="{AF235A32-5F6F-452C-A993-7EF006EE81BE}" srcOrd="2" destOrd="0" presId="urn:microsoft.com/office/officeart/2005/8/layout/radial5"/>
    <dgm:cxn modelId="{2EF75CC1-7D4A-4275-9082-525B0EF2B3E5}" type="presParOf" srcId="{E7D8767C-DFA4-48CD-B916-69BDC0588762}" destId="{4F30788E-1D32-4765-B75A-03BE908C8FAA}" srcOrd="3" destOrd="0" presId="urn:microsoft.com/office/officeart/2005/8/layout/radial5"/>
    <dgm:cxn modelId="{DEEFA7E3-B04B-47FA-B471-13E67176786E}" type="presParOf" srcId="{4F30788E-1D32-4765-B75A-03BE908C8FAA}" destId="{6F753E00-2FF3-4CD2-B435-50C9BE96A509}" srcOrd="0" destOrd="0" presId="urn:microsoft.com/office/officeart/2005/8/layout/radial5"/>
    <dgm:cxn modelId="{9912E5FD-79D8-4068-9B25-B819A5E7B46B}" type="presParOf" srcId="{E7D8767C-DFA4-48CD-B916-69BDC0588762}" destId="{7FC37E96-C0A5-4F46-98CC-2BA51005875D}" srcOrd="4" destOrd="0" presId="urn:microsoft.com/office/officeart/2005/8/layout/radial5"/>
    <dgm:cxn modelId="{99BDFC2B-7185-4F05-9F2F-250D49B957B1}" type="presParOf" srcId="{E7D8767C-DFA4-48CD-B916-69BDC0588762}" destId="{4550C798-6985-4C1C-9C84-D321F2C0D964}" srcOrd="5" destOrd="0" presId="urn:microsoft.com/office/officeart/2005/8/layout/radial5"/>
    <dgm:cxn modelId="{75411E64-9427-4B41-80F8-6BCE5E6EE524}" type="presParOf" srcId="{4550C798-6985-4C1C-9C84-D321F2C0D964}" destId="{288A0C23-C850-4238-8F3E-6AD7D91D1A6C}" srcOrd="0" destOrd="0" presId="urn:microsoft.com/office/officeart/2005/8/layout/radial5"/>
    <dgm:cxn modelId="{4EEE9678-79B5-474A-BD41-217D7EF67817}" type="presParOf" srcId="{E7D8767C-DFA4-48CD-B916-69BDC0588762}" destId="{A8B24E7E-C958-49B5-B3B1-A5DA4D5CFAA5}" srcOrd="6" destOrd="0" presId="urn:microsoft.com/office/officeart/2005/8/layout/radial5"/>
    <dgm:cxn modelId="{BCBEFF5B-4DC6-4BC5-9CFD-8CD18975C0B3}" type="presParOf" srcId="{E7D8767C-DFA4-48CD-B916-69BDC0588762}" destId="{C635436D-C4EC-4633-A36D-ECF857127D88}" srcOrd="7" destOrd="0" presId="urn:microsoft.com/office/officeart/2005/8/layout/radial5"/>
    <dgm:cxn modelId="{ADBC4AF2-7C85-40F6-9595-B8C3E44407D9}" type="presParOf" srcId="{C635436D-C4EC-4633-A36D-ECF857127D88}" destId="{551B062F-B37E-46E8-98DA-72B7F267AE1A}" srcOrd="0" destOrd="0" presId="urn:microsoft.com/office/officeart/2005/8/layout/radial5"/>
    <dgm:cxn modelId="{E77617AB-7073-4B18-B3F9-E1D91C8FC0BE}" type="presParOf" srcId="{E7D8767C-DFA4-48CD-B916-69BDC0588762}" destId="{EA22F51C-1E7B-41E0-9B86-39EF53FB5E63}" srcOrd="8" destOrd="0" presId="urn:microsoft.com/office/officeart/2005/8/layout/radial5"/>
    <dgm:cxn modelId="{29FFFAE2-C56A-4B82-AF2B-1DF2CA360C82}" type="presParOf" srcId="{E7D8767C-DFA4-48CD-B916-69BDC0588762}" destId="{43DA6F34-96C4-461E-BB01-0D33D7E6982F}" srcOrd="9" destOrd="0" presId="urn:microsoft.com/office/officeart/2005/8/layout/radial5"/>
    <dgm:cxn modelId="{5AF160DC-09F7-4F87-A28B-E5924BF25BF0}" type="presParOf" srcId="{43DA6F34-96C4-461E-BB01-0D33D7E6982F}" destId="{8B80DFF7-B6F2-4276-A073-B9322D041676}" srcOrd="0" destOrd="0" presId="urn:microsoft.com/office/officeart/2005/8/layout/radial5"/>
    <dgm:cxn modelId="{1FE6A202-1B5C-4A59-B9FE-2F75FCB460B3}" type="presParOf" srcId="{E7D8767C-DFA4-48CD-B916-69BDC0588762}" destId="{22F3BEDB-46BA-4FBB-8099-95D81BB1582E}"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B84E4-9DA1-4FB5-B73A-9161569AC181}">
      <dsp:nvSpPr>
        <dsp:cNvPr id="0" name=""/>
        <dsp:cNvSpPr/>
      </dsp:nvSpPr>
      <dsp:spPr>
        <a:xfrm>
          <a:off x="2393581" y="2098326"/>
          <a:ext cx="1497522" cy="1497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DOJ “Toolkit”</a:t>
          </a:r>
          <a:endParaRPr lang="en-US" sz="1800" b="1" kern="1200" dirty="0"/>
        </a:p>
      </dsp:txBody>
      <dsp:txXfrm>
        <a:off x="2612888" y="2317633"/>
        <a:ext cx="1058908" cy="1058908"/>
      </dsp:txXfrm>
    </dsp:sp>
    <dsp:sp modelId="{B387A7AD-0006-4BA2-BAFB-CA53AB5C01D0}">
      <dsp:nvSpPr>
        <dsp:cNvPr id="0" name=""/>
        <dsp:cNvSpPr/>
      </dsp:nvSpPr>
      <dsp:spPr>
        <a:xfrm rot="16200000">
          <a:off x="2984039" y="1554022"/>
          <a:ext cx="316606" cy="509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3031530" y="1703344"/>
        <a:ext cx="221624" cy="305495"/>
      </dsp:txXfrm>
    </dsp:sp>
    <dsp:sp modelId="{AF235A32-5F6F-452C-A993-7EF006EE81BE}">
      <dsp:nvSpPr>
        <dsp:cNvPr id="0" name=""/>
        <dsp:cNvSpPr/>
      </dsp:nvSpPr>
      <dsp:spPr>
        <a:xfrm>
          <a:off x="2393581" y="3431"/>
          <a:ext cx="1497522" cy="1497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The False Statement Act (18 U.S.C. § 1001)</a:t>
          </a:r>
          <a:endParaRPr lang="en-US" sz="1500" kern="1200" dirty="0"/>
        </a:p>
      </dsp:txBody>
      <dsp:txXfrm>
        <a:off x="2612888" y="222738"/>
        <a:ext cx="1058908" cy="1058908"/>
      </dsp:txXfrm>
    </dsp:sp>
    <dsp:sp modelId="{4F30788E-1D32-4765-B75A-03BE908C8FAA}">
      <dsp:nvSpPr>
        <dsp:cNvPr id="0" name=""/>
        <dsp:cNvSpPr/>
      </dsp:nvSpPr>
      <dsp:spPr>
        <a:xfrm rot="20520000">
          <a:off x="3971698" y="2271598"/>
          <a:ext cx="316606" cy="509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3974022" y="2388105"/>
        <a:ext cx="221624" cy="305495"/>
      </dsp:txXfrm>
    </dsp:sp>
    <dsp:sp modelId="{7FC37E96-C0A5-4F46-98CC-2BA51005875D}">
      <dsp:nvSpPr>
        <dsp:cNvPr id="0" name=""/>
        <dsp:cNvSpPr/>
      </dsp:nvSpPr>
      <dsp:spPr>
        <a:xfrm>
          <a:off x="4385944" y="1450968"/>
          <a:ext cx="1497522" cy="1497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Conspiracy (18 U.S.C. § 371)</a:t>
          </a:r>
          <a:endParaRPr lang="en-US" sz="1500" kern="1200" dirty="0"/>
        </a:p>
      </dsp:txBody>
      <dsp:txXfrm>
        <a:off x="4605251" y="1670275"/>
        <a:ext cx="1058908" cy="1058908"/>
      </dsp:txXfrm>
    </dsp:sp>
    <dsp:sp modelId="{4550C798-6985-4C1C-9C84-D321F2C0D964}">
      <dsp:nvSpPr>
        <dsp:cNvPr id="0" name=""/>
        <dsp:cNvSpPr/>
      </dsp:nvSpPr>
      <dsp:spPr>
        <a:xfrm rot="3240000">
          <a:off x="3594446" y="3432662"/>
          <a:ext cx="316606" cy="509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3614022" y="3496072"/>
        <a:ext cx="221624" cy="305495"/>
      </dsp:txXfrm>
    </dsp:sp>
    <dsp:sp modelId="{A8B24E7E-C958-49B5-B3B1-A5DA4D5CFAA5}">
      <dsp:nvSpPr>
        <dsp:cNvPr id="0" name=""/>
        <dsp:cNvSpPr/>
      </dsp:nvSpPr>
      <dsp:spPr>
        <a:xfrm>
          <a:off x="3624929" y="3793131"/>
          <a:ext cx="1497522" cy="1497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Obstruction of Justice (18 U.S.C. §1505)</a:t>
          </a:r>
          <a:endParaRPr lang="en-US" sz="1500" kern="1200" dirty="0"/>
        </a:p>
      </dsp:txBody>
      <dsp:txXfrm>
        <a:off x="3844236" y="4012438"/>
        <a:ext cx="1058908" cy="1058908"/>
      </dsp:txXfrm>
    </dsp:sp>
    <dsp:sp modelId="{C635436D-C4EC-4633-A36D-ECF857127D88}">
      <dsp:nvSpPr>
        <dsp:cNvPr id="0" name=""/>
        <dsp:cNvSpPr/>
      </dsp:nvSpPr>
      <dsp:spPr>
        <a:xfrm rot="7560000">
          <a:off x="2373632" y="3432662"/>
          <a:ext cx="316606" cy="509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2449038" y="3496072"/>
        <a:ext cx="221624" cy="305495"/>
      </dsp:txXfrm>
    </dsp:sp>
    <dsp:sp modelId="{EA22F51C-1E7B-41E0-9B86-39EF53FB5E63}">
      <dsp:nvSpPr>
        <dsp:cNvPr id="0" name=""/>
        <dsp:cNvSpPr/>
      </dsp:nvSpPr>
      <dsp:spPr>
        <a:xfrm>
          <a:off x="1162233" y="3793131"/>
          <a:ext cx="1497522" cy="1497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Tampering with Witnesses (18 U.S.C. § 1512)</a:t>
          </a:r>
          <a:endParaRPr lang="en-US" sz="1500" kern="1200" dirty="0"/>
        </a:p>
      </dsp:txBody>
      <dsp:txXfrm>
        <a:off x="1381540" y="4012438"/>
        <a:ext cx="1058908" cy="1058908"/>
      </dsp:txXfrm>
    </dsp:sp>
    <dsp:sp modelId="{43DA6F34-96C4-461E-BB01-0D33D7E6982F}">
      <dsp:nvSpPr>
        <dsp:cNvPr id="0" name=""/>
        <dsp:cNvSpPr/>
      </dsp:nvSpPr>
      <dsp:spPr>
        <a:xfrm rot="11880000">
          <a:off x="1996380" y="2271598"/>
          <a:ext cx="316606" cy="509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2089038" y="2388105"/>
        <a:ext cx="221624" cy="305495"/>
      </dsp:txXfrm>
    </dsp:sp>
    <dsp:sp modelId="{22F3BEDB-46BA-4FBB-8099-95D81BB1582E}">
      <dsp:nvSpPr>
        <dsp:cNvPr id="0" name=""/>
        <dsp:cNvSpPr/>
      </dsp:nvSpPr>
      <dsp:spPr>
        <a:xfrm>
          <a:off x="401218" y="1450968"/>
          <a:ext cx="1497522" cy="14975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Sarbanes Oxley (18 U.S.C. § 1519)</a:t>
          </a:r>
          <a:endParaRPr lang="en-US" sz="1500" kern="1200" dirty="0"/>
        </a:p>
      </dsp:txBody>
      <dsp:txXfrm>
        <a:off x="620525" y="1670275"/>
        <a:ext cx="1058908" cy="105890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51075" y="238125"/>
            <a:ext cx="6207125" cy="293688"/>
          </a:xfrm>
          <a:prstGeom prst="rect">
            <a:avLst/>
          </a:prstGeom>
        </p:spPr>
        <p:txBody>
          <a:bodyPr vert="horz" lIns="93353" tIns="46677" rIns="93353" bIns="46677" rtlCol="0"/>
          <a:lstStyle>
            <a:lvl1pPr algn="l">
              <a:defRPr sz="1200">
                <a:latin typeface="+mn-lt"/>
                <a:cs typeface="Arial" charset="0"/>
              </a:defRPr>
            </a:lvl1pPr>
          </a:lstStyle>
          <a:p>
            <a:pPr>
              <a:defRPr/>
            </a:pPr>
            <a:endParaRPr lang="en-US"/>
          </a:p>
        </p:txBody>
      </p:sp>
      <p:sp>
        <p:nvSpPr>
          <p:cNvPr id="3" name="Date Placeholder 2"/>
          <p:cNvSpPr>
            <a:spLocks noGrp="1"/>
          </p:cNvSpPr>
          <p:nvPr>
            <p:ph type="dt" sz="quarter" idx="1"/>
          </p:nvPr>
        </p:nvSpPr>
        <p:spPr>
          <a:xfrm>
            <a:off x="206375" y="6559550"/>
            <a:ext cx="3827463" cy="350838"/>
          </a:xfrm>
          <a:prstGeom prst="rect">
            <a:avLst/>
          </a:prstGeom>
        </p:spPr>
        <p:txBody>
          <a:bodyPr vert="horz" lIns="93353" tIns="46677" rIns="93353" bIns="46677" rtlCol="0" anchor="b"/>
          <a:lstStyle>
            <a:lvl1pPr algn="l">
              <a:defRPr sz="1000">
                <a:latin typeface="+mn-lt"/>
                <a:cs typeface="Arial" charset="0"/>
              </a:defRPr>
            </a:lvl1pPr>
          </a:lstStyle>
          <a:p>
            <a:pPr>
              <a:defRPr/>
            </a:pPr>
            <a:fld id="{79AB8D49-7C72-45B1-9C6E-2B979D1A8E38}" type="datetimeFigureOut">
              <a:rPr lang="en-US"/>
              <a:pPr>
                <a:defRPr/>
              </a:pPr>
              <a:t>4/22/2015</a:t>
            </a:fld>
            <a:endParaRPr lang="en-US" dirty="0"/>
          </a:p>
        </p:txBody>
      </p:sp>
      <p:sp>
        <p:nvSpPr>
          <p:cNvPr id="5" name="Slide Number Placeholder 4"/>
          <p:cNvSpPr>
            <a:spLocks noGrp="1"/>
          </p:cNvSpPr>
          <p:nvPr>
            <p:ph type="sldNum" sz="quarter" idx="3"/>
          </p:nvPr>
        </p:nvSpPr>
        <p:spPr>
          <a:xfrm>
            <a:off x="5276850" y="6557963"/>
            <a:ext cx="3829050" cy="350837"/>
          </a:xfrm>
          <a:prstGeom prst="rect">
            <a:avLst/>
          </a:prstGeom>
        </p:spPr>
        <p:txBody>
          <a:bodyPr vert="horz" lIns="93353" tIns="46677" rIns="93353" bIns="46677" rtlCol="0" anchor="b"/>
          <a:lstStyle>
            <a:lvl1pPr algn="r">
              <a:defRPr sz="1000">
                <a:latin typeface="+mn-lt"/>
                <a:cs typeface="Arial" charset="0"/>
              </a:defRPr>
            </a:lvl1pPr>
          </a:lstStyle>
          <a:p>
            <a:pPr>
              <a:defRPr/>
            </a:pPr>
            <a:fld id="{5E67DD3A-9357-4E55-A509-688CFFED4CC2}" type="slidenum">
              <a:rPr lang="en-US"/>
              <a:pPr>
                <a:defRPr/>
              </a:pPr>
              <a:t>‹#›</a:t>
            </a:fld>
            <a:endParaRPr lang="en-US" dirty="0"/>
          </a:p>
        </p:txBody>
      </p:sp>
      <p:sp>
        <p:nvSpPr>
          <p:cNvPr id="7" name="Rectangle 6"/>
          <p:cNvSpPr/>
          <p:nvPr/>
        </p:nvSpPr>
        <p:spPr>
          <a:xfrm>
            <a:off x="387350" y="0"/>
            <a:ext cx="1393825" cy="623888"/>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lIns="93353" tIns="46677" rIns="93353" bIns="46677" anchor="ctr"/>
          <a:lstStyle/>
          <a:p>
            <a:pPr algn="ctr" fontAlgn="auto">
              <a:spcBef>
                <a:spcPts val="0"/>
              </a:spcBef>
              <a:spcAft>
                <a:spcPts val="0"/>
              </a:spcAft>
              <a:defRPr/>
            </a:pPr>
            <a:endParaRPr lang="en-US" dirty="0"/>
          </a:p>
        </p:txBody>
      </p:sp>
      <p:pic>
        <p:nvPicPr>
          <p:cNvPr id="10547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87338"/>
            <a:ext cx="12049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55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49250"/>
          </a:xfrm>
          <a:prstGeom prst="rect">
            <a:avLst/>
          </a:prstGeom>
        </p:spPr>
        <p:txBody>
          <a:bodyPr vert="horz" lIns="93353" tIns="46677" rIns="93353" bIns="4667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76850" y="0"/>
            <a:ext cx="4033838" cy="349250"/>
          </a:xfrm>
          <a:prstGeom prst="rect">
            <a:avLst/>
          </a:prstGeom>
        </p:spPr>
        <p:txBody>
          <a:bodyPr vert="horz" lIns="93353" tIns="46677" rIns="93353" bIns="46677" rtlCol="0"/>
          <a:lstStyle>
            <a:lvl1pPr algn="r" fontAlgn="auto">
              <a:spcBef>
                <a:spcPts val="0"/>
              </a:spcBef>
              <a:spcAft>
                <a:spcPts val="0"/>
              </a:spcAft>
              <a:defRPr sz="1200">
                <a:latin typeface="+mn-lt"/>
                <a:cs typeface="+mn-cs"/>
              </a:defRPr>
            </a:lvl1pPr>
          </a:lstStyle>
          <a:p>
            <a:pPr>
              <a:defRPr/>
            </a:pPr>
            <a:fld id="{DE457113-B733-4D59-8573-591D8FB969D3}" type="datetimeFigureOut">
              <a:rPr lang="en-US"/>
              <a:pPr>
                <a:defRPr/>
              </a:pPr>
              <a:t>4/22/2015</a:t>
            </a:fld>
            <a:endParaRPr lang="en-US" dirty="0"/>
          </a:p>
        </p:txBody>
      </p:sp>
      <p:sp>
        <p:nvSpPr>
          <p:cNvPr id="4" name="Slide Image Placeholder 3"/>
          <p:cNvSpPr>
            <a:spLocks noGrp="1" noRot="1" noChangeAspect="1"/>
          </p:cNvSpPr>
          <p:nvPr>
            <p:ph type="sldImg" idx="2"/>
          </p:nvPr>
        </p:nvSpPr>
        <p:spPr>
          <a:xfrm>
            <a:off x="2900363" y="528638"/>
            <a:ext cx="3511550" cy="2635250"/>
          </a:xfrm>
          <a:prstGeom prst="rect">
            <a:avLst/>
          </a:prstGeom>
          <a:noFill/>
          <a:ln w="12700">
            <a:solidFill>
              <a:prstClr val="black"/>
            </a:solidFill>
          </a:ln>
        </p:spPr>
        <p:txBody>
          <a:bodyPr vert="horz" lIns="93353" tIns="46677" rIns="93353" bIns="46677" rtlCol="0" anchor="ctr"/>
          <a:lstStyle/>
          <a:p>
            <a:pPr lvl="0"/>
            <a:endParaRPr lang="en-US" noProof="0" dirty="0" smtClean="0"/>
          </a:p>
        </p:txBody>
      </p:sp>
      <p:sp>
        <p:nvSpPr>
          <p:cNvPr id="5" name="Notes Placeholder 4"/>
          <p:cNvSpPr>
            <a:spLocks noGrp="1"/>
          </p:cNvSpPr>
          <p:nvPr>
            <p:ph type="body" sz="quarter" idx="3"/>
          </p:nvPr>
        </p:nvSpPr>
        <p:spPr>
          <a:xfrm>
            <a:off x="931863" y="3338513"/>
            <a:ext cx="7448550" cy="3159125"/>
          </a:xfrm>
          <a:prstGeom prst="rect">
            <a:avLst/>
          </a:prstGeom>
        </p:spPr>
        <p:txBody>
          <a:bodyPr vert="horz" lIns="93353" tIns="46677" rIns="93353" bIns="4667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73850"/>
            <a:ext cx="4033838" cy="350838"/>
          </a:xfrm>
          <a:prstGeom prst="rect">
            <a:avLst/>
          </a:prstGeom>
        </p:spPr>
        <p:txBody>
          <a:bodyPr vert="horz" lIns="93353" tIns="46677" rIns="93353" bIns="4667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76850" y="6673850"/>
            <a:ext cx="4033838" cy="350838"/>
          </a:xfrm>
          <a:prstGeom prst="rect">
            <a:avLst/>
          </a:prstGeom>
        </p:spPr>
        <p:txBody>
          <a:bodyPr vert="horz" lIns="93353" tIns="46677" rIns="93353" bIns="46677" rtlCol="0" anchor="b"/>
          <a:lstStyle>
            <a:lvl1pPr algn="r" fontAlgn="auto">
              <a:spcBef>
                <a:spcPts val="0"/>
              </a:spcBef>
              <a:spcAft>
                <a:spcPts val="0"/>
              </a:spcAft>
              <a:defRPr sz="1200">
                <a:latin typeface="+mn-lt"/>
                <a:cs typeface="+mn-cs"/>
              </a:defRPr>
            </a:lvl1pPr>
          </a:lstStyle>
          <a:p>
            <a:pPr>
              <a:defRPr/>
            </a:pPr>
            <a:fld id="{3EDA52DF-5B4C-42A1-AC48-354DBF1A5C0E}" type="slidenum">
              <a:rPr lang="en-US"/>
              <a:pPr>
                <a:defRPr/>
              </a:pPr>
              <a:t>‹#›</a:t>
            </a:fld>
            <a:endParaRPr lang="en-US" dirty="0"/>
          </a:p>
        </p:txBody>
      </p:sp>
    </p:spTree>
    <p:extLst>
      <p:ext uri="{BB962C8B-B14F-4D97-AF65-F5344CB8AC3E}">
        <p14:creationId xmlns:p14="http://schemas.microsoft.com/office/powerpoint/2010/main" val="4106377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FEDFE3EF-F65C-41AC-930F-01FD27C93984}" type="slidenum">
              <a:rPr lang="en-US" altLang="en-US"/>
              <a:pPr eaLnBrk="1" hangingPunct="1">
                <a:defRPr/>
              </a:pPr>
              <a:t>12</a:t>
            </a:fld>
            <a:endParaRPr lang="en-US" altLang="en-US" dirty="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It is critical that this record, like all other  ship records, be accurate, truthful and complete.  As long as there is a good faith effort to comply, transparency and truthfulness in the records will likely prevent serious enforcement actions.  </a:t>
            </a:r>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E651382F-490D-42EE-B15A-89502EFF6C4F}" type="slidenum">
              <a:rPr lang="en-US" altLang="en-US"/>
              <a:pPr eaLnBrk="1" hangingPunct="1">
                <a:defRPr/>
              </a:pPr>
              <a:t>14</a:t>
            </a:fld>
            <a:endParaRPr lang="en-US" altLang="en-US" dirty="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eaLnBrk="1" hangingPunct="1">
              <a:lnSpc>
                <a:spcPct val="80000"/>
              </a:lnSpc>
            </a:pPr>
            <a:r>
              <a:rPr lang="en-US" altLang="en-US" sz="800" smtClean="0"/>
              <a:t>Report of Non-Availability - On June 26, 2012, just prior to the ECA taking effect, the EPA acknowledged that it’s possible some shipowners may not be able to meet the new requirements on August 1, 2012– due to the apparent </a:t>
            </a:r>
            <a:r>
              <a:rPr lang="en-US" altLang="en-US" sz="800" u="sng" smtClean="0"/>
              <a:t>unavailability of adequate supply chains of ECA compliant fuel</a:t>
            </a:r>
            <a:r>
              <a:rPr lang="en-US" altLang="en-US" sz="800" smtClean="0"/>
              <a:t>.  In “interim guidance” to the maritime industry, which is still now in effect, the EPA states that it “anticipates the possibility that despite your best efforts to obtain compliant fuel oil, you may be unable to do so, and the United States has the authority to take into account all relevant circumstances to determine the appropriate action to take, including not taking control measures…”   In essence, owners and operators who fail to meet the new fuel oil requirements are required to provide information and documentation to persuade the government to refrain from taking enforcement action.  Unfortunately, the standards set forth in this EPA interim guidance are fairly subjective, and it is unpredictable how individual EPA and Coast Guard offices around the country will treat companies asserting that they have demonstrated that the ECA compliant fuels are unavailable.</a:t>
            </a:r>
          </a:p>
          <a:p>
            <a:pPr marL="231775" indent="-231775" eaLnBrk="1" hangingPunct="1">
              <a:lnSpc>
                <a:spcPct val="80000"/>
              </a:lnSpc>
            </a:pPr>
            <a:endParaRPr lang="en-US" altLang="en-US" sz="800" smtClean="0"/>
          </a:p>
          <a:p>
            <a:pPr marL="231775" indent="-231775" eaLnBrk="1" hangingPunct="1">
              <a:lnSpc>
                <a:spcPct val="80000"/>
              </a:lnSpc>
            </a:pPr>
            <a:r>
              <a:rPr lang="en-US" altLang="en-US" sz="800" smtClean="0"/>
              <a:t>Under this interim guidance, for vessels arriving in the North American ECA without compliant fuel, the government will conduct an inquiry into the company’s “best efforts” to procure ECA compliant fuel oil.  This will include, among other things, an examination of the voyage plan, and a general inquiry as to whether the company investigated and sought out alternate sources of fuel oil prior to commencing the voyage or enroute prior to entering the North American ECA.  The company is expected to notify the U.S. and flag administration no later than 96 hours before entering the North American ECA, and submit a Fuel Oil Non Availability Report (sworn to under penalty of law).</a:t>
            </a:r>
          </a:p>
          <a:p>
            <a:pPr marL="231775" indent="-231775" eaLnBrk="1" hangingPunct="1">
              <a:lnSpc>
                <a:spcPct val="80000"/>
              </a:lnSpc>
            </a:pPr>
            <a:endParaRPr lang="en-US" altLang="en-US" sz="800" smtClean="0"/>
          </a:p>
          <a:p>
            <a:pPr marL="231775" indent="-231775" eaLnBrk="1" hangingPunct="1">
              <a:lnSpc>
                <a:spcPct val="80000"/>
              </a:lnSpc>
            </a:pPr>
            <a:r>
              <a:rPr lang="en-US" altLang="en-US" sz="800" smtClean="0"/>
              <a:t>This is fraught with legal peril for a variety of reasons:</a:t>
            </a:r>
          </a:p>
          <a:p>
            <a:pPr marL="231775" indent="-231775" eaLnBrk="1" hangingPunct="1">
              <a:lnSpc>
                <a:spcPct val="80000"/>
              </a:lnSpc>
            </a:pPr>
            <a:endParaRPr lang="en-US" altLang="en-US" sz="800" smtClean="0"/>
          </a:p>
          <a:p>
            <a:pPr marL="231775" indent="-231775" eaLnBrk="1" hangingPunct="1">
              <a:lnSpc>
                <a:spcPct val="80000"/>
              </a:lnSpc>
              <a:buFontTx/>
              <a:buAutoNum type="alphaLcPeriod"/>
            </a:pPr>
            <a:r>
              <a:rPr lang="en-US" altLang="en-US" sz="800" smtClean="0"/>
              <a:t>You are </a:t>
            </a:r>
            <a:r>
              <a:rPr lang="en-US" altLang="en-US" sz="800" u="sng" smtClean="0"/>
              <a:t>required</a:t>
            </a:r>
            <a:r>
              <a:rPr lang="en-US" altLang="en-US" sz="800" smtClean="0"/>
              <a:t> to disclose that the vessel does not comply if you want to come to the U.S.  You will likely be targeted for other things.</a:t>
            </a:r>
          </a:p>
          <a:p>
            <a:pPr marL="231775" indent="-231775" eaLnBrk="1" hangingPunct="1">
              <a:lnSpc>
                <a:spcPct val="80000"/>
              </a:lnSpc>
            </a:pPr>
            <a:r>
              <a:rPr lang="en-US" altLang="en-US" sz="800" smtClean="0"/>
              <a:t>b.  There are little standards put forth as to what constitutes “best efforts”; the vessel may well be penalized regardless.  One thing is clear: under the guidance, excessive cost (i.e. price gouging) of the fuel is not an excuse.  </a:t>
            </a:r>
          </a:p>
          <a:p>
            <a:pPr marL="231775" indent="-231775" eaLnBrk="1" hangingPunct="1">
              <a:lnSpc>
                <a:spcPct val="80000"/>
              </a:lnSpc>
            </a:pPr>
            <a:r>
              <a:rPr lang="en-US" altLang="en-US" sz="800" smtClean="0"/>
              <a:t>c.  Any material falsity/omission in the report </a:t>
            </a:r>
            <a:r>
              <a:rPr lang="en-US" altLang="en-US" sz="800" u="sng" smtClean="0"/>
              <a:t>itself</a:t>
            </a:r>
            <a:r>
              <a:rPr lang="en-US" altLang="en-US" sz="800" smtClean="0"/>
              <a:t> by the vessel’s crew could be a serious violation of other U.S. laws, and vicariously imputed to the company.</a:t>
            </a:r>
          </a:p>
          <a:p>
            <a:pPr marL="231775" indent="-231775" eaLnBrk="1" hangingPunct="1">
              <a:lnSpc>
                <a:spcPct val="80000"/>
              </a:lnSpc>
              <a:buFontTx/>
              <a:buAutoNum type="alphaLcPeriod" startAt="4"/>
            </a:pPr>
            <a:r>
              <a:rPr lang="en-US" altLang="en-US" sz="800" smtClean="0"/>
              <a:t>Entering the ECA and knowingly violating Annex VI is a felony under US law – and you are required to confess before you arrive!</a:t>
            </a:r>
          </a:p>
          <a:p>
            <a:pPr marL="231775" indent="-231775" eaLnBrk="1" hangingPunct="1">
              <a:lnSpc>
                <a:spcPct val="80000"/>
              </a:lnSpc>
              <a:buFontTx/>
              <a:buAutoNum type="alphaLcPeriod" startAt="4"/>
            </a:pPr>
            <a:r>
              <a:rPr lang="en-US" altLang="en-US" sz="800" smtClean="0"/>
              <a:t>The EPA has historically not had a good appreciation for the maritime industry and how it works.  </a:t>
            </a:r>
          </a:p>
          <a:p>
            <a:pPr marL="231775" indent="-231775" eaLnBrk="1" hangingPunct="1">
              <a:lnSpc>
                <a:spcPct val="80000"/>
              </a:lnSpc>
              <a:buFontTx/>
              <a:buAutoNum type="alphaLcPeriod" startAt="4"/>
            </a:pPr>
            <a:endParaRPr lang="en-US" altLang="en-US" sz="800" smtClean="0"/>
          </a:p>
          <a:p>
            <a:pPr marL="231775" indent="-231775" eaLnBrk="1" hangingPunct="1">
              <a:lnSpc>
                <a:spcPct val="80000"/>
              </a:lnSpc>
            </a:pPr>
            <a:r>
              <a:rPr lang="en-US" altLang="en-US" sz="800" smtClean="0"/>
              <a:t>Bottom line:  Do your absolute best to get adequate supplies of ECA compliant fuel onboard, and maintain accurate records, prior to entering 200 mile ECA.</a:t>
            </a:r>
          </a:p>
          <a:p>
            <a:pPr marL="231775" indent="-231775" eaLnBrk="1" hangingPunct="1">
              <a:lnSpc>
                <a:spcPct val="80000"/>
              </a:lnSpc>
            </a:pPr>
            <a:endParaRPr lang="en-US" altLang="en-US" sz="800" smtClean="0"/>
          </a:p>
          <a:p>
            <a:pPr marL="231775" indent="-231775" eaLnBrk="1" hangingPunct="1">
              <a:lnSpc>
                <a:spcPct val="80000"/>
              </a:lnSpc>
            </a:pPr>
            <a:endParaRPr lang="en-US" altLang="en-US"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131D362-A169-4271-B8F7-A58B2F867138}"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68025D70-1BF7-40B2-A9F0-9F3971195C8C}" type="slidenum">
              <a:rPr lang="en-US" altLang="en-US"/>
              <a:pPr eaLnBrk="1" hangingPunct="1">
                <a:defRPr/>
              </a:pPr>
              <a:t>19</a:t>
            </a:fld>
            <a:endParaRPr lang="en-US" altLang="en-US" dirty="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There are some exceptions, codified in Part 1043 of Title 40, Code of Federal Regulations, to the low sulfur fuel burning requirement.  For example, ships can use alternative means of complying with lower emissions standards such as </a:t>
            </a:r>
            <a:r>
              <a:rPr lang="en-GB" altLang="en-US" smtClean="0"/>
              <a:t>exhaust gas cleaning systems or by retrofitting existing systems with the ability to burn very “clean” fuel, such as Liquefied Natural Gas, if the alternative system is approved by the EPA as an equivalent.  Some types of vessels, such as steamships, are categorically exempt from the requirements, but generally the new requirements apply to all vessel types, including recreational vessels. </a:t>
            </a:r>
          </a:p>
          <a:p>
            <a:pPr eaLnBrk="1" hangingPunct="1"/>
            <a:endParaRPr lang="en-GB" altLang="en-US" smtClean="0"/>
          </a:p>
          <a:p>
            <a:pPr eaLnBrk="1" hangingPunct="1"/>
            <a:r>
              <a:rPr lang="en-GB" altLang="en-US" smtClean="0"/>
              <a:t>Moreover, interim guidance published by the EPA attempts to take into account supply issues and the difficulty some vessels will face in obtaining compliant low sulphur fuel by providing the ability to file a “non-availability report” with the vessel’s flag administration and the “competent authority” in the port of destination (which in the U.S. is the EPA) no later than 96 hours prior to entering the ECA.[i]  As the EPA notes in its guidance for fuel non-availability, filing such a report does not render a vessel “compliant” or otherwise exclude it from criminal or civil liability – it merely documents the non-availability of compliant fuel as a factor to be taken into consideration by the enforcing agency. </a:t>
            </a:r>
            <a:r>
              <a:rPr lang="en-US" altLang="en-US" smtClean="0"/>
              <a:t/>
            </a:r>
            <a:br>
              <a:rPr lang="en-US" altLang="en-US" smtClean="0"/>
            </a:br>
            <a:endParaRPr lang="en-US" altLang="en-US" smtClean="0"/>
          </a:p>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92B40F5F-5DFB-4959-ACDA-F3F3BEE041C7}" type="slidenum">
              <a:rPr lang="en-US" altLang="en-US"/>
              <a:pPr eaLnBrk="1" hangingPunct="1">
                <a:defRPr/>
              </a:pPr>
              <a:t>21</a:t>
            </a:fld>
            <a:endParaRPr lang="en-US" altLang="en-US" dirty="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mtClean="0"/>
              <a:t>Jurisdictional and other legal issues associated with enforcing MARPOL Annex VI and the new ECA requirements bear some resemblance to those encountered with oily water separator (OWS) and Oil Record Book violations (commonly referred to as “magic pipe” cases), which the U.S. Department of Justice continues to aggressively investigate and prosecute.  Namely, substantive violations of MARPOL and APPS onboard foreign flagged vessels are subject to U.S. enforcement only if the violation is committed inside waters subject to U.S. jurisdiction.  As a result, most APPS violations are prosecuted as felony federal recordkeeping offenses in which the criminal offense is the physical act of presenting an altered or materially false record to U.S. authorities inside U.S. waters or at a U.S. port.  The charging provision frequently used under APPS is 33 USC 1908, which criminalizes violation of regulations promulgated by an agency pursuant to MARPOL.  Thus, a knowing violation of the U.S. federal regulations requiring vessels to properly maintain an Oil Record Book onboard is a federal U.S. felony offense.</a:t>
            </a:r>
          </a:p>
          <a:p>
            <a:pPr eaLnBrk="1" hangingPunct="1">
              <a:lnSpc>
                <a:spcPct val="90000"/>
              </a:lnSpc>
            </a:pPr>
            <a:endParaRPr lang="en-US" altLang="en-US" smtClean="0"/>
          </a:p>
          <a:p>
            <a:pPr eaLnBrk="1" hangingPunct="1">
              <a:lnSpc>
                <a:spcPct val="90000"/>
              </a:lnSpc>
            </a:pPr>
            <a:r>
              <a:rPr lang="en-US" altLang="en-US" smtClean="0"/>
              <a:t>The stakes in such cases are high, as corporate entities such as vessel owners and technical managers face large corporate criminal fines (up to $500,000 per count proven or plead to) for the unlawful acts of their employees, and individual crewmembers face the prospect of jail and other penalties (such as fines of up to $250,000 per count proven or plead to) for substantive violations of APPS and related U.S. criminal laws.   </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65F7E4AD-382C-40D9-A94E-3CFC6F05FC07}" type="slidenum">
              <a:rPr lang="en-US" altLang="en-US"/>
              <a:pPr eaLnBrk="1" hangingPunct="1">
                <a:defRPr/>
              </a:pPr>
              <a:t>23</a:t>
            </a:fld>
            <a:endParaRPr lang="en-US" altLang="en-US" dirty="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mtClean="0"/>
              <a:t>Jurisdictional and other legal issues associated with enforcing MARPOL Annex VI and the new ECA requirements bear some resemblance to those encountered with oily water separator (OWS) and Oil Record Book violations (commonly referred to as “magic pipe” cases), which the U.S. Department of Justice continues to aggressively investigate and prosecute.  Namely, substantive violations of MARPOL and APPS onboard foreign flagged vessels are subject to U.S. enforcement only if the violation is committed inside waters subject to U.S. jurisdiction.  As a result, most APPS violations are prosecuted as felony federal recordkeeping offenses in which the criminal offense is the physical act of presenting an altered or materially false record to U.S. authorities inside U.S. waters or at a U.S. port.  The charging provision frequently used under APPS is 33 USC 1908, which criminalizes violation of regulations promulgated by an agency pursuant to MARPOL.  Thus, a knowing violation of the U.S. federal regulations requiring vessels to properly maintain an Oil Record Book onboard is a federal U.S. felony offense.</a:t>
            </a:r>
          </a:p>
          <a:p>
            <a:pPr eaLnBrk="1" hangingPunct="1">
              <a:lnSpc>
                <a:spcPct val="90000"/>
              </a:lnSpc>
            </a:pPr>
            <a:endParaRPr lang="en-US" altLang="en-US" smtClean="0"/>
          </a:p>
          <a:p>
            <a:pPr eaLnBrk="1" hangingPunct="1">
              <a:lnSpc>
                <a:spcPct val="90000"/>
              </a:lnSpc>
            </a:pPr>
            <a:r>
              <a:rPr lang="en-US" altLang="en-US" smtClean="0"/>
              <a:t>The stakes in such cases are high, as corporate entities such as vessel owners and technical managers face large corporate criminal fines (up to $500,000 per count proven or plead to) for the unlawful acts of their employees, and individual crewmembers face the prospect of jail and other penalties (such as fines of up to $250,000 per count proven or plead to) for substantive violations of APPS and related U.S. criminal laws.   </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2CFDE38A-FE32-41E0-9434-B0243A77DCFB}" type="slidenum">
              <a:rPr lang="en-US" altLang="en-US"/>
              <a:pPr eaLnBrk="1" hangingPunct="1">
                <a:defRPr/>
              </a:pPr>
              <a:t>34</a:t>
            </a:fld>
            <a:endParaRPr lang="en-US" altLang="en-US" dirty="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5C2B74BE-AFE4-4159-AEA6-D5A13DCAE9C4}" type="slidenum">
              <a:rPr lang="en-US" altLang="en-US"/>
              <a:pPr eaLnBrk="1" hangingPunct="1">
                <a:defRPr/>
              </a:pPr>
              <a:t>35</a:t>
            </a:fld>
            <a:endParaRPr lang="en-US" altLang="en-US" dirty="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527A09C0-D132-4101-97DB-A4E842BBF4DE}" type="slidenum">
              <a:rPr lang="en-US" altLang="en-US"/>
              <a:pPr eaLnBrk="1" hangingPunct="1">
                <a:defRPr/>
              </a:pPr>
              <a:t>36</a:t>
            </a:fld>
            <a:endParaRPr lang="en-US" altLang="en-US" dirty="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DB30B6F4-ECD2-4E8B-B959-54A12FC10B65}" type="slidenum">
              <a:rPr lang="en-US" altLang="en-US"/>
              <a:pPr eaLnBrk="1" hangingPunct="1">
                <a:defRPr/>
              </a:pPr>
              <a:t>37</a:t>
            </a:fld>
            <a:endParaRPr lang="en-US" altLang="en-US" dirty="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1B029BF7-40DB-496F-9102-538DE9AB5912}" type="slidenum">
              <a:rPr lang="en-US" altLang="en-US"/>
              <a:pPr eaLnBrk="1" hangingPunct="1">
                <a:defRPr/>
              </a:pPr>
              <a:t>43</a:t>
            </a:fld>
            <a:endParaRPr lang="en-US" altLang="en-US" dirty="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smtClean="0"/>
              <a:t>In 2011, the USCG and EPA entered into a non-binding Memorandum of Understanding to establish how they would mutually implement and enforce the newly created ECAs, including the referral of violations and evidence from one agency to another and the provision of relevant technical expertise.  While the EPA has authority to issue Engine International Air Pollution Prevention (EIAPP) certificates, the Coast Guard has law enforcement authority to board ships on the high seas and waters subject to U.S. jurisdiction, as well as certain facilities ashore, including violations of the APPS. The Coast Guard is the agency most likely to detect non-compliance with the emissions control requirements because of its broad maritime law enforcement authority and Port State Control vessel safety and security program, part of which is aimed at detecting and preventing violations of MARPOL and the APPS.  In 2011 the Coast Guard reported 9,326 “distinct visits” by vessels subject to its Port State Control program and close to 80,000 vessel calls in the U.S. overall.  The agreement delineates the investigation and enforcement of certain types of violations based upon each agency’s expertise and authority, recognizing that the Coast Guard will be the lead for enforcing ECA related APPS violations because of its role for conducting vessel compliance inspections and surveys.   </a:t>
            </a:r>
          </a:p>
          <a:p>
            <a:pPr eaLnBrk="1" hangingPunct="1"/>
            <a:endParaRPr lang="en-US" altLang="en-US" sz="1000" smtClean="0"/>
          </a:p>
          <a:p>
            <a:pPr eaLnBrk="1" hangingPunct="1"/>
            <a:r>
              <a:rPr lang="en-US" altLang="en-US" sz="1000" smtClean="0"/>
              <a:t>The Coast Guard has indicated that violations by foreign flagged vessels which occur seaward of waters not subject to U.S. jurisdiction will be referred to the vessel’s flag administration, but because foreign vessels visiting U.S. ports remain subject to international and U.S. laws related to recordkeeping, the Coast Guard will serve as lead agency for investigating suspected violations of such (i.e. the falsification of a log book).  Non-criminal enforcement action will be referred to the EPA, but the Coast Guard noted that it reserves the right to process non-criminal violations under its own policies and penalty procedures as well. </a:t>
            </a:r>
          </a:p>
          <a:p>
            <a:pPr eaLnBrk="1" hangingPunct="1"/>
            <a:endParaRPr lang="en-US" altLang="en-US" sz="1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67C22B5C-CFEE-4245-9391-8399B384FC7C}" type="slidenum">
              <a:rPr lang="en-US" altLang="en-US"/>
              <a:pPr eaLnBrk="1" hangingPunct="1">
                <a:defRPr/>
              </a:pPr>
              <a:t>44</a:t>
            </a:fld>
            <a:endParaRPr lang="en-US" altLang="en-US" dirty="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sz="800" smtClean="0"/>
              <a:t>Coast Guard marine inspectors and “Port State Control” officers will be conducting inspections and examinations to determine whether U.S. and foreign flagged vessels are in compliance with Annex VI and the North American </a:t>
            </a:r>
            <a:r>
              <a:rPr lang="en-US" altLang="en-US" sz="800" b="1" u="sng" smtClean="0"/>
              <a:t>AND</a:t>
            </a:r>
            <a:r>
              <a:rPr lang="en-US" altLang="en-US" sz="800" b="1" smtClean="0"/>
              <a:t> </a:t>
            </a:r>
            <a:r>
              <a:rPr lang="en-US" altLang="en-US" sz="800" smtClean="0"/>
              <a:t>Caribbean Sea ECA requirements (although the Caribbean Sea ECA does not come into effect until January 1, 2014.</a:t>
            </a:r>
          </a:p>
          <a:p>
            <a:pPr eaLnBrk="1" hangingPunct="1">
              <a:lnSpc>
                <a:spcPct val="80000"/>
              </a:lnSpc>
            </a:pPr>
            <a:endParaRPr lang="en-US" altLang="en-US" sz="800" smtClean="0"/>
          </a:p>
          <a:p>
            <a:pPr eaLnBrk="1" hangingPunct="1">
              <a:lnSpc>
                <a:spcPct val="80000"/>
              </a:lnSpc>
            </a:pPr>
            <a:r>
              <a:rPr lang="en-US" altLang="en-US" sz="800" smtClean="0"/>
              <a:t>The Coast Guard has the authority to issue deficiencies and/or detain a vessel for MARPOL Annex VI violations, and therefore it is very important for vessels and vessel interests to understand what the USCG will be looking at during these inspections and examinations, and to pay particular attention to vessels’ Safety Management Systems to ensure the vessel meets the requirements for compliance with the ECA.  Vessels that have “major discrepancies” in their logbooks should expect to be detained by the Coast Guard.  Specifically, as part of a BASIC EXAM USCG inspector boarding teams will:</a:t>
            </a:r>
          </a:p>
          <a:p>
            <a:pPr eaLnBrk="1" hangingPunct="1">
              <a:lnSpc>
                <a:spcPct val="80000"/>
              </a:lnSpc>
            </a:pPr>
            <a:endParaRPr lang="en-US" altLang="en-US" sz="800" smtClean="0"/>
          </a:p>
          <a:p>
            <a:pPr eaLnBrk="1" hangingPunct="1">
              <a:lnSpc>
                <a:spcPct val="80000"/>
              </a:lnSpc>
            </a:pPr>
            <a:r>
              <a:rPr lang="en-US" altLang="en-US" sz="800" b="1" u="sng" smtClean="0"/>
              <a:t>BASIC PORT STATE EXAM:</a:t>
            </a:r>
          </a:p>
          <a:p>
            <a:pPr eaLnBrk="1" hangingPunct="1">
              <a:lnSpc>
                <a:spcPct val="80000"/>
              </a:lnSpc>
            </a:pPr>
            <a:r>
              <a:rPr lang="en-US" altLang="en-US" sz="800" smtClean="0"/>
              <a:t>Review IAPP Certificate for validity and to verify ship equipment corresponds with particulars listed on the certificate</a:t>
            </a:r>
          </a:p>
          <a:p>
            <a:pPr eaLnBrk="1" hangingPunct="1">
              <a:lnSpc>
                <a:spcPct val="80000"/>
              </a:lnSpc>
            </a:pPr>
            <a:r>
              <a:rPr lang="en-US" altLang="en-US" sz="800" smtClean="0"/>
              <a:t>Review the EIAPP Certificate (spot check)</a:t>
            </a:r>
          </a:p>
          <a:p>
            <a:pPr eaLnBrk="1" hangingPunct="1">
              <a:lnSpc>
                <a:spcPct val="80000"/>
              </a:lnSpc>
            </a:pPr>
            <a:r>
              <a:rPr lang="en-US" altLang="en-US" sz="800" smtClean="0"/>
              <a:t>Review Exhaust Cleaning Systems Documentation (If Fitted) for each engine</a:t>
            </a:r>
          </a:p>
          <a:p>
            <a:pPr eaLnBrk="1" hangingPunct="1">
              <a:lnSpc>
                <a:spcPct val="80000"/>
              </a:lnSpc>
            </a:pPr>
            <a:r>
              <a:rPr lang="en-US" altLang="en-US" sz="800" smtClean="0"/>
              <a:t>Review Type Approval Certificate for Incinerator for incinerators installed after 1 January 2000 for compliance with MEPC regulations </a:t>
            </a:r>
          </a:p>
          <a:p>
            <a:pPr eaLnBrk="1" hangingPunct="1">
              <a:lnSpc>
                <a:spcPct val="80000"/>
              </a:lnSpc>
            </a:pPr>
            <a:r>
              <a:rPr lang="en-US" altLang="en-US" sz="800" smtClean="0"/>
              <a:t>Examine the Vessel’s Incinerator including a spot check to determine proper functionality</a:t>
            </a:r>
          </a:p>
          <a:p>
            <a:pPr eaLnBrk="1" hangingPunct="1">
              <a:lnSpc>
                <a:spcPct val="80000"/>
              </a:lnSpc>
            </a:pPr>
            <a:r>
              <a:rPr lang="en-US" altLang="en-US" sz="800" smtClean="0"/>
              <a:t>Review Bunker Delivery Notes (spot check) for each fuel delivery, ensure the notes are maintained onboard for at least 3 years and have requisite info</a:t>
            </a:r>
          </a:p>
          <a:p>
            <a:pPr eaLnBrk="1" hangingPunct="1">
              <a:lnSpc>
                <a:spcPct val="80000"/>
              </a:lnSpc>
            </a:pPr>
            <a:r>
              <a:rPr lang="en-US" altLang="en-US" sz="800" smtClean="0"/>
              <a:t>Verify Fuel Samples Onboard (spot check) for each fuel delivery and correspond with bunker delivery note</a:t>
            </a:r>
          </a:p>
          <a:p>
            <a:pPr eaLnBrk="1" hangingPunct="1">
              <a:lnSpc>
                <a:spcPct val="80000"/>
              </a:lnSpc>
            </a:pPr>
            <a:r>
              <a:rPr lang="en-US" altLang="en-US" sz="800" smtClean="0"/>
              <a:t>Vessel is Utilizing Low Sulfur Fuel Oil for Compliance with ECA </a:t>
            </a:r>
            <a:r>
              <a:rPr lang="en-US" altLang="en-US" sz="800" b="1" smtClean="0"/>
              <a:t>by reviewing the logbook for entries, doing a spot check of written procedures and ensuring the crewmembers responsible for fuel changeover understand the procedures as written</a:t>
            </a:r>
          </a:p>
          <a:p>
            <a:pPr eaLnBrk="1" hangingPunct="1">
              <a:lnSpc>
                <a:spcPct val="80000"/>
              </a:lnSpc>
            </a:pPr>
            <a:r>
              <a:rPr lang="en-US" altLang="en-US" sz="800" smtClean="0"/>
              <a:t>Examine Any Alternative Compliance Methods used for compliance with the ECA to determine whether the method is approved</a:t>
            </a:r>
          </a:p>
          <a:p>
            <a:pPr eaLnBrk="1" hangingPunct="1">
              <a:lnSpc>
                <a:spcPct val="80000"/>
              </a:lnSpc>
            </a:pPr>
            <a:r>
              <a:rPr lang="en-US" altLang="en-US" sz="800" smtClean="0"/>
              <a:t>Determine Whether the Vessel was Issue the Proper Exemption/Exception for ECA compliance if applicable </a:t>
            </a:r>
          </a:p>
          <a:p>
            <a:pPr eaLnBrk="1" hangingPunct="1">
              <a:lnSpc>
                <a:spcPct val="80000"/>
              </a:lnSpc>
            </a:pPr>
            <a:endParaRPr lang="en-US" altLang="en-US" sz="800" smtClean="0"/>
          </a:p>
          <a:p>
            <a:pPr eaLnBrk="1" hangingPunct="1">
              <a:lnSpc>
                <a:spcPct val="80000"/>
              </a:lnSpc>
            </a:pPr>
            <a:r>
              <a:rPr lang="en-US" altLang="en-US" sz="800" b="1" u="sng" smtClean="0"/>
              <a:t>”EXPANDED EXAM” UNDER MARPOL (If the USCG has reason to believe a violation of MARPOL exists):</a:t>
            </a:r>
          </a:p>
          <a:p>
            <a:pPr eaLnBrk="1" hangingPunct="1">
              <a:lnSpc>
                <a:spcPct val="80000"/>
              </a:lnSpc>
            </a:pPr>
            <a:r>
              <a:rPr lang="en-US" altLang="en-US" sz="800" smtClean="0"/>
              <a:t>Review Technical File for Each Diesel Engine to ensure technical code compliance</a:t>
            </a:r>
          </a:p>
          <a:p>
            <a:pPr eaLnBrk="1" hangingPunct="1">
              <a:lnSpc>
                <a:spcPct val="80000"/>
              </a:lnSpc>
            </a:pPr>
            <a:r>
              <a:rPr lang="en-US" altLang="en-US" sz="800" smtClean="0"/>
              <a:t>Review Record Book of Diesel Engine Parameters to ensure technical code compliance</a:t>
            </a:r>
          </a:p>
          <a:p>
            <a:pPr eaLnBrk="1" hangingPunct="1">
              <a:lnSpc>
                <a:spcPct val="80000"/>
              </a:lnSpc>
            </a:pPr>
            <a:r>
              <a:rPr lang="en-US" altLang="en-US" sz="800" smtClean="0"/>
              <a:t>Review Reports of Non-Compliance for MARPOL ANNEX VI Fuel Delivery if such reports were provided to Flag </a:t>
            </a:r>
          </a:p>
          <a:p>
            <a:pPr eaLnBrk="1" hangingPunct="1">
              <a:lnSpc>
                <a:spcPct val="80000"/>
              </a:lnSpc>
            </a:pPr>
            <a:r>
              <a:rPr lang="en-US" altLang="en-US" sz="800" smtClean="0"/>
              <a:t>Review Evidence and Records (obtain copies of IAPP, bunker delivery notes, voyage plan, changeover procedures, logs, etc.)</a:t>
            </a:r>
          </a:p>
          <a:p>
            <a:pPr eaLnBrk="1" hangingPunct="1">
              <a:lnSpc>
                <a:spcPct val="80000"/>
              </a:lnSpc>
            </a:pPr>
            <a:r>
              <a:rPr lang="en-US" altLang="en-US" sz="800" smtClean="0"/>
              <a:t>    </a:t>
            </a:r>
          </a:p>
          <a:p>
            <a:pPr eaLnBrk="1" hangingPunct="1">
              <a:lnSpc>
                <a:spcPct val="80000"/>
              </a:lnSpc>
            </a:pPr>
            <a:r>
              <a:rPr lang="en-US" altLang="en-US" sz="800" b="1" smtClean="0"/>
              <a:t>SOURCE:  U.S. Coast Guard Office of Commercial Vessel Compliance, ECA Job Aid for Foreign &amp; Domestic Vessels (7/24/12)</a:t>
            </a:r>
          </a:p>
          <a:p>
            <a:pPr eaLnBrk="1" hangingPunct="1">
              <a:lnSpc>
                <a:spcPct val="80000"/>
              </a:lnSpc>
            </a:pPr>
            <a:endParaRPr lang="en-US" altLang="en-US" sz="800"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499">
              <a:defRPr/>
            </a:pPr>
            <a:r>
              <a:rPr lang="en-US" altLang="en-US" dirty="0" smtClean="0"/>
              <a:t>Above is a listing of the highest penalties. Of the 63 false record book cases in our chart (covering April 1993 - June 2014), the average total penalty/fine was $2.53 million.</a:t>
            </a:r>
          </a:p>
          <a:p>
            <a:pPr defTabSz="922499">
              <a:defRPr/>
            </a:pPr>
            <a:endParaRPr lang="en-US" altLang="en-US" dirty="0" smtClean="0"/>
          </a:p>
          <a:p>
            <a:pPr defTabSz="922499">
              <a:defRPr/>
            </a:pPr>
            <a:r>
              <a:rPr lang="en-US" altLang="en-US" dirty="0" smtClean="0"/>
              <a:t>Case names are as follows:</a:t>
            </a:r>
          </a:p>
          <a:p>
            <a:pPr defTabSz="922499">
              <a:defRPr/>
            </a:pPr>
            <a:endParaRPr lang="en-US" altLang="en-US" dirty="0" smtClean="0"/>
          </a:p>
          <a:p>
            <a:pPr marL="229034" indent="-229034" eaLnBrk="1" fontAlgn="t" hangingPunct="1">
              <a:spcBef>
                <a:spcPts val="0"/>
              </a:spcBef>
              <a:spcAft>
                <a:spcPts val="0"/>
              </a:spcAft>
              <a:buFont typeface="+mj-lt"/>
              <a:buAutoNum type="arabicPeriod"/>
              <a:defRPr/>
            </a:pPr>
            <a:r>
              <a:rPr lang="en-US" dirty="0" smtClean="0">
                <a:solidFill>
                  <a:srgbClr val="FFFFFF"/>
                </a:solidFill>
                <a:latin typeface="Arial"/>
              </a:rPr>
              <a:t>OSG </a:t>
            </a:r>
          </a:p>
          <a:p>
            <a:pPr marL="229034" indent="-229034" eaLnBrk="1" fontAlgn="t" hangingPunct="1">
              <a:spcBef>
                <a:spcPts val="0"/>
              </a:spcBef>
              <a:spcAft>
                <a:spcPts val="0"/>
              </a:spcAft>
              <a:buFont typeface="+mj-lt"/>
              <a:buAutoNum type="arabicPeriod"/>
              <a:defRPr/>
            </a:pPr>
            <a:r>
              <a:rPr lang="en-US" dirty="0" smtClean="0">
                <a:solidFill>
                  <a:srgbClr val="FFFFFF"/>
                </a:solidFill>
                <a:latin typeface="Arial"/>
              </a:rPr>
              <a:t>Evergreen International</a:t>
            </a:r>
            <a:endParaRPr lang="en-US" dirty="0" smtClean="0">
              <a:latin typeface="Arial"/>
            </a:endParaRPr>
          </a:p>
          <a:p>
            <a:pPr marL="229034" indent="-229034" eaLnBrk="1" fontAlgn="t" hangingPunct="1">
              <a:spcBef>
                <a:spcPts val="0"/>
              </a:spcBef>
              <a:spcAft>
                <a:spcPts val="0"/>
              </a:spcAft>
              <a:buFont typeface="+mj-lt"/>
              <a:buAutoNum type="arabicPeriod"/>
              <a:defRPr/>
            </a:pPr>
            <a:r>
              <a:rPr lang="en-US" dirty="0" smtClean="0">
                <a:solidFill>
                  <a:srgbClr val="51626F"/>
                </a:solidFill>
                <a:latin typeface="Arial"/>
              </a:rPr>
              <a:t>Carnival Corp.</a:t>
            </a:r>
            <a:endParaRPr lang="en-US" dirty="0" smtClean="0">
              <a:latin typeface="Arial"/>
            </a:endParaRPr>
          </a:p>
          <a:p>
            <a:pPr marL="229034" indent="-229034" eaLnBrk="1" fontAlgn="t" hangingPunct="1">
              <a:spcBef>
                <a:spcPts val="0"/>
              </a:spcBef>
              <a:spcAft>
                <a:spcPts val="0"/>
              </a:spcAft>
              <a:buFont typeface="+mj-lt"/>
              <a:buAutoNum type="arabicPeriod"/>
              <a:defRPr/>
            </a:pPr>
            <a:r>
              <a:rPr lang="en-US" dirty="0" smtClean="0">
                <a:solidFill>
                  <a:srgbClr val="51626F"/>
                </a:solidFill>
                <a:latin typeface="Arial"/>
              </a:rPr>
              <a:t>MSC Ship Management</a:t>
            </a:r>
            <a:endParaRPr lang="en-US" dirty="0" smtClean="0">
              <a:latin typeface="Arial"/>
            </a:endParaRPr>
          </a:p>
          <a:p>
            <a:pPr marL="229034" indent="-229034" eaLnBrk="1" fontAlgn="t" hangingPunct="1">
              <a:spcBef>
                <a:spcPts val="0"/>
              </a:spcBef>
              <a:spcAft>
                <a:spcPts val="0"/>
              </a:spcAft>
              <a:buFont typeface="+mj-lt"/>
              <a:buAutoNum type="arabicPeriod"/>
              <a:defRPr/>
            </a:pPr>
            <a:r>
              <a:rPr lang="en-US" dirty="0" smtClean="0">
                <a:solidFill>
                  <a:srgbClr val="51626F"/>
                </a:solidFill>
                <a:latin typeface="Arial"/>
              </a:rPr>
              <a:t>Columbia Ship Management</a:t>
            </a:r>
            <a:endParaRPr lang="en-US" dirty="0" smtClean="0">
              <a:latin typeface="Arial"/>
            </a:endParaRPr>
          </a:p>
          <a:p>
            <a:pPr marL="229034" indent="-229034" eaLnBrk="1" fontAlgn="t" hangingPunct="1">
              <a:spcBef>
                <a:spcPts val="0"/>
              </a:spcBef>
              <a:spcAft>
                <a:spcPts val="0"/>
              </a:spcAft>
              <a:buFont typeface="+mj-lt"/>
              <a:buAutoNum type="arabicPeriod"/>
              <a:defRPr/>
            </a:pPr>
            <a:r>
              <a:rPr lang="en-US" dirty="0" smtClean="0">
                <a:solidFill>
                  <a:srgbClr val="51626F"/>
                </a:solidFill>
                <a:latin typeface="Arial"/>
              </a:rPr>
              <a:t>Royal Caribbean Cruises</a:t>
            </a:r>
            <a:endParaRPr lang="en-US" dirty="0" smtClean="0">
              <a:latin typeface="Arial"/>
            </a:endParaRPr>
          </a:p>
          <a:p>
            <a:pPr marL="229034" indent="-229034" eaLnBrk="1" fontAlgn="t" hangingPunct="1">
              <a:spcBef>
                <a:spcPts val="0"/>
              </a:spcBef>
              <a:spcAft>
                <a:spcPts val="0"/>
              </a:spcAft>
              <a:buFont typeface="+mj-lt"/>
              <a:buAutoNum type="arabicPeriod"/>
              <a:defRPr/>
            </a:pPr>
            <a:r>
              <a:rPr lang="en-US" dirty="0" smtClean="0">
                <a:solidFill>
                  <a:srgbClr val="51626F"/>
                </a:solidFill>
                <a:latin typeface="Arial"/>
              </a:rPr>
              <a:t>Wallenius Ship Management</a:t>
            </a:r>
            <a:endParaRPr lang="en-US" dirty="0" smtClean="0">
              <a:latin typeface="Arial"/>
            </a:endParaRPr>
          </a:p>
          <a:p>
            <a:pPr marL="229034" indent="-229034" eaLnBrk="1" fontAlgn="t" hangingPunct="1">
              <a:spcBef>
                <a:spcPts val="0"/>
              </a:spcBef>
              <a:spcAft>
                <a:spcPts val="0"/>
              </a:spcAft>
              <a:buFont typeface="+mj-lt"/>
              <a:buAutoNum type="arabicPeriod"/>
              <a:defRPr/>
            </a:pPr>
            <a:r>
              <a:rPr lang="en-US" dirty="0" smtClean="0">
                <a:solidFill>
                  <a:srgbClr val="51626F"/>
                </a:solidFill>
                <a:latin typeface="Arial"/>
              </a:rPr>
              <a:t>Boyang</a:t>
            </a:r>
            <a:endParaRPr lang="en-US" dirty="0" smtClean="0">
              <a:latin typeface="Arial"/>
            </a:endParaRPr>
          </a:p>
          <a:p>
            <a:pPr marL="229034" indent="-229034" eaLnBrk="1" fontAlgn="t" hangingPunct="1">
              <a:spcBef>
                <a:spcPts val="0"/>
              </a:spcBef>
              <a:spcAft>
                <a:spcPts val="0"/>
              </a:spcAft>
              <a:buFont typeface="+mj-lt"/>
              <a:buAutoNum type="arabicPeriod"/>
              <a:defRPr/>
            </a:pPr>
            <a:r>
              <a:rPr lang="en-US" dirty="0" smtClean="0">
                <a:solidFill>
                  <a:srgbClr val="51626F"/>
                </a:solidFill>
                <a:latin typeface="Arial"/>
              </a:rPr>
              <a:t>Clipper Wonsild Tankers</a:t>
            </a:r>
            <a:endParaRPr lang="en-US" dirty="0" smtClean="0">
              <a:latin typeface="Arial"/>
            </a:endParaRPr>
          </a:p>
          <a:p>
            <a:pPr marL="229034" indent="-229034" eaLnBrk="1" fontAlgn="t" hangingPunct="1">
              <a:spcBef>
                <a:spcPts val="0"/>
              </a:spcBef>
              <a:spcAft>
                <a:spcPts val="0"/>
              </a:spcAft>
              <a:buFont typeface="+mj-lt"/>
              <a:buAutoNum type="arabicPeriod"/>
              <a:defRPr/>
            </a:pPr>
            <a:r>
              <a:rPr lang="en-US" dirty="0" smtClean="0">
                <a:solidFill>
                  <a:srgbClr val="51626F"/>
                </a:solidFill>
                <a:latin typeface="Arial"/>
              </a:rPr>
              <a:t>OMI</a:t>
            </a:r>
            <a:endParaRPr lang="en-US" dirty="0" smtClean="0">
              <a:latin typeface="Arial"/>
            </a:endParaRPr>
          </a:p>
          <a:p>
            <a:pPr defTabSz="922499">
              <a:defRPr/>
            </a:pPr>
            <a:endParaRPr lang="en-US" altLang="en-US" dirty="0" smtClean="0"/>
          </a:p>
        </p:txBody>
      </p:sp>
      <p:sp>
        <p:nvSpPr>
          <p:cNvPr id="4" name="Slide Number Placeholder 3"/>
          <p:cNvSpPr>
            <a:spLocks noGrp="1"/>
          </p:cNvSpPr>
          <p:nvPr>
            <p:ph type="sldNum" sz="quarter" idx="5"/>
          </p:nvPr>
        </p:nvSpPr>
        <p:spPr/>
        <p:txBody>
          <a:bodyPr/>
          <a:lstStyle/>
          <a:p>
            <a:pPr>
              <a:defRPr/>
            </a:pPr>
            <a:fld id="{816EE102-5541-4485-B271-9B888DF81F95}" type="slidenum">
              <a:rPr lang="en-US" smtClean="0"/>
              <a:pPr>
                <a:defRPr/>
              </a:pPr>
              <a:t>56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B5961F8-1AA2-4B72-9253-143E4CA40E41}" type="slidenum">
              <a:rPr lang="en-US" altLang="en-US" smtClean="0"/>
              <a:pPr>
                <a:defRPr/>
              </a:pPr>
              <a:t>58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871CC33-A1E5-41DC-AC65-585C80EC4FE2}" type="slidenum">
              <a:rPr lang="en-US" altLang="en-US" smtClean="0"/>
              <a:pPr>
                <a:defRPr/>
              </a:pPr>
              <a:t>59</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871CC33-A1E5-41DC-AC65-585C80EC4FE2}" type="slidenum">
              <a:rPr lang="en-US" altLang="en-US" smtClean="0"/>
              <a:pPr>
                <a:defRPr/>
              </a:pPr>
              <a:t>60</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0427F1A-2E5C-4A43-8671-7195999EDA61}" type="slidenum">
              <a:rPr lang="en-US" altLang="en-US" smtClean="0"/>
              <a:pPr>
                <a:defRPr/>
              </a:pPr>
              <a:t>61</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0103485-CA21-40F8-9C0D-007003F84560}" type="slidenum">
              <a:rPr lang="en-US" altLang="en-US" smtClean="0"/>
              <a:pPr>
                <a:defRPr/>
              </a:pPr>
              <a:t>62</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0103485-CA21-40F8-9C0D-007003F84560}" type="slidenum">
              <a:rPr lang="en-US" altLang="en-US" smtClean="0"/>
              <a:pPr>
                <a:defRPr/>
              </a:pPr>
              <a:t>63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ED8AF08E-1918-44E4-9F27-90E8109332A2}" type="slidenum">
              <a:rPr lang="en-US" altLang="en-US"/>
              <a:pPr eaLnBrk="1" hangingPunct="1">
                <a:defRPr/>
              </a:pPr>
              <a:t>4</a:t>
            </a:fld>
            <a:endParaRPr lang="en-US" altLang="en-US" dirty="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U.S. Act to Prevent Pollution from Ships (commonly referred to as the “APPS”) implements all of the international MARPOL treaty and its Protocol, including Annex VI, and outlines among other things the administration and enforcement of MARPOL, issuance of certificates, reporting requirements, violations, and penalties for violations of the APPS.  The APPS provides for both civil and criminal penalties.  Criminally, a knowing violation of the APPS constitutes a Class D felony.  </a:t>
            </a:r>
          </a:p>
          <a:p>
            <a:pPr eaLnBrk="1" hangingPunct="1"/>
            <a:endParaRPr lang="en-US" altLang="en-US" smtClean="0"/>
          </a:p>
          <a:p>
            <a:pPr eaLnBrk="1" hangingPunct="1"/>
            <a:r>
              <a:rPr lang="en-US" altLang="en-US" smtClean="0"/>
              <a:t>The APPS, for the most part, provides inspection, examination and investigation authority for suspected violations of the Act to two agencies: the U.S. Coast Guard, and the EPA.  </a:t>
            </a:r>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implementation of MARPOL Annex VI has resulted in numerous additional requirements and risks for shipowners and operators.  Although MARPOL Annex VI became effective in the US on January 9, 2009, the North American Emissions Control Area (ECA) became effective </a:t>
            </a:r>
            <a:r>
              <a:rPr lang="en-US" altLang="en-US" u="sng" smtClean="0"/>
              <a:t>August 1, 2012</a:t>
            </a:r>
            <a:r>
              <a:rPr lang="en-US" altLang="en-US" smtClean="0"/>
              <a:t>.  Because the ECA low sulpher fuel and associated recordkeeping requirements pose the greatest challenges and risks for shipowners (at least in terms of potential enforcement actions in the U.S.) that is the focus of this presentation.  Because these ECA requirements are addressed mostly in regulations 14 and 18, those are highlighted in red to focus our discussion.</a:t>
            </a:r>
          </a:p>
          <a:p>
            <a:pPr eaLnBrk="1" hangingPunct="1"/>
            <a:endParaRPr lang="en-US" altLang="en-US" smtClean="0"/>
          </a:p>
        </p:txBody>
      </p:sp>
      <p:sp>
        <p:nvSpPr>
          <p:cNvPr id="28676" name="Slide Number Placeholder 3"/>
          <p:cNvSpPr>
            <a:spLocks noGrp="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A45F76B1-7623-4BEA-B21D-E91047DBA467}" type="slidenum">
              <a:rPr lang="en-US" altLang="en-US"/>
              <a:pPr eaLnBrk="1" hangingPunct="1">
                <a:defRPr/>
              </a:pPr>
              <a:t>5</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C11E6E3F-C34E-4770-A73B-39DEB515A4AE}" type="slidenum">
              <a:rPr lang="en-US" altLang="en-US"/>
              <a:pPr eaLnBrk="1" hangingPunct="1">
                <a:defRPr/>
              </a:pPr>
              <a:t>6</a:t>
            </a:fld>
            <a:endParaRPr lang="en-US" alt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Discussion of the two different lower sulfur emission standards.  The first is a “blanket” standards that applies to virtually all oceangoing vessels all the time, requiring such vessels to burn progressively lower sulfur content fuel over the next 7 years (shown on next slide).  The second standard allows parties who have ratified MARPOL Annex VI to apply to the IMO for designation of an Emissions Control Area to combat sulfur emissions that have a harmful effect on their populations.  The ECA’s require virtually all vessels transiting the designated area to burn lower sulfur content fuel and keep detailed records and receipts regarding the same.     The North American ECA recently went into effect last August and enforcement of this ECA, as opposed to the global sulfur cap, is the primary focus of this discussion.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CFFED358-1455-488E-A71C-A5BC2245D904}" type="slidenum">
              <a:rPr lang="en-US" altLang="en-US"/>
              <a:pPr eaLnBrk="1" hangingPunct="1">
                <a:defRPr/>
              </a:pPr>
              <a:t>7</a:t>
            </a:fld>
            <a:endParaRPr lang="en-US" altLang="en-US" dirty="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4"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61FDF3B9-6C58-4A1C-B432-F785B25F6102}" type="slidenum">
              <a:rPr lang="en-US" altLang="en-US"/>
              <a:pPr eaLnBrk="1" hangingPunct="1">
                <a:defRPr/>
              </a:pPr>
              <a:t>8</a:t>
            </a:fld>
            <a:endParaRPr lang="en-US" altLang="en-US" dirty="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North American ECA extends 200 miles off the coastline as depicted in this slide. Ships operating in the ECA are required to use fuel with a sulfur content not exceeding 10,000 ppm; in 2015, this would be reduced to 1,000 ppm. In most cases, ships already have the capability to store two or more fuels. However, to meet the 2015 requirement of 1,000 ppm fuel sulfur, some vessels may need to be modified for additional distillate fuel storage capacity, imposing additional costs on the shipping industry. As you can see, the ECA also covers Alaska, Hawaii and Puerto Rico.</a:t>
            </a:r>
          </a:p>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Beginning in August, 2012, ships subject to MARPOL regulations transiting the North American ECA, which extends 200 nautical miles from a substantial portion of both the American and Canadian coastlines, must burn low sulfur fuel oil (not exceeding one percent or 10,000 “parts per million.”).  In addition to the new North American ECA and existing ECA’s in the Baltic and North Seas, another ECA in the Caribbean Sea is slated to enter into force in January 2013 and take effect in 2014 and 2015.  In general, </a:t>
            </a:r>
            <a:r>
              <a:rPr lang="en-GB" altLang="en-US" smtClean="0"/>
              <a:t>by</a:t>
            </a:r>
            <a:r>
              <a:rPr lang="en-US" altLang="en-US" smtClean="0"/>
              <a:t> 2015 most ships will have to cut their fuel sulfur standard and by 2020, all ships will have to meet the lowest fuel standard of .5 percent or 5,000 ppm.</a:t>
            </a:r>
          </a:p>
          <a:p>
            <a:pPr eaLnBrk="1" hangingPunct="1"/>
            <a:endParaRPr lang="en-US" altLang="en-US" smtClean="0"/>
          </a:p>
          <a:p>
            <a:pPr eaLnBrk="1" hangingPunct="1"/>
            <a:r>
              <a:rPr lang="en-US" altLang="en-US" smtClean="0"/>
              <a:t>Also, beginning in 2016 new ships operating in ECAs must also have advanced-technology engines designed to cut emissions of ozone-forming oxides of nitrogen (NOx) by roughly 80%.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defTabSz="951362" eaLnBrk="0" hangingPunct="0">
              <a:defRPr>
                <a:solidFill>
                  <a:schemeClr val="tx1"/>
                </a:solidFill>
                <a:latin typeface="Arial" charset="0"/>
              </a:defRPr>
            </a:lvl1pPr>
            <a:lvl2pPr marL="758495" indent="-291729" defTabSz="951362" eaLnBrk="0" hangingPunct="0">
              <a:defRPr>
                <a:solidFill>
                  <a:schemeClr val="tx1"/>
                </a:solidFill>
                <a:latin typeface="Arial" charset="0"/>
              </a:defRPr>
            </a:lvl2pPr>
            <a:lvl3pPr marL="1166917" indent="-233384" defTabSz="951362" eaLnBrk="0" hangingPunct="0">
              <a:defRPr>
                <a:solidFill>
                  <a:schemeClr val="tx1"/>
                </a:solidFill>
                <a:latin typeface="Arial" charset="0"/>
              </a:defRPr>
            </a:lvl3pPr>
            <a:lvl4pPr marL="1633683" indent="-233384" defTabSz="951362" eaLnBrk="0" hangingPunct="0">
              <a:defRPr>
                <a:solidFill>
                  <a:schemeClr val="tx1"/>
                </a:solidFill>
                <a:latin typeface="Arial" charset="0"/>
              </a:defRPr>
            </a:lvl4pPr>
            <a:lvl5pPr marL="2100450" indent="-233384" defTabSz="951362" eaLnBrk="0" hangingPunct="0">
              <a:defRPr>
                <a:solidFill>
                  <a:schemeClr val="tx1"/>
                </a:solidFill>
                <a:latin typeface="Arial" charset="0"/>
              </a:defRPr>
            </a:lvl5pPr>
            <a:lvl6pPr marL="2567216" indent="-233384" defTabSz="951362" eaLnBrk="0" fontAlgn="base" hangingPunct="0">
              <a:spcBef>
                <a:spcPct val="0"/>
              </a:spcBef>
              <a:spcAft>
                <a:spcPct val="0"/>
              </a:spcAft>
              <a:defRPr>
                <a:solidFill>
                  <a:schemeClr val="tx1"/>
                </a:solidFill>
                <a:latin typeface="Arial" charset="0"/>
              </a:defRPr>
            </a:lvl6pPr>
            <a:lvl7pPr marL="3033985" indent="-233384" defTabSz="951362" eaLnBrk="0" fontAlgn="base" hangingPunct="0">
              <a:spcBef>
                <a:spcPct val="0"/>
              </a:spcBef>
              <a:spcAft>
                <a:spcPct val="0"/>
              </a:spcAft>
              <a:defRPr>
                <a:solidFill>
                  <a:schemeClr val="tx1"/>
                </a:solidFill>
                <a:latin typeface="Arial" charset="0"/>
              </a:defRPr>
            </a:lvl7pPr>
            <a:lvl8pPr marL="3500751" indent="-233384" defTabSz="951362" eaLnBrk="0" fontAlgn="base" hangingPunct="0">
              <a:spcBef>
                <a:spcPct val="0"/>
              </a:spcBef>
              <a:spcAft>
                <a:spcPct val="0"/>
              </a:spcAft>
              <a:defRPr>
                <a:solidFill>
                  <a:schemeClr val="tx1"/>
                </a:solidFill>
                <a:latin typeface="Arial" charset="0"/>
              </a:defRPr>
            </a:lvl8pPr>
            <a:lvl9pPr marL="3967518" indent="-233384" defTabSz="951362" eaLnBrk="0" fontAlgn="base" hangingPunct="0">
              <a:spcBef>
                <a:spcPct val="0"/>
              </a:spcBef>
              <a:spcAft>
                <a:spcPct val="0"/>
              </a:spcAft>
              <a:defRPr>
                <a:solidFill>
                  <a:schemeClr val="tx1"/>
                </a:solidFill>
                <a:latin typeface="Arial" charset="0"/>
              </a:defRPr>
            </a:lvl9pPr>
          </a:lstStyle>
          <a:p>
            <a:pPr eaLnBrk="1" hangingPunct="1">
              <a:defRPr/>
            </a:pPr>
            <a:fld id="{CF8A5A97-6C63-4152-927D-3FC8CC854CE0}" type="slidenum">
              <a:rPr lang="en-US" altLang="en-US"/>
              <a:pPr eaLnBrk="1" hangingPunct="1">
                <a:defRPr/>
              </a:pPr>
              <a:t>11</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mtClean="0"/>
              <a:t>Due to the new ECA requirements,  vessels will typically need to switch to a fuel source with a sulphur content of less than 1% as they enter the ECA.  Many owners/operators who are trying to do this have encountered operational problems.  When a ship arrives in U.S. port, the vessel will be required to maintain and have available for examination all of the records which document this transition, and other associated documentation.</a:t>
            </a:r>
            <a:endParaRPr lang="en-US" altLang="en-US" b="1" smtClean="0"/>
          </a:p>
          <a:p>
            <a:pPr eaLnBrk="1" hangingPunct="1">
              <a:lnSpc>
                <a:spcPct val="90000"/>
              </a:lnSpc>
            </a:pPr>
            <a:endParaRPr lang="en-US" altLang="en-US" b="1" smtClean="0"/>
          </a:p>
          <a:p>
            <a:pPr eaLnBrk="1" hangingPunct="1">
              <a:lnSpc>
                <a:spcPct val="90000"/>
              </a:lnSpc>
            </a:pPr>
            <a:r>
              <a:rPr lang="en-US" altLang="en-US" b="1" smtClean="0"/>
              <a:t>Bunker Delivery Notes</a:t>
            </a:r>
            <a:r>
              <a:rPr lang="en-US" altLang="en-US" smtClean="0"/>
              <a:t>:  the bunker delivery note must contain the following: </a:t>
            </a:r>
            <a:r>
              <a:rPr lang="en-US" altLang="en-US" b="1" smtClean="0"/>
              <a:t>(1) </a:t>
            </a:r>
            <a:r>
              <a:rPr lang="en-US" altLang="en-US" smtClean="0"/>
              <a:t>The name and IMO number of the receiving vessel.</a:t>
            </a:r>
          </a:p>
          <a:p>
            <a:pPr eaLnBrk="1" hangingPunct="1">
              <a:lnSpc>
                <a:spcPct val="90000"/>
              </a:lnSpc>
            </a:pPr>
            <a:r>
              <a:rPr lang="en-US" altLang="en-US" b="1" smtClean="0"/>
              <a:t>(2) </a:t>
            </a:r>
            <a:r>
              <a:rPr lang="en-US" altLang="en-US" smtClean="0"/>
              <a:t>Port (or other description of the location, if the delivery does not take place at a port). </a:t>
            </a:r>
            <a:r>
              <a:rPr lang="en-US" altLang="en-US" b="1" smtClean="0"/>
              <a:t>(3) </a:t>
            </a:r>
            <a:r>
              <a:rPr lang="en-US" altLang="en-US" smtClean="0"/>
              <a:t>Date the fuel is delivered to the vessel (or date on which the delivery begins where the delivery begins on one day and ends on a later day). </a:t>
            </a:r>
            <a:r>
              <a:rPr lang="en-US" altLang="en-US" b="1" smtClean="0"/>
              <a:t>(4) </a:t>
            </a:r>
            <a:r>
              <a:rPr lang="en-US" altLang="en-US" smtClean="0"/>
              <a:t>Name, address, and telephone number of fuel supplier. </a:t>
            </a:r>
            <a:r>
              <a:rPr lang="en-US" altLang="en-US" b="1" smtClean="0"/>
              <a:t>(5) </a:t>
            </a:r>
            <a:r>
              <a:rPr lang="en-US" altLang="en-US" smtClean="0"/>
              <a:t>Fuel type and designation under 40 CFR part 80. </a:t>
            </a:r>
            <a:r>
              <a:rPr lang="en-US" altLang="en-US" b="1" smtClean="0"/>
              <a:t>(6) </a:t>
            </a:r>
            <a:r>
              <a:rPr lang="en-US" altLang="en-US" smtClean="0"/>
              <a:t>Quantity in metric tons. </a:t>
            </a:r>
            <a:r>
              <a:rPr lang="en-US" altLang="en-US" b="1" smtClean="0"/>
              <a:t>(7) </a:t>
            </a:r>
            <a:r>
              <a:rPr lang="en-US" altLang="en-US" smtClean="0"/>
              <a:t>Density at 15 °C, in kg/m 3. </a:t>
            </a:r>
            <a:r>
              <a:rPr lang="en-US" altLang="en-US" b="1" smtClean="0"/>
              <a:t>(8) </a:t>
            </a:r>
            <a:r>
              <a:rPr lang="en-US" altLang="en-US" smtClean="0"/>
              <a:t>Sulfur content in weight percent. </a:t>
            </a:r>
            <a:r>
              <a:rPr lang="en-US" altLang="en-US" b="1" smtClean="0"/>
              <a:t>(9) </a:t>
            </a:r>
            <a:r>
              <a:rPr lang="en-US" altLang="en-US" smtClean="0"/>
              <a:t>A signed statement by an authorized representative of fuel supplier certifying that the fuel supplied conforms to Regulations 14 and 18 of Annex VI consistent with it designation, intended use, and the date on which it is to be used. </a:t>
            </a:r>
          </a:p>
          <a:p>
            <a:pPr eaLnBrk="1" hangingPunct="1">
              <a:lnSpc>
                <a:spcPct val="90000"/>
              </a:lnSpc>
            </a:pPr>
            <a:endParaRPr lang="en-US" altLang="en-US" smtClean="0"/>
          </a:p>
          <a:p>
            <a:pPr eaLnBrk="1" hangingPunct="1">
              <a:lnSpc>
                <a:spcPct val="90000"/>
              </a:lnSpc>
            </a:pPr>
            <a:r>
              <a:rPr lang="en-US" altLang="en-US" b="1" smtClean="0"/>
              <a:t>Representative Fuel Oil Samples – </a:t>
            </a:r>
            <a:r>
              <a:rPr lang="en-US" altLang="en-US" smtClean="0"/>
              <a:t>Must be sealed and signed by the Suppliers Rep and Master.</a:t>
            </a:r>
          </a:p>
          <a:p>
            <a:pPr eaLnBrk="1" hangingPunct="1">
              <a:lnSpc>
                <a:spcPct val="90000"/>
              </a:lnSpc>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76200" y="6578600"/>
            <a:ext cx="4495800" cy="203200"/>
          </a:xfrm>
          <a:prstGeom prst="rect">
            <a:avLst/>
          </a:prstGeom>
        </p:spPr>
        <p:txBody>
          <a:bodyPr>
            <a:spAutoFit/>
          </a:bodyPr>
          <a:lstStyle/>
          <a:p>
            <a:pPr fontAlgn="auto">
              <a:spcBef>
                <a:spcPts val="0"/>
              </a:spcBef>
              <a:spcAft>
                <a:spcPts val="0"/>
              </a:spcAft>
              <a:defRPr/>
            </a:pPr>
            <a:r>
              <a:rPr lang="en-US" sz="720" dirty="0">
                <a:solidFill>
                  <a:srgbClr val="51626F"/>
                </a:solidFill>
                <a:latin typeface="Arial" pitchFamily="34" charset="0"/>
                <a:cs typeface="Arial" pitchFamily="34" charset="0"/>
              </a:rPr>
              <a:t>© Copyright 2015 by K&amp;L Gates LLP. All rights reserved.</a:t>
            </a:r>
          </a:p>
        </p:txBody>
      </p: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l="24507" t="7761" b="59431"/>
          <a:stretch>
            <a:fillRect/>
          </a:stretch>
        </p:blipFill>
        <p:spPr bwMode="auto">
          <a:xfrm>
            <a:off x="0" y="723900"/>
            <a:ext cx="91440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8200" y="0"/>
            <a:ext cx="2362200" cy="1447800"/>
          </a:xfrm>
          <a:prstGeom prst="rect">
            <a:avLst/>
          </a:prstGeom>
          <a:solidFill>
            <a:srgbClr val="E66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950" y="914400"/>
            <a:ext cx="204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3581400" y="5282739"/>
            <a:ext cx="5029200" cy="307975"/>
          </a:xfrm>
        </p:spPr>
        <p:txBody>
          <a:bodyPr/>
          <a:lstStyle>
            <a:lvl1pPr marL="0" indent="0">
              <a:buNone/>
              <a:defRPr sz="1400"/>
            </a:lvl1pPr>
            <a:lvl2pPr marL="457200" indent="0">
              <a:buNone/>
              <a:defRPr sz="1400"/>
            </a:lvl2pPr>
            <a:lvl3pPr marL="914400" indent="0">
              <a:buNone/>
              <a:defRPr sz="1400"/>
            </a:lvl3pPr>
            <a:lvl4pPr marL="1257300" indent="0">
              <a:buNone/>
              <a:defRPr sz="1400"/>
            </a:lvl4pPr>
            <a:lvl5pPr marL="1828800" indent="0">
              <a:buNone/>
              <a:defRPr sz="1400"/>
            </a:lvl5pPr>
          </a:lstStyle>
          <a:p>
            <a:pPr lvl="0"/>
            <a:r>
              <a:rPr lang="en-US" smtClean="0"/>
              <a:t>Click to edit Master text styles</a:t>
            </a:r>
          </a:p>
        </p:txBody>
      </p:sp>
      <p:sp>
        <p:nvSpPr>
          <p:cNvPr id="2" name="Title 1"/>
          <p:cNvSpPr>
            <a:spLocks noGrp="1"/>
          </p:cNvSpPr>
          <p:nvPr>
            <p:ph type="ctrTitle"/>
          </p:nvPr>
        </p:nvSpPr>
        <p:spPr>
          <a:xfrm>
            <a:off x="3581400" y="4343400"/>
            <a:ext cx="5029200" cy="933450"/>
          </a:xfrm>
        </p:spPr>
        <p:txBody>
          <a:bodyPr anchor="t">
            <a:normAutofit/>
          </a:bodyPr>
          <a:lstStyle>
            <a:lvl1pPr algn="l" defTabSz="914400" rtl="0" eaLnBrk="1" latinLnBrk="0" hangingPunct="1">
              <a:spcBef>
                <a:spcPct val="0"/>
              </a:spcBef>
              <a:buNone/>
              <a:defRPr lang="en-US" sz="2800" b="0" kern="1200" cap="none" dirty="0">
                <a:solidFill>
                  <a:srgbClr val="E66E32"/>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581400" y="4038600"/>
            <a:ext cx="5029200" cy="304800"/>
          </a:xfrm>
        </p:spPr>
        <p:txBody>
          <a:bodyPr>
            <a:normAutofit/>
          </a:bodyPr>
          <a:lstStyle>
            <a:lvl1pPr marL="0" indent="0" algn="l">
              <a:buNone/>
              <a:defRPr sz="1400">
                <a:solidFill>
                  <a:srgbClr val="51626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8044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3" name="Picture 8"/>
          <p:cNvPicPr>
            <a:picLocks noChangeAspect="1"/>
          </p:cNvPicPr>
          <p:nvPr/>
        </p:nvPicPr>
        <p:blipFill>
          <a:blip r:embed="rId2">
            <a:extLst>
              <a:ext uri="{28A0092B-C50C-407E-A947-70E740481C1C}">
                <a14:useLocalDpi xmlns:a14="http://schemas.microsoft.com/office/drawing/2010/main" val="0"/>
              </a:ext>
            </a:extLst>
          </a:blip>
          <a:srcRect r="14493"/>
          <a:stretch>
            <a:fillRect/>
          </a:stretch>
        </p:blipFill>
        <p:spPr bwMode="auto">
          <a:xfrm>
            <a:off x="-9525"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2590800"/>
            <a:ext cx="9161463" cy="1981200"/>
          </a:xfrm>
          <a:prstGeom prst="rect">
            <a:avLst/>
          </a:prstGeom>
          <a:solidFill>
            <a:srgbClr val="E66E32"/>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dirty="0">
              <a:solidFill>
                <a:srgbClr val="51626F"/>
              </a:solidFill>
              <a:latin typeface="+mn-lt"/>
            </a:endParaRPr>
          </a:p>
        </p:txBody>
      </p:sp>
      <p:sp>
        <p:nvSpPr>
          <p:cNvPr id="2" name="Title 1"/>
          <p:cNvSpPr>
            <a:spLocks noGrp="1"/>
          </p:cNvSpPr>
          <p:nvPr>
            <p:ph type="title"/>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1094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E66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3" descr="KLG_logo_all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3006725"/>
            <a:ext cx="57816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33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6DAC51ED-4854-4267-9D48-8248B442DB47}" type="datetime1">
              <a:rPr lang="en-US"/>
              <a:pPr>
                <a:defRPr/>
              </a:pPr>
              <a:t>4/22/2015</a:t>
            </a:fld>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Chalos O'Connor LLP</a:t>
            </a:r>
          </a:p>
        </p:txBody>
      </p:sp>
      <p:sp>
        <p:nvSpPr>
          <p:cNvPr id="7" name="Rectangle 6"/>
          <p:cNvSpPr>
            <a:spLocks noGrp="1" noChangeArrowheads="1"/>
          </p:cNvSpPr>
          <p:nvPr>
            <p:ph type="sldNum" sz="quarter" idx="12"/>
          </p:nvPr>
        </p:nvSpPr>
        <p:spPr/>
        <p:txBody>
          <a:bodyPr/>
          <a:lstStyle>
            <a:lvl1pPr>
              <a:defRPr/>
            </a:lvl1pPr>
          </a:lstStyle>
          <a:p>
            <a:pPr>
              <a:defRPr/>
            </a:pPr>
            <a:fld id="{F6916287-CD81-4A35-B65B-710F9E0B7198}" type="slidenum">
              <a:rPr lang="en-US"/>
              <a:pPr>
                <a:defRPr/>
              </a:pPr>
              <a:t>‹#›</a:t>
            </a:fld>
            <a:endParaRPr lang="en-US" dirty="0"/>
          </a:p>
        </p:txBody>
      </p:sp>
    </p:spTree>
    <p:extLst>
      <p:ext uri="{BB962C8B-B14F-4D97-AF65-F5344CB8AC3E}">
        <p14:creationId xmlns:p14="http://schemas.microsoft.com/office/powerpoint/2010/main" val="282200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l Offices">
    <p:spTree>
      <p:nvGrpSpPr>
        <p:cNvPr id="1" name=""/>
        <p:cNvGrpSpPr/>
        <p:nvPr/>
      </p:nvGrpSpPr>
      <p:grpSpPr>
        <a:xfrm>
          <a:off x="0" y="0"/>
          <a:ext cx="0" cy="0"/>
          <a:chOff x="0" y="0"/>
          <a:chExt cx="0" cy="0"/>
        </a:xfrm>
      </p:grpSpPr>
      <p:pic>
        <p:nvPicPr>
          <p:cNvPr id="2" name="Picture 3" descr="Z:\GraphicsAssets\Archives\K&amp;L Gates_Brand\Templates\BD Pitch PPT\_assets\Maps\Global_Legal_Counsel-and-Platform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
          <p:cNvGrpSpPr>
            <a:grpSpLocks/>
          </p:cNvGrpSpPr>
          <p:nvPr userDrawn="1"/>
        </p:nvGrpSpPr>
        <p:grpSpPr bwMode="auto">
          <a:xfrm>
            <a:off x="395288" y="0"/>
            <a:ext cx="1960562" cy="1138238"/>
            <a:chOff x="838200" y="0"/>
            <a:chExt cx="2492182" cy="1447800"/>
          </a:xfrm>
        </p:grpSpPr>
        <p:sp>
          <p:nvSpPr>
            <p:cNvPr id="5" name="Rectangle 4"/>
            <p:cNvSpPr/>
            <p:nvPr/>
          </p:nvSpPr>
          <p:spPr>
            <a:xfrm>
              <a:off x="838200" y="0"/>
              <a:ext cx="2492182" cy="144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1941" y="898211"/>
              <a:ext cx="2044699"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a:spLocks noChangeArrowheads="1"/>
          </p:cNvSpPr>
          <p:nvPr userDrawn="1"/>
        </p:nvSpPr>
        <p:spPr bwMode="auto">
          <a:xfrm>
            <a:off x="2555875" y="338138"/>
            <a:ext cx="5011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2000" b="1" dirty="0" smtClean="0">
                <a:solidFill>
                  <a:schemeClr val="bg2"/>
                </a:solidFill>
                <a:latin typeface="Arial" pitchFamily="34" charset="0"/>
              </a:rPr>
              <a:t>GLOBAL LEGAL COUNSEL </a:t>
            </a:r>
            <a:br>
              <a:rPr lang="en-US" altLang="en-US" sz="2000" b="1" dirty="0" smtClean="0">
                <a:solidFill>
                  <a:schemeClr val="bg2"/>
                </a:solidFill>
                <a:latin typeface="Arial" pitchFamily="34" charset="0"/>
              </a:rPr>
            </a:br>
            <a:r>
              <a:rPr lang="en-US" altLang="en-US" sz="2000" b="1" dirty="0" smtClean="0">
                <a:solidFill>
                  <a:schemeClr val="bg2"/>
                </a:solidFill>
                <a:latin typeface="Arial" pitchFamily="34" charset="0"/>
              </a:rPr>
              <a:t>ACROSS FIVE CONTINENTS</a:t>
            </a:r>
            <a:endParaRPr lang="en-US" altLang="en-US" sz="2000" b="1" dirty="0">
              <a:solidFill>
                <a:schemeClr val="bg2"/>
              </a:solidFill>
              <a:latin typeface="Arial" pitchFamily="34" charset="0"/>
            </a:endParaRPr>
          </a:p>
        </p:txBody>
      </p:sp>
    </p:spTree>
    <p:extLst>
      <p:ext uri="{BB962C8B-B14F-4D97-AF65-F5344CB8AC3E}">
        <p14:creationId xmlns:p14="http://schemas.microsoft.com/office/powerpoint/2010/main" val="314364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55638"/>
          </a:xfrm>
        </p:spPr>
        <p:txBody>
          <a:bodyPr/>
          <a:lstStyle>
            <a:lvl1pPr algn="l" defTabSz="914400" rtl="0" eaLnBrk="1" latinLnBrk="0" hangingPunct="1">
              <a:spcBef>
                <a:spcPct val="0"/>
              </a:spcBef>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1890713" indent="-228600">
              <a:buClr>
                <a:srgbClr val="51626F"/>
              </a:buClr>
              <a:buFont typeface="Wingdings" pitchFamily="2" charset="2"/>
              <a:buChar char="§"/>
              <a:defRPr sz="1800">
                <a:solidFill>
                  <a:srgbClr val="51626F"/>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858000" y="6629400"/>
            <a:ext cx="2133600" cy="192088"/>
          </a:xfrm>
        </p:spPr>
        <p:txBody>
          <a:bodyPr/>
          <a:lstStyle>
            <a:lvl1pPr>
              <a:defRPr>
                <a:solidFill>
                  <a:schemeClr val="bg2"/>
                </a:solidFill>
              </a:defRPr>
            </a:lvl1pPr>
          </a:lstStyle>
          <a:p>
            <a:pPr>
              <a:defRPr/>
            </a:pPr>
            <a:fld id="{EFB09ED4-D7BF-45D4-BDC9-CB5CAF63C0E5}" type="slidenum">
              <a:rPr lang="en-US"/>
              <a:pPr>
                <a:defRPr/>
              </a:pPr>
              <a:t>‹#›</a:t>
            </a:fld>
            <a:endParaRPr lang="en-US" dirty="0"/>
          </a:p>
        </p:txBody>
      </p:sp>
    </p:spTree>
    <p:extLst>
      <p:ext uri="{BB962C8B-B14F-4D97-AF65-F5344CB8AC3E}">
        <p14:creationId xmlns:p14="http://schemas.microsoft.com/office/powerpoint/2010/main" val="314211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2C91EA5-34C6-474D-8AA5-40D22ABC187C}" type="slidenum">
              <a:rPr lang="en-US"/>
              <a:pPr>
                <a:defRPr/>
              </a:pPr>
              <a:t>‹#›</a:t>
            </a:fld>
            <a:endParaRPr lang="en-US" dirty="0"/>
          </a:p>
        </p:txBody>
      </p:sp>
    </p:spTree>
    <p:extLst>
      <p:ext uri="{BB962C8B-B14F-4D97-AF65-F5344CB8AC3E}">
        <p14:creationId xmlns:p14="http://schemas.microsoft.com/office/powerpoint/2010/main" val="127043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52599"/>
            <a:ext cx="4040188"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BF98B838-6464-435D-AD82-8277147F043A}" type="slidenum">
              <a:rPr lang="en-US"/>
              <a:pPr>
                <a:defRPr/>
              </a:pPr>
              <a:t>‹#›</a:t>
            </a:fld>
            <a:endParaRPr lang="en-US" dirty="0"/>
          </a:p>
        </p:txBody>
      </p:sp>
    </p:spTree>
    <p:extLst>
      <p:ext uri="{BB962C8B-B14F-4D97-AF65-F5344CB8AC3E}">
        <p14:creationId xmlns:p14="http://schemas.microsoft.com/office/powerpoint/2010/main" val="127993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962"/>
            <a:ext cx="8229600" cy="1189038"/>
          </a:xfrm>
        </p:spPr>
        <p:txBody>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6545C773-A1A3-4770-A389-D57B9F27091A}" type="slidenum">
              <a:rPr lang="en-US"/>
              <a:pPr>
                <a:defRPr/>
              </a:pPr>
              <a:t>‹#›</a:t>
            </a:fld>
            <a:endParaRPr lang="en-US" dirty="0"/>
          </a:p>
        </p:txBody>
      </p:sp>
    </p:spTree>
    <p:extLst>
      <p:ext uri="{BB962C8B-B14F-4D97-AF65-F5344CB8AC3E}">
        <p14:creationId xmlns:p14="http://schemas.microsoft.com/office/powerpoint/2010/main" val="107297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33D5755-891D-4D84-B607-CD281784B49E}" type="slidenum">
              <a:rPr lang="en-US"/>
              <a:pPr>
                <a:defRPr/>
              </a:pPr>
              <a:t>‹#›</a:t>
            </a:fld>
            <a:endParaRPr lang="en-US" dirty="0"/>
          </a:p>
        </p:txBody>
      </p:sp>
    </p:spTree>
    <p:extLst>
      <p:ext uri="{BB962C8B-B14F-4D97-AF65-F5344CB8AC3E}">
        <p14:creationId xmlns:p14="http://schemas.microsoft.com/office/powerpoint/2010/main" val="202645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Clr>
                <a:srgbClr val="51626F"/>
              </a:buClr>
              <a:buFont typeface="Wingdings" pitchFamily="2" charset="2"/>
              <a:buChar char="§"/>
              <a:defRPr sz="1800">
                <a:solidFill>
                  <a:srgbClr val="51626F"/>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D40F278-1705-4D3D-BA51-13C6CEDD201E}" type="slidenum">
              <a:rPr lang="en-US"/>
              <a:pPr>
                <a:defRPr/>
              </a:pPr>
              <a:t>‹#›</a:t>
            </a:fld>
            <a:endParaRPr lang="en-US" dirty="0"/>
          </a:p>
        </p:txBody>
      </p:sp>
    </p:spTree>
    <p:extLst>
      <p:ext uri="{BB962C8B-B14F-4D97-AF65-F5344CB8AC3E}">
        <p14:creationId xmlns:p14="http://schemas.microsoft.com/office/powerpoint/2010/main" val="176434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1626F"/>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32FC1A3-5832-4F6B-8EFA-BFDFFC372A40}" type="slidenum">
              <a:rPr lang="en-US"/>
              <a:pPr>
                <a:defRPr/>
              </a:pPr>
              <a:t>‹#›</a:t>
            </a:fld>
            <a:endParaRPr lang="en-US" dirty="0"/>
          </a:p>
        </p:txBody>
      </p:sp>
    </p:spTree>
    <p:extLst>
      <p:ext uri="{BB962C8B-B14F-4D97-AF65-F5344CB8AC3E}">
        <p14:creationId xmlns:p14="http://schemas.microsoft.com/office/powerpoint/2010/main" val="415640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4397375"/>
          </a:xfrm>
        </p:spPr>
        <p:txBody>
          <a:bodyPr/>
          <a:lstStyle>
            <a:lvl1pPr marL="0" marR="0" indent="0" algn="l" defTabSz="914400" rtl="0" eaLnBrk="0" fontAlgn="base" latinLnBrk="0" hangingPunct="0">
              <a:lnSpc>
                <a:spcPct val="100000"/>
              </a:lnSpc>
              <a:spcBef>
                <a:spcPct val="0"/>
              </a:spcBef>
              <a:spcAft>
                <a:spcPct val="0"/>
              </a:spcAft>
              <a:tabLst/>
              <a:defRPr sz="3200" b="0" cap="all">
                <a:solidFill>
                  <a:srgbClr val="E66E32"/>
                </a:solidFill>
                <a:latin typeface="Arial" pitchFamily="34" charset="0"/>
                <a:cs typeface="Arial" pitchFamily="34" charset="0"/>
              </a:defRPr>
            </a:lvl1pPr>
          </a:lstStyle>
          <a:p>
            <a:pPr lvl="0"/>
            <a:r>
              <a:rPr lang="en-US" noProof="0" smtClean="0"/>
              <a:t>Click to edit Master title style</a:t>
            </a:r>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BE2A9C1F-6A3E-4465-A23E-CEE31754305E}" type="slidenum">
              <a:rPr lang="en-US"/>
              <a:pPr>
                <a:defRPr/>
              </a:pPr>
              <a:t>‹#›</a:t>
            </a:fld>
            <a:endParaRPr lang="en-US" dirty="0"/>
          </a:p>
        </p:txBody>
      </p:sp>
    </p:spTree>
    <p:extLst>
      <p:ext uri="{BB962C8B-B14F-4D97-AF65-F5344CB8AC3E}">
        <p14:creationId xmlns:p14="http://schemas.microsoft.com/office/powerpoint/2010/main" val="411588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0" y="6518275"/>
            <a:ext cx="9144000" cy="304800"/>
          </a:xfrm>
          <a:prstGeom prst="rect">
            <a:avLst/>
          </a:prstGeom>
          <a:gradFill>
            <a:gsLst>
              <a:gs pos="0">
                <a:schemeClr val="bg1">
                  <a:lumMod val="65000"/>
                </a:schemeClr>
              </a:gs>
              <a:gs pos="42000">
                <a:schemeClr val="bg1"/>
              </a:gs>
              <a:gs pos="100000">
                <a:schemeClr val="bg1"/>
              </a:gs>
            </a:gsLst>
            <a:lin ang="5400000" scaled="0"/>
          </a:gradFill>
          <a:ln w="9525" cap="flat" cmpd="sng" algn="ctr">
            <a:noFill/>
            <a:prstDash val="solid"/>
            <a:round/>
            <a:headEnd type="none" w="med" len="med"/>
            <a:tailEnd type="none" w="med" len="med"/>
          </a:ln>
          <a:effectLst/>
          <a:extLst/>
        </p:spPr>
        <p:txBody>
          <a:bodyPr/>
          <a:lstStyle/>
          <a:p>
            <a:pPr fontAlgn="auto">
              <a:spcBef>
                <a:spcPts val="0"/>
              </a:spcBef>
              <a:spcAft>
                <a:spcPts val="0"/>
              </a:spcAft>
              <a:defRPr/>
            </a:pPr>
            <a:endParaRPr lang="en-US" dirty="0">
              <a:effectLst>
                <a:outerShdw blurRad="50800" dist="38100" dir="13500000" algn="br" rotWithShape="0">
                  <a:prstClr val="black">
                    <a:alpha val="40000"/>
                  </a:prstClr>
                </a:outerShdw>
              </a:effectLst>
              <a:latin typeface="Arial" pitchFamily="34" charset="0"/>
              <a:cs typeface="Arial" pitchFamily="34" charset="0"/>
            </a:endParaRPr>
          </a:p>
        </p:txBody>
      </p:sp>
      <p:sp>
        <p:nvSpPr>
          <p:cNvPr id="1027" name="Title Placeholder 1"/>
          <p:cNvSpPr>
            <a:spLocks noGrp="1"/>
          </p:cNvSpPr>
          <p:nvPr>
            <p:ph type="title"/>
          </p:nvPr>
        </p:nvSpPr>
        <p:spPr bwMode="auto">
          <a:xfrm>
            <a:off x="457200" y="10969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629400"/>
            <a:ext cx="2895600" cy="193675"/>
          </a:xfrm>
          <a:prstGeom prst="rect">
            <a:avLst/>
          </a:prstGeom>
        </p:spPr>
        <p:txBody>
          <a:bodyPr vert="horz" lIns="91440" tIns="45720" rIns="91440" bIns="45720" rtlCol="0" anchor="ctr"/>
          <a:lstStyle>
            <a:lvl1pPr algn="ctr" fontAlgn="auto">
              <a:spcBef>
                <a:spcPts val="0"/>
              </a:spcBef>
              <a:spcAft>
                <a:spcPts val="0"/>
              </a:spcAft>
              <a:defRPr sz="1000">
                <a:solidFill>
                  <a:schemeClr val="bg2"/>
                </a:solidFill>
                <a:latin typeface="Arial" pitchFamily="34" charset="0"/>
                <a:cs typeface="Arial" pitchFamily="34" charset="0"/>
              </a:defRPr>
            </a:lvl1pPr>
          </a:lstStyle>
          <a:p>
            <a:pPr>
              <a:defRPr/>
            </a:pPr>
            <a:r>
              <a:rPr lang="en-US"/>
              <a:t>klgates.com</a:t>
            </a:r>
          </a:p>
        </p:txBody>
      </p:sp>
      <p:sp>
        <p:nvSpPr>
          <p:cNvPr id="6" name="Slide Number Placeholder 5"/>
          <p:cNvSpPr>
            <a:spLocks noGrp="1"/>
          </p:cNvSpPr>
          <p:nvPr>
            <p:ph type="sldNum" sz="quarter" idx="4"/>
          </p:nvPr>
        </p:nvSpPr>
        <p:spPr>
          <a:xfrm>
            <a:off x="6781800" y="6629400"/>
            <a:ext cx="2133600" cy="19367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Arial" pitchFamily="34" charset="0"/>
                <a:cs typeface="Arial" pitchFamily="34" charset="0"/>
              </a:defRPr>
            </a:lvl1pPr>
          </a:lstStyle>
          <a:p>
            <a:pPr>
              <a:defRPr/>
            </a:pPr>
            <a:fld id="{11EF4501-9B1C-44AC-9DBE-9B4566C59286}" type="slidenum">
              <a:rPr lang="en-US"/>
              <a:pPr>
                <a:defRPr/>
              </a:pPr>
              <a:t>‹#›</a:t>
            </a:fld>
            <a:endParaRPr lang="en-US" dirty="0"/>
          </a:p>
        </p:txBody>
      </p:sp>
      <p:pic>
        <p:nvPicPr>
          <p:cNvPr id="1031" name="Picture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0"/>
            <a:ext cx="1533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152400" y="6629400"/>
            <a:ext cx="2133600" cy="193675"/>
          </a:xfrm>
          <a:prstGeom prst="rect">
            <a:avLst/>
          </a:prstGeom>
        </p:spPr>
        <p:txBody>
          <a:bodyPr vert="horz" lIns="91440" tIns="45720" rIns="91440" bIns="45720" rtlCol="0" anchor="ctr"/>
          <a:lstStyle>
            <a:lvl1pPr algn="l">
              <a:defRPr sz="1000">
                <a:solidFill>
                  <a:schemeClr val="bg2"/>
                </a:solidFill>
                <a:latin typeface="+mn-lt"/>
                <a:cs typeface="Arial" charset="0"/>
              </a:defRPr>
            </a:lvl1pPr>
          </a:lstStyle>
          <a:p>
            <a:pPr>
              <a:defRPr/>
            </a:pPr>
            <a:fld id="{2F901578-38C5-4BCD-80BA-7887AD06F1AE}" type="datetimeFigureOut">
              <a:rPr lang="en-US"/>
              <a:pPr>
                <a:defRPr/>
              </a:pPr>
              <a:t>4/22/2015</a:t>
            </a:fld>
            <a:endParaRPr lang="en-US" dirty="0"/>
          </a:p>
        </p:txBody>
      </p:sp>
    </p:spTree>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b="1" kern="1200">
          <a:solidFill>
            <a:srgbClr val="0094B3"/>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0094B3"/>
          </a:solidFill>
          <a:latin typeface="Arial" charset="0"/>
          <a:cs typeface="Arial" charset="0"/>
        </a:defRPr>
      </a:lvl2pPr>
      <a:lvl3pPr algn="l" rtl="0" eaLnBrk="0" fontAlgn="base" hangingPunct="0">
        <a:spcBef>
          <a:spcPct val="0"/>
        </a:spcBef>
        <a:spcAft>
          <a:spcPct val="0"/>
        </a:spcAft>
        <a:defRPr sz="3000" b="1">
          <a:solidFill>
            <a:srgbClr val="0094B3"/>
          </a:solidFill>
          <a:latin typeface="Arial" charset="0"/>
          <a:cs typeface="Arial" charset="0"/>
        </a:defRPr>
      </a:lvl3pPr>
      <a:lvl4pPr algn="l" rtl="0" eaLnBrk="0" fontAlgn="base" hangingPunct="0">
        <a:spcBef>
          <a:spcPct val="0"/>
        </a:spcBef>
        <a:spcAft>
          <a:spcPct val="0"/>
        </a:spcAft>
        <a:defRPr sz="3000" b="1">
          <a:solidFill>
            <a:srgbClr val="0094B3"/>
          </a:solidFill>
          <a:latin typeface="Arial" charset="0"/>
          <a:cs typeface="Arial" charset="0"/>
        </a:defRPr>
      </a:lvl4pPr>
      <a:lvl5pPr algn="l" rtl="0" eaLnBrk="0" fontAlgn="base" hangingPunct="0">
        <a:spcBef>
          <a:spcPct val="0"/>
        </a:spcBef>
        <a:spcAft>
          <a:spcPct val="0"/>
        </a:spcAft>
        <a:defRPr sz="30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94B3"/>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0" fontAlgn="base" hangingPunct="0">
        <a:spcBef>
          <a:spcPct val="20000"/>
        </a:spcBef>
        <a:spcAft>
          <a:spcPct val="0"/>
        </a:spcAft>
        <a:buClr>
          <a:srgbClr val="51626F"/>
        </a:buClr>
        <a:buFont typeface="Wingdings" pitchFamily="2" charset="2"/>
        <a:buChar char="§"/>
        <a:defRPr kern="1200">
          <a:solidFill>
            <a:srgbClr val="51626F"/>
          </a:solidFill>
          <a:latin typeface="Arial" pitchFamily="34" charset="0"/>
          <a:ea typeface="+mn-ea"/>
          <a:cs typeface="Arial" pitchFamily="34" charset="0"/>
        </a:defRPr>
      </a:lvl4pPr>
      <a:lvl5pPr marL="1831975" indent="-228600" algn="l" rtl="0" eaLnBrk="0" fontAlgn="base" hangingPunct="0">
        <a:spcBef>
          <a:spcPct val="20000"/>
        </a:spcBef>
        <a:spcAft>
          <a:spcPct val="0"/>
        </a:spcAft>
        <a:buClr>
          <a:schemeClr val="bg2"/>
        </a:buClr>
        <a:buFont typeface="Wingdings" pitchFamily="2" charset="2"/>
        <a:buChar char="§"/>
        <a:defRPr kern="1200">
          <a:solidFill>
            <a:schemeClr val="bg2"/>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hyperlink" Target="http://www2.epa.gov/sites/production/files/2015-03/documents/marinepenaltypolicy.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2.epa.gov/compliance/epas-audit-policy#disclosu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5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4"/>
          <p:cNvSpPr>
            <a:spLocks noGrp="1"/>
          </p:cNvSpPr>
          <p:nvPr>
            <p:ph sz="quarter" idx="11"/>
          </p:nvPr>
        </p:nvSpPr>
        <p:spPr>
          <a:xfrm>
            <a:off x="3657600" y="5257800"/>
            <a:ext cx="5029200" cy="307975"/>
          </a:xfrm>
        </p:spPr>
        <p:txBody>
          <a:bodyPr/>
          <a:lstStyle/>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p:txBody>
      </p:sp>
      <p:sp>
        <p:nvSpPr>
          <p:cNvPr id="14339" name="Title 3"/>
          <p:cNvSpPr>
            <a:spLocks noGrp="1"/>
          </p:cNvSpPr>
          <p:nvPr>
            <p:ph type="ctrTitle"/>
          </p:nvPr>
        </p:nvSpPr>
        <p:spPr>
          <a:xfrm>
            <a:off x="533400" y="3981450"/>
            <a:ext cx="8077200" cy="1295400"/>
          </a:xfrm>
        </p:spPr>
        <p:txBody>
          <a:bodyPr/>
          <a:lstStyle/>
          <a:p>
            <a:pPr algn="r">
              <a:spcBef>
                <a:spcPct val="20000"/>
              </a:spcBef>
              <a:spcAft>
                <a:spcPts val="0"/>
              </a:spcAft>
              <a:defRPr/>
            </a:pPr>
            <a:r>
              <a:rPr altLang="en-US" b="1"/>
              <a:t>The New </a:t>
            </a:r>
            <a:r>
              <a:rPr altLang="en-US" b="1" err="1"/>
              <a:t>MARPOL</a:t>
            </a:r>
            <a:r>
              <a:rPr altLang="en-US" b="1"/>
              <a:t> ANNEX VI Regulations: </a:t>
            </a:r>
            <a:br>
              <a:rPr altLang="en-US" b="1"/>
            </a:br>
            <a:r>
              <a:rPr altLang="en-US" b="1"/>
              <a:t>Requirements, Issues and </a:t>
            </a:r>
            <a:r>
              <a:rPr altLang="en-US" b="1" smtClean="0"/>
              <a:t>Challenges</a:t>
            </a:r>
            <a:r>
              <a:rPr altLang="en-US" smtClean="0">
                <a:latin typeface="Arial" charset="0"/>
                <a:cs typeface="Arial" charset="0"/>
              </a:rPr>
              <a:t/>
            </a:r>
            <a:br>
              <a:rPr altLang="en-US" smtClean="0">
                <a:latin typeface="Arial" charset="0"/>
                <a:cs typeface="Arial" charset="0"/>
              </a:rPr>
            </a:br>
            <a:r>
              <a:rPr altLang="en-US" sz="2000" b="1" i="1">
                <a:solidFill>
                  <a:srgbClr val="51626F"/>
                </a:solidFill>
                <a:ea typeface="+mn-ea"/>
              </a:rPr>
              <a:t>Barry M. Hartman</a:t>
            </a:r>
            <a:br>
              <a:rPr altLang="en-US" sz="2000" b="1" i="1">
                <a:solidFill>
                  <a:srgbClr val="51626F"/>
                </a:solidFill>
                <a:ea typeface="+mn-ea"/>
              </a:rPr>
            </a:br>
            <a:r>
              <a:rPr altLang="en-US" sz="2000" b="1" i="1">
                <a:solidFill>
                  <a:srgbClr val="51626F"/>
                </a:solidFill>
                <a:ea typeface="+mn-ea"/>
              </a:rPr>
              <a:t>Michael G. Chalos</a:t>
            </a:r>
            <a:br>
              <a:rPr altLang="en-US" sz="2000" b="1" i="1">
                <a:solidFill>
                  <a:srgbClr val="51626F"/>
                </a:solidFill>
                <a:ea typeface="+mn-ea"/>
              </a:rPr>
            </a:br>
            <a:r>
              <a:rPr altLang="en-US" sz="2000" b="1" i="1">
                <a:solidFill>
                  <a:srgbClr val="51626F"/>
                </a:solidFill>
                <a:ea typeface="+mn-ea"/>
              </a:rPr>
              <a:t>K&amp;L Gates, LLP</a:t>
            </a:r>
            <a:br>
              <a:rPr altLang="en-US" sz="2000" b="1" i="1">
                <a:solidFill>
                  <a:srgbClr val="51626F"/>
                </a:solidFill>
                <a:ea typeface="+mn-ea"/>
              </a:rPr>
            </a:br>
            <a:r>
              <a:rPr altLang="en-US" sz="2000" b="1" i="1" smtClean="0">
                <a:solidFill>
                  <a:srgbClr val="51626F"/>
                </a:solidFill>
                <a:ea typeface="+mn-ea"/>
              </a:rPr>
              <a:t>Maritime Lawyers Association, CLE Program</a:t>
            </a:r>
            <a:br>
              <a:rPr altLang="en-US" sz="2000" b="1" i="1" smtClean="0">
                <a:solidFill>
                  <a:srgbClr val="51626F"/>
                </a:solidFill>
                <a:ea typeface="+mn-ea"/>
              </a:rPr>
            </a:br>
            <a:r>
              <a:rPr altLang="en-US" sz="2000" b="1" i="1" smtClean="0">
                <a:solidFill>
                  <a:srgbClr val="51626F"/>
                </a:solidFill>
                <a:ea typeface="+mn-ea"/>
              </a:rPr>
              <a:t>April 29, </a:t>
            </a:r>
            <a:r>
              <a:rPr altLang="en-US" sz="2000" b="1" i="1">
                <a:solidFill>
                  <a:srgbClr val="51626F"/>
                </a:solidFill>
                <a:ea typeface="+mn-ea"/>
              </a:rPr>
              <a:t>2015</a:t>
            </a:r>
            <a:br>
              <a:rPr altLang="en-US" sz="2000" b="1" i="1">
                <a:solidFill>
                  <a:srgbClr val="51626F"/>
                </a:solidFill>
                <a:ea typeface="+mn-ea"/>
              </a:rPr>
            </a:br>
            <a:endParaRPr altLang="en-US" sz="2000" smtClean="0">
              <a:latin typeface="Arial" charset="0"/>
              <a:cs typeface="Arial" charset="0"/>
            </a:endParaRPr>
          </a:p>
        </p:txBody>
      </p:sp>
      <p:sp>
        <p:nvSpPr>
          <p:cNvPr id="3075" name="Rectangle 4"/>
          <p:cNvSpPr>
            <a:spLocks noGrp="1" noChangeArrowheads="1"/>
          </p:cNvSpPr>
          <p:nvPr>
            <p:ph type="subTitle" idx="1"/>
          </p:nvPr>
        </p:nvSpPr>
        <p:spPr>
          <a:xfrm>
            <a:off x="228600" y="3352800"/>
            <a:ext cx="5029200" cy="304800"/>
          </a:xfrm>
        </p:spPr>
        <p:txBody>
          <a:bodyPr/>
          <a:lstStyle/>
          <a:p>
            <a:pPr algn="ctr" eaLnBrk="1" hangingPunct="1">
              <a:lnSpc>
                <a:spcPct val="90000"/>
              </a:lnSpc>
              <a:buFontTx/>
              <a:buNone/>
              <a:defRPr/>
            </a:pPr>
            <a:endParaRPr lang="en-US" sz="3000" b="1" dirty="0" smtClean="0">
              <a:effectLst>
                <a:outerShdw blurRad="38100" dist="38100" dir="2700000" algn="tl">
                  <a:srgbClr val="C0C0C0"/>
                </a:outerShdw>
              </a:effectLst>
            </a:endParaRPr>
          </a:p>
          <a:p>
            <a:pPr algn="ctr" eaLnBrk="1" hangingPunct="1">
              <a:lnSpc>
                <a:spcPct val="90000"/>
              </a:lnSpc>
              <a:buFontTx/>
              <a:buNone/>
              <a:defRPr/>
            </a:pPr>
            <a:endParaRPr lang="en-US" sz="3000" b="1" dirty="0" smtClean="0">
              <a:effectLst>
                <a:outerShdw blurRad="38100" dist="38100" dir="2700000" algn="tl">
                  <a:srgbClr val="C0C0C0"/>
                </a:outerShdw>
              </a:effectLst>
            </a:endParaRPr>
          </a:p>
          <a:p>
            <a:pPr algn="ctr" eaLnBrk="1" hangingPunct="1">
              <a:lnSpc>
                <a:spcPct val="90000"/>
              </a:lnSpc>
              <a:buFontTx/>
              <a:buNone/>
              <a:defRPr/>
            </a:pPr>
            <a:endParaRPr lang="en-US" sz="2400" i="1" dirty="0" smtClean="0"/>
          </a:p>
        </p:txBody>
      </p:sp>
      <p:sp>
        <p:nvSpPr>
          <p:cNvPr id="15365" name="Text Box 2"/>
          <p:cNvSpPr txBox="1">
            <a:spLocks noChangeArrowheads="1"/>
          </p:cNvSpPr>
          <p:nvPr/>
        </p:nvSpPr>
        <p:spPr bwMode="auto">
          <a:xfrm>
            <a:off x="0" y="4572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3200">
                <a:solidFill>
                  <a:schemeClr val="tx1"/>
                </a:solidFill>
                <a:latin typeface="Times New Roman" pitchFamily="18" charset="0"/>
              </a:rPr>
              <a:t>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9125"/>
            <a:ext cx="8229600" cy="655638"/>
          </a:xfrm>
        </p:spPr>
        <p:txBody>
          <a:bodyPr/>
          <a:lstStyle/>
          <a:p>
            <a:pPr>
              <a:defRPr/>
            </a:pPr>
            <a:r>
              <a:rPr altLang="en-US" sz="3200"/>
              <a:t>WHAT MUST YOU DO TO </a:t>
            </a:r>
            <a:r>
              <a:rPr altLang="en-US" sz="3200" smtClean="0"/>
              <a:t>COMPLY WITH LOW SULfUR FUEL REQUIREMENTS?</a:t>
            </a:r>
            <a:endParaRPr/>
          </a:p>
        </p:txBody>
      </p:sp>
      <p:sp>
        <p:nvSpPr>
          <p:cNvPr id="23555" name="Content Placeholder 2"/>
          <p:cNvSpPr>
            <a:spLocks noGrp="1"/>
          </p:cNvSpPr>
          <p:nvPr>
            <p:ph idx="1"/>
          </p:nvPr>
        </p:nvSpPr>
        <p:spPr>
          <a:xfrm>
            <a:off x="381000" y="1295400"/>
            <a:ext cx="8229600" cy="4297363"/>
          </a:xfrm>
        </p:spPr>
        <p:txBody>
          <a:bodyPr/>
          <a:lstStyle/>
          <a:p>
            <a:pPr marL="0" indent="0" eaLnBrk="1" hangingPunct="1">
              <a:buFont typeface="Wingdings" pitchFamily="2" charset="2"/>
              <a:buNone/>
              <a:defRPr/>
            </a:pPr>
            <a:endParaRPr lang="en-US" altLang="en-US" dirty="0">
              <a:latin typeface="Arial" charset="0"/>
              <a:cs typeface="Arial" charset="0"/>
            </a:endParaRPr>
          </a:p>
          <a:p>
            <a:pPr marL="514350" indent="-514350">
              <a:spcBef>
                <a:spcPts val="1200"/>
              </a:spcBef>
              <a:spcAft>
                <a:spcPts val="600"/>
              </a:spcAft>
              <a:buFont typeface="+mj-lt"/>
              <a:buAutoNum type="arabicPeriod"/>
              <a:defRPr/>
            </a:pPr>
            <a:r>
              <a:rPr lang="en-US" dirty="0"/>
              <a:t>Implement the procedures and maintain the records to prove compliance; </a:t>
            </a:r>
            <a:endParaRPr lang="en-US" dirty="0" smtClean="0"/>
          </a:p>
          <a:p>
            <a:pPr marL="514350" indent="-514350">
              <a:spcBef>
                <a:spcPts val="1200"/>
              </a:spcBef>
              <a:spcAft>
                <a:spcPts val="600"/>
              </a:spcAft>
              <a:buFont typeface="+mj-lt"/>
              <a:buAutoNum type="arabicPeriod"/>
              <a:defRPr/>
            </a:pPr>
            <a:r>
              <a:rPr lang="en-US" dirty="0" smtClean="0"/>
              <a:t>Consume low sulfur fuel when in the North American and Caribbean ECAs; and</a:t>
            </a:r>
          </a:p>
          <a:p>
            <a:pPr marL="514350" indent="-514350">
              <a:spcBef>
                <a:spcPts val="1200"/>
              </a:spcBef>
              <a:spcAft>
                <a:spcPts val="600"/>
              </a:spcAft>
              <a:buFont typeface="+mj-lt"/>
              <a:buAutoNum type="arabicPeriod"/>
              <a:defRPr/>
            </a:pPr>
            <a:r>
              <a:rPr lang="en-US" dirty="0" smtClean="0"/>
              <a:t>When </a:t>
            </a:r>
            <a:r>
              <a:rPr lang="en-US" dirty="0"/>
              <a:t>low </a:t>
            </a:r>
            <a:r>
              <a:rPr lang="en-US" dirty="0" smtClean="0"/>
              <a:t>sulfur </a:t>
            </a:r>
            <a:r>
              <a:rPr lang="en-US" dirty="0"/>
              <a:t>fuel is not available, submit a fuel oil non-availability </a:t>
            </a:r>
            <a:r>
              <a:rPr lang="en-US" dirty="0" smtClean="0"/>
              <a:t>report (FONAR) </a:t>
            </a:r>
            <a:r>
              <a:rPr lang="en-US" dirty="0"/>
              <a:t>at least 96 hours prior to the vessel entering the ECA.</a:t>
            </a:r>
          </a:p>
          <a:p>
            <a:pPr eaLnBrk="1" hangingPunct="1">
              <a:defRPr/>
            </a:pPr>
            <a:endParaRPr lang="en-US" altLang="en-US" dirty="0" smtClean="0">
              <a:latin typeface="Arial" charset="0"/>
              <a:cs typeface="Arial" charset="0"/>
            </a:endParaRPr>
          </a:p>
        </p:txBody>
      </p:sp>
      <p:sp>
        <p:nvSpPr>
          <p:cNvPr id="2458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985FB453-35D7-40ED-907E-559E8569FACA}" type="slidenum">
              <a:rPr lang="en-US" altLang="en-US" sz="1000" smtClean="0">
                <a:solidFill>
                  <a:schemeClr val="bg2"/>
                </a:solidFill>
              </a:rPr>
              <a:pPr eaLnBrk="1" fontAlgn="base" hangingPunct="1">
                <a:spcBef>
                  <a:spcPct val="0"/>
                </a:spcBef>
                <a:spcAft>
                  <a:spcPct val="0"/>
                </a:spcAft>
                <a:buFontTx/>
                <a:buNone/>
              </a:pPr>
              <a:t>10</a:t>
            </a:fld>
            <a:endParaRPr lang="en-US" altLang="en-US" sz="1000" smtClean="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5812D7EE-F1C0-4A41-A19B-390C599CA122}" type="slidenum">
              <a:rPr lang="en-US" altLang="en-US" sz="1000" smtClean="0">
                <a:solidFill>
                  <a:schemeClr val="tx1"/>
                </a:solidFill>
              </a:rPr>
              <a:pPr eaLnBrk="1" fontAlgn="base" hangingPunct="1">
                <a:spcBef>
                  <a:spcPct val="0"/>
                </a:spcBef>
                <a:spcAft>
                  <a:spcPct val="0"/>
                </a:spcAft>
                <a:buFontTx/>
                <a:buNone/>
              </a:pPr>
              <a:t>11</a:t>
            </a:fld>
            <a:endParaRPr lang="en-US" altLang="en-US" sz="1000" smtClean="0">
              <a:solidFill>
                <a:schemeClr val="tx1"/>
              </a:solidFill>
            </a:endParaRPr>
          </a:p>
        </p:txBody>
      </p:sp>
      <p:sp>
        <p:nvSpPr>
          <p:cNvPr id="10244" name="Rectangle 2"/>
          <p:cNvSpPr>
            <a:spLocks noGrp="1" noChangeArrowheads="1"/>
          </p:cNvSpPr>
          <p:nvPr>
            <p:ph type="title"/>
          </p:nvPr>
        </p:nvSpPr>
        <p:spPr>
          <a:xfrm>
            <a:off x="533400" y="228600"/>
            <a:ext cx="7239000" cy="1401763"/>
          </a:xfrm>
        </p:spPr>
        <p:txBody>
          <a:bodyPr/>
          <a:lstStyle/>
          <a:p>
            <a:pPr algn="ctr">
              <a:defRPr/>
            </a:pPr>
            <a:r>
              <a:rPr altLang="en-US" smtClean="0"/>
              <a:t>Key Annex VI/ECA Recordkeeping Requirements</a:t>
            </a:r>
          </a:p>
        </p:txBody>
      </p:sp>
      <p:sp>
        <p:nvSpPr>
          <p:cNvPr id="25604" name="Rectangle 3"/>
          <p:cNvSpPr>
            <a:spLocks noGrp="1" noChangeArrowheads="1"/>
          </p:cNvSpPr>
          <p:nvPr>
            <p:ph type="body" idx="1"/>
          </p:nvPr>
        </p:nvSpPr>
        <p:spPr>
          <a:xfrm>
            <a:off x="457200" y="1752600"/>
            <a:ext cx="8229600" cy="4221163"/>
          </a:xfrm>
        </p:spPr>
        <p:txBody>
          <a:bodyPr/>
          <a:lstStyle/>
          <a:p>
            <a:pPr eaLnBrk="1" hangingPunct="1">
              <a:spcBef>
                <a:spcPts val="1200"/>
              </a:spcBef>
              <a:spcAft>
                <a:spcPts val="1200"/>
              </a:spcAft>
            </a:pPr>
            <a:r>
              <a:rPr lang="en-US" altLang="en-US" sz="2400" b="1" smtClean="0">
                <a:latin typeface="Arial" charset="0"/>
                <a:cs typeface="Arial" charset="0"/>
              </a:rPr>
              <a:t>Bunker delivery notes </a:t>
            </a:r>
            <a:r>
              <a:rPr lang="en-US" altLang="en-US" sz="2400" smtClean="0">
                <a:latin typeface="Arial" charset="0"/>
                <a:cs typeface="Arial" charset="0"/>
              </a:rPr>
              <a:t>- Regulation 18.5 and 40 C.F.R. § 1043.70. (Maintained for 3 years).</a:t>
            </a:r>
          </a:p>
          <a:p>
            <a:pPr eaLnBrk="1" hangingPunct="1">
              <a:spcBef>
                <a:spcPts val="1200"/>
              </a:spcBef>
              <a:spcAft>
                <a:spcPts val="1200"/>
              </a:spcAft>
            </a:pPr>
            <a:r>
              <a:rPr lang="en-US" altLang="en-US" sz="2400" b="1" smtClean="0">
                <a:latin typeface="Arial" charset="0"/>
                <a:cs typeface="Arial" charset="0"/>
              </a:rPr>
              <a:t>Maintain Representative fuel oil samples</a:t>
            </a:r>
            <a:r>
              <a:rPr lang="en-US" altLang="en-US" sz="2400" smtClean="0">
                <a:latin typeface="Arial" charset="0"/>
                <a:cs typeface="Arial" charset="0"/>
              </a:rPr>
              <a:t>, taken at the time of fuel oil delivery, </a:t>
            </a:r>
            <a:r>
              <a:rPr lang="en-US" altLang="en-US" sz="2400" u="sng" smtClean="0">
                <a:latin typeface="Arial" charset="0"/>
                <a:cs typeface="Arial" charset="0"/>
              </a:rPr>
              <a:t>sealed/signed by Master or Officer In Charge</a:t>
            </a:r>
            <a:r>
              <a:rPr lang="en-US" altLang="en-US" sz="2400" smtClean="0">
                <a:latin typeface="Arial" charset="0"/>
                <a:cs typeface="Arial" charset="0"/>
              </a:rPr>
              <a:t>. Regulation 18.8.1 and 40 C.F.R. § 1043.70. (Maintained for 1 year).</a:t>
            </a:r>
          </a:p>
          <a:p>
            <a:pPr eaLnBrk="1" hangingPunct="1">
              <a:spcBef>
                <a:spcPts val="1200"/>
              </a:spcBef>
              <a:spcAft>
                <a:spcPts val="1200"/>
              </a:spcAft>
            </a:pPr>
            <a:r>
              <a:rPr lang="en-US" altLang="en-US" sz="2400" b="1" smtClean="0">
                <a:latin typeface="Arial" charset="0"/>
                <a:cs typeface="Arial" charset="0"/>
              </a:rPr>
              <a:t>Written fuel oil changeover procedures</a:t>
            </a:r>
            <a:r>
              <a:rPr lang="en-US" altLang="en-US" sz="2400" smtClean="0">
                <a:latin typeface="Arial" charset="0"/>
                <a:cs typeface="Arial" charset="0"/>
              </a:rPr>
              <a:t>, which show how and when the fuel oil changeover is performed to ensure that only compliant fuel oil is burned within the ECA. Regulation 14.6 and 40 C.F.R. § 1043.70.</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F474463C-EEEA-415C-B4FF-50F7FFC0C54F}" type="slidenum">
              <a:rPr lang="en-US" altLang="en-US" sz="1000" smtClean="0">
                <a:solidFill>
                  <a:schemeClr val="tx1"/>
                </a:solidFill>
              </a:rPr>
              <a:pPr eaLnBrk="1" fontAlgn="base" hangingPunct="1">
                <a:spcBef>
                  <a:spcPct val="0"/>
                </a:spcBef>
                <a:spcAft>
                  <a:spcPct val="0"/>
                </a:spcAft>
                <a:buFontTx/>
                <a:buNone/>
              </a:pPr>
              <a:t>12</a:t>
            </a:fld>
            <a:endParaRPr lang="en-US" altLang="en-US" sz="1000" smtClean="0">
              <a:solidFill>
                <a:schemeClr val="tx1"/>
              </a:solidFill>
            </a:endParaRPr>
          </a:p>
        </p:txBody>
      </p:sp>
      <p:sp>
        <p:nvSpPr>
          <p:cNvPr id="11268" name="Rectangle 2"/>
          <p:cNvSpPr>
            <a:spLocks noGrp="1" noChangeArrowheads="1"/>
          </p:cNvSpPr>
          <p:nvPr>
            <p:ph type="title"/>
          </p:nvPr>
        </p:nvSpPr>
        <p:spPr>
          <a:xfrm>
            <a:off x="609600" y="381000"/>
            <a:ext cx="7543800" cy="1143000"/>
          </a:xfrm>
        </p:spPr>
        <p:txBody>
          <a:bodyPr/>
          <a:lstStyle/>
          <a:p>
            <a:pPr>
              <a:defRPr/>
            </a:pPr>
            <a:r>
              <a:rPr altLang="en-US" smtClean="0"/>
              <a:t>Key Annex VI/ECA Recordkeeping Requirements (cont’d)</a:t>
            </a:r>
          </a:p>
        </p:txBody>
      </p:sp>
      <p:sp>
        <p:nvSpPr>
          <p:cNvPr id="26628" name="Rectangle 3"/>
          <p:cNvSpPr>
            <a:spLocks noGrp="1" noChangeArrowheads="1"/>
          </p:cNvSpPr>
          <p:nvPr>
            <p:ph type="body" idx="1"/>
          </p:nvPr>
        </p:nvSpPr>
        <p:spPr>
          <a:xfrm>
            <a:off x="457200" y="1733550"/>
            <a:ext cx="6324600" cy="4221163"/>
          </a:xfrm>
        </p:spPr>
        <p:txBody>
          <a:bodyPr/>
          <a:lstStyle/>
          <a:p>
            <a:pPr eaLnBrk="1" hangingPunct="1">
              <a:lnSpc>
                <a:spcPct val="80000"/>
              </a:lnSpc>
              <a:spcBef>
                <a:spcPts val="600"/>
              </a:spcBef>
              <a:spcAft>
                <a:spcPts val="600"/>
              </a:spcAft>
            </a:pPr>
            <a:r>
              <a:rPr lang="en-US" altLang="en-US" sz="2400" b="1" smtClean="0">
                <a:latin typeface="Arial" charset="0"/>
                <a:cs typeface="Arial" charset="0"/>
              </a:rPr>
              <a:t>Fuel Oil Changeover Logbook (a.k.a. Sulphur Record Book)</a:t>
            </a:r>
            <a:r>
              <a:rPr lang="en-US" altLang="en-US" sz="2400" smtClean="0">
                <a:latin typeface="Arial" charset="0"/>
                <a:cs typeface="Arial" charset="0"/>
              </a:rPr>
              <a:t> </a:t>
            </a:r>
          </a:p>
          <a:p>
            <a:pPr lvl="1" eaLnBrk="1" hangingPunct="1">
              <a:lnSpc>
                <a:spcPct val="80000"/>
              </a:lnSpc>
              <a:spcBef>
                <a:spcPts val="600"/>
              </a:spcBef>
              <a:spcAft>
                <a:spcPts val="600"/>
              </a:spcAft>
              <a:buFont typeface="Wingdings" pitchFamily="2" charset="2"/>
              <a:buNone/>
            </a:pPr>
            <a:r>
              <a:rPr lang="en-US" altLang="en-US" sz="2000" smtClean="0">
                <a:latin typeface="Arial" charset="0"/>
                <a:cs typeface="Arial" charset="0"/>
              </a:rPr>
              <a:t>- </a:t>
            </a:r>
            <a:r>
              <a:rPr lang="en-US" altLang="en-US" sz="2000" i="1" smtClean="0">
                <a:latin typeface="Arial" charset="0"/>
                <a:cs typeface="Arial" charset="0"/>
              </a:rPr>
              <a:t>See</a:t>
            </a:r>
            <a:r>
              <a:rPr lang="en-US" altLang="en-US" sz="2000" smtClean="0">
                <a:latin typeface="Arial" charset="0"/>
                <a:cs typeface="Arial" charset="0"/>
              </a:rPr>
              <a:t> Annex VI Regulation 14.6 and 40 C.F.R. §§ 1043.70.</a:t>
            </a:r>
          </a:p>
          <a:p>
            <a:pPr eaLnBrk="1" hangingPunct="1">
              <a:lnSpc>
                <a:spcPct val="80000"/>
              </a:lnSpc>
              <a:spcBef>
                <a:spcPts val="600"/>
              </a:spcBef>
              <a:spcAft>
                <a:spcPts val="600"/>
              </a:spcAft>
            </a:pPr>
            <a:r>
              <a:rPr lang="en-US" altLang="en-US" sz="2400" b="1" smtClean="0">
                <a:latin typeface="Arial" charset="0"/>
                <a:cs typeface="Arial" charset="0"/>
              </a:rPr>
              <a:t>Vessels Must Log/Document:</a:t>
            </a:r>
          </a:p>
          <a:p>
            <a:pPr lvl="1" eaLnBrk="1" hangingPunct="1">
              <a:lnSpc>
                <a:spcPct val="80000"/>
              </a:lnSpc>
              <a:spcBef>
                <a:spcPts val="600"/>
              </a:spcBef>
              <a:spcAft>
                <a:spcPts val="600"/>
              </a:spcAft>
            </a:pPr>
            <a:r>
              <a:rPr lang="en-US" altLang="en-US" sz="1800" smtClean="0">
                <a:latin typeface="Arial" charset="0"/>
                <a:cs typeface="Arial" charset="0"/>
              </a:rPr>
              <a:t>Fuel changeover procedures </a:t>
            </a:r>
          </a:p>
          <a:p>
            <a:pPr lvl="1" eaLnBrk="1" hangingPunct="1">
              <a:lnSpc>
                <a:spcPct val="80000"/>
              </a:lnSpc>
              <a:spcBef>
                <a:spcPts val="600"/>
              </a:spcBef>
              <a:spcAft>
                <a:spcPts val="600"/>
              </a:spcAft>
            </a:pPr>
            <a:r>
              <a:rPr lang="en-US" altLang="en-US" sz="1800" smtClean="0">
                <a:latin typeface="Arial" charset="0"/>
                <a:cs typeface="Arial" charset="0"/>
              </a:rPr>
              <a:t>Vessel’s position/date/time at entrance/exit from ECA</a:t>
            </a:r>
          </a:p>
          <a:p>
            <a:pPr lvl="1" eaLnBrk="1" hangingPunct="1">
              <a:lnSpc>
                <a:spcPct val="80000"/>
              </a:lnSpc>
              <a:spcBef>
                <a:spcPts val="600"/>
              </a:spcBef>
              <a:spcAft>
                <a:spcPts val="600"/>
              </a:spcAft>
            </a:pPr>
            <a:r>
              <a:rPr lang="en-US" altLang="en-US" sz="1800" smtClean="0">
                <a:latin typeface="Arial" charset="0"/>
                <a:cs typeface="Arial" charset="0"/>
              </a:rPr>
              <a:t>Volume of low sulfur fuel onboard</a:t>
            </a:r>
          </a:p>
          <a:p>
            <a:pPr lvl="1" eaLnBrk="1" hangingPunct="1">
              <a:lnSpc>
                <a:spcPct val="80000"/>
              </a:lnSpc>
              <a:spcBef>
                <a:spcPts val="600"/>
              </a:spcBef>
              <a:spcAft>
                <a:spcPts val="600"/>
              </a:spcAft>
            </a:pPr>
            <a:r>
              <a:rPr lang="en-US" altLang="en-US" sz="1800" smtClean="0">
                <a:latin typeface="Arial" charset="0"/>
                <a:cs typeface="Arial" charset="0"/>
              </a:rPr>
              <a:t>Position, date and time of any fuel-oil-change-over     operation prior to entering and after exiting an ECA</a:t>
            </a:r>
          </a:p>
          <a:p>
            <a:pPr lvl="1" eaLnBrk="1" hangingPunct="1">
              <a:lnSpc>
                <a:spcPct val="80000"/>
              </a:lnSpc>
              <a:spcBef>
                <a:spcPts val="600"/>
              </a:spcBef>
              <a:spcAft>
                <a:spcPts val="600"/>
              </a:spcAft>
            </a:pPr>
            <a:r>
              <a:rPr lang="en-US" altLang="en-US" sz="1800" b="1" i="1" smtClean="0">
                <a:latin typeface="Arial" charset="0"/>
                <a:cs typeface="Arial" charset="0"/>
              </a:rPr>
              <a:t>MUST BE COMPLETE, ACCURATE &amp; TRUTHFUL</a:t>
            </a:r>
          </a:p>
        </p:txBody>
      </p:sp>
      <p:pic>
        <p:nvPicPr>
          <p:cNvPr id="266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266950"/>
            <a:ext cx="198755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0075" cy="1447800"/>
          </a:xfrm>
        </p:spPr>
        <p:txBody>
          <a:bodyPr/>
          <a:lstStyle/>
          <a:p>
            <a:pPr>
              <a:defRPr/>
            </a:pPr>
            <a:r>
              <a:rPr smtClean="0"/>
              <a:t>Demonstration of inability to </a:t>
            </a:r>
            <a:br>
              <a:rPr smtClean="0"/>
            </a:br>
            <a:r>
              <a:rPr smtClean="0"/>
              <a:t>obtain fuel</a:t>
            </a:r>
            <a:endParaRPr/>
          </a:p>
        </p:txBody>
      </p:sp>
      <p:sp>
        <p:nvSpPr>
          <p:cNvPr id="3" name="Content Placeholder 2"/>
          <p:cNvSpPr>
            <a:spLocks noGrp="1"/>
          </p:cNvSpPr>
          <p:nvPr>
            <p:ph idx="1"/>
          </p:nvPr>
        </p:nvSpPr>
        <p:spPr>
          <a:xfrm>
            <a:off x="457200" y="2514600"/>
            <a:ext cx="8229600" cy="3278188"/>
          </a:xfrm>
        </p:spPr>
        <p:txBody>
          <a:bodyPr/>
          <a:lstStyle/>
          <a:p>
            <a:pPr algn="ctr" eaLnBrk="1" hangingPunct="1">
              <a:defRPr/>
            </a:pPr>
            <a:r>
              <a:rPr lang="en-US" altLang="en-US" sz="3200" b="1" dirty="0"/>
              <a:t>The Fuel </a:t>
            </a:r>
            <a:r>
              <a:rPr lang="en-US" altLang="en-US" sz="3200" b="1" dirty="0" smtClean="0"/>
              <a:t>Oil Non-Availability Report</a:t>
            </a:r>
          </a:p>
          <a:p>
            <a:pPr algn="ctr" eaLnBrk="1" hangingPunct="1">
              <a:defRPr/>
            </a:pPr>
            <a:endParaRPr lang="en-US" b="1" dirty="0"/>
          </a:p>
          <a:p>
            <a:pPr marL="0" indent="0" algn="ctr" eaLnBrk="1" hangingPunct="1">
              <a:buFont typeface="Wingdings" pitchFamily="2" charset="2"/>
              <a:buNone/>
              <a:defRPr/>
            </a:pPr>
            <a:r>
              <a:rPr lang="en-US" sz="5400" b="1" dirty="0" smtClean="0"/>
              <a:t>FONAR</a:t>
            </a:r>
            <a:endParaRPr lang="en-US" sz="5400" dirty="0"/>
          </a:p>
        </p:txBody>
      </p:sp>
      <p:sp>
        <p:nvSpPr>
          <p:cNvPr id="2765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B5B353FE-C4B6-4230-955B-5648728FE3F1}" type="slidenum">
              <a:rPr lang="en-US" altLang="en-US" sz="1000" smtClean="0">
                <a:solidFill>
                  <a:schemeClr val="bg2"/>
                </a:solidFill>
              </a:rPr>
              <a:pPr eaLnBrk="1" fontAlgn="base" hangingPunct="1">
                <a:spcBef>
                  <a:spcPct val="0"/>
                </a:spcBef>
                <a:spcAft>
                  <a:spcPct val="0"/>
                </a:spcAft>
                <a:buFontTx/>
                <a:buNone/>
              </a:pPr>
              <a:t>13</a:t>
            </a:fld>
            <a:endParaRPr lang="en-US" altLang="en-US" sz="1000" smtClean="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FE56AD3C-2ABA-4AB2-B2E1-484D9C03E654}" type="slidenum">
              <a:rPr lang="en-US" altLang="en-US" sz="1000" smtClean="0">
                <a:solidFill>
                  <a:schemeClr val="tx1"/>
                </a:solidFill>
              </a:rPr>
              <a:pPr eaLnBrk="1" fontAlgn="base" hangingPunct="1">
                <a:spcBef>
                  <a:spcPct val="0"/>
                </a:spcBef>
                <a:spcAft>
                  <a:spcPct val="0"/>
                </a:spcAft>
                <a:buFontTx/>
                <a:buNone/>
              </a:pPr>
              <a:t>14</a:t>
            </a:fld>
            <a:endParaRPr lang="en-US" altLang="en-US" sz="1000" smtClean="0">
              <a:solidFill>
                <a:schemeClr val="tx1"/>
              </a:solidFill>
            </a:endParaRPr>
          </a:p>
        </p:txBody>
      </p:sp>
      <p:sp>
        <p:nvSpPr>
          <p:cNvPr id="14340" name="Rectangle 2"/>
          <p:cNvSpPr>
            <a:spLocks noGrp="1" noChangeArrowheads="1"/>
          </p:cNvSpPr>
          <p:nvPr>
            <p:ph type="title"/>
          </p:nvPr>
        </p:nvSpPr>
        <p:spPr>
          <a:xfrm>
            <a:off x="304800" y="685800"/>
            <a:ext cx="8686800" cy="609600"/>
          </a:xfrm>
        </p:spPr>
        <p:txBody>
          <a:bodyPr/>
          <a:lstStyle/>
          <a:p>
            <a:pPr>
              <a:defRPr/>
            </a:pPr>
            <a:r>
              <a:rPr altLang="en-US" sz="3200" smtClean="0"/>
              <a:t>FONAR</a:t>
            </a:r>
          </a:p>
        </p:txBody>
      </p:sp>
      <p:sp>
        <p:nvSpPr>
          <p:cNvPr id="34820" name="Rectangle 3"/>
          <p:cNvSpPr>
            <a:spLocks noGrp="1" noChangeArrowheads="1"/>
          </p:cNvSpPr>
          <p:nvPr>
            <p:ph type="body" idx="1"/>
          </p:nvPr>
        </p:nvSpPr>
        <p:spPr>
          <a:xfrm>
            <a:off x="533400" y="1447800"/>
            <a:ext cx="8229600" cy="4449763"/>
          </a:xfrm>
        </p:spPr>
        <p:txBody>
          <a:bodyPr/>
          <a:lstStyle/>
          <a:p>
            <a:pPr eaLnBrk="1" hangingPunct="1">
              <a:lnSpc>
                <a:spcPct val="80000"/>
              </a:lnSpc>
              <a:spcBef>
                <a:spcPts val="1200"/>
              </a:spcBef>
              <a:defRPr/>
            </a:pPr>
            <a:r>
              <a:rPr lang="en-US" altLang="en-US" sz="2400" b="1" dirty="0" smtClean="0">
                <a:latin typeface="Arial" charset="0"/>
                <a:cs typeface="Arial" charset="0"/>
              </a:rPr>
              <a:t>Report of Non-Availability </a:t>
            </a:r>
          </a:p>
          <a:p>
            <a:pPr lvl="1" eaLnBrk="1" hangingPunct="1">
              <a:lnSpc>
                <a:spcPct val="80000"/>
              </a:lnSpc>
              <a:spcBef>
                <a:spcPts val="1200"/>
              </a:spcBef>
              <a:defRPr/>
            </a:pPr>
            <a:r>
              <a:rPr lang="en-US" altLang="en-US" b="1" dirty="0" smtClean="0">
                <a:latin typeface="Arial" charset="0"/>
                <a:cs typeface="Arial" charset="0"/>
              </a:rPr>
              <a:t>	</a:t>
            </a:r>
            <a:r>
              <a:rPr lang="en-US" altLang="en-US" dirty="0" smtClean="0">
                <a:latin typeface="Arial" charset="0"/>
                <a:cs typeface="Arial" charset="0"/>
              </a:rPr>
              <a:t>Allows vessels </a:t>
            </a:r>
            <a:r>
              <a:rPr lang="en-US" altLang="en-US" dirty="0">
                <a:latin typeface="Arial" charset="0"/>
                <a:cs typeface="Arial" charset="0"/>
              </a:rPr>
              <a:t>w</a:t>
            </a:r>
            <a:r>
              <a:rPr lang="en-US" altLang="en-US" dirty="0" smtClean="0">
                <a:latin typeface="Arial" charset="0"/>
                <a:cs typeface="Arial" charset="0"/>
              </a:rPr>
              <a:t>ithout </a:t>
            </a:r>
            <a:r>
              <a:rPr lang="en-US" altLang="en-US" dirty="0">
                <a:latin typeface="Arial" charset="0"/>
                <a:cs typeface="Arial" charset="0"/>
              </a:rPr>
              <a:t>c</a:t>
            </a:r>
            <a:r>
              <a:rPr lang="en-US" altLang="en-US" dirty="0" smtClean="0">
                <a:latin typeface="Arial" charset="0"/>
                <a:cs typeface="Arial" charset="0"/>
              </a:rPr>
              <a:t>ompliant </a:t>
            </a:r>
            <a:r>
              <a:rPr lang="en-US" altLang="en-US" dirty="0">
                <a:latin typeface="Arial" charset="0"/>
                <a:cs typeface="Arial" charset="0"/>
              </a:rPr>
              <a:t>f</a:t>
            </a:r>
            <a:r>
              <a:rPr lang="en-US" altLang="en-US" dirty="0" smtClean="0">
                <a:latin typeface="Arial" charset="0"/>
                <a:cs typeface="Arial" charset="0"/>
              </a:rPr>
              <a:t>uel to enter U.S.   </a:t>
            </a:r>
          </a:p>
          <a:p>
            <a:pPr lvl="1" eaLnBrk="1" hangingPunct="1">
              <a:lnSpc>
                <a:spcPct val="80000"/>
              </a:lnSpc>
              <a:spcBef>
                <a:spcPts val="1200"/>
              </a:spcBef>
              <a:defRPr/>
            </a:pPr>
            <a:r>
              <a:rPr lang="en-US" altLang="en-US" dirty="0" smtClean="0">
                <a:latin typeface="Arial" charset="0"/>
                <a:cs typeface="Arial" charset="0"/>
              </a:rPr>
              <a:t>	Submitted to EPA &gt; 96 hours before entering ECA.</a:t>
            </a:r>
          </a:p>
          <a:p>
            <a:pPr lvl="1" eaLnBrk="1" hangingPunct="1">
              <a:lnSpc>
                <a:spcPct val="80000"/>
              </a:lnSpc>
              <a:spcBef>
                <a:spcPts val="1200"/>
              </a:spcBef>
              <a:defRPr/>
            </a:pPr>
            <a:r>
              <a:rPr lang="en-US" altLang="en-US" dirty="0" smtClean="0">
                <a:latin typeface="Arial" charset="0"/>
                <a:cs typeface="Arial" charset="0"/>
              </a:rPr>
              <a:t>	</a:t>
            </a:r>
            <a:r>
              <a:rPr lang="en-US" altLang="en-US" u="sng" dirty="0" smtClean="0">
                <a:latin typeface="Arial" charset="0"/>
                <a:cs typeface="Arial" charset="0"/>
              </a:rPr>
              <a:t>Not</a:t>
            </a:r>
            <a:r>
              <a:rPr lang="en-US" altLang="en-US" dirty="0" smtClean="0">
                <a:latin typeface="Arial" charset="0"/>
                <a:cs typeface="Arial" charset="0"/>
              </a:rPr>
              <a:t> a “Get Out of Jail Free” card.  </a:t>
            </a:r>
          </a:p>
          <a:p>
            <a:pPr lvl="1" eaLnBrk="1" hangingPunct="1">
              <a:lnSpc>
                <a:spcPct val="80000"/>
              </a:lnSpc>
              <a:spcBef>
                <a:spcPts val="1200"/>
              </a:spcBef>
              <a:defRPr/>
            </a:pPr>
            <a:r>
              <a:rPr lang="en-US" altLang="en-US" dirty="0" smtClean="0">
                <a:latin typeface="Arial" charset="0"/>
                <a:cs typeface="Arial" charset="0"/>
              </a:rPr>
              <a:t>	FONAR amounts to permission to ask for leniency.</a:t>
            </a:r>
          </a:p>
          <a:p>
            <a:pPr lvl="1" eaLnBrk="1" hangingPunct="1">
              <a:lnSpc>
                <a:spcPct val="80000"/>
              </a:lnSpc>
              <a:spcBef>
                <a:spcPts val="1200"/>
              </a:spcBef>
              <a:defRPr/>
            </a:pPr>
            <a:r>
              <a:rPr lang="en-US" altLang="en-US" dirty="0" smtClean="0">
                <a:latin typeface="Arial" charset="0"/>
                <a:cs typeface="Arial" charset="0"/>
              </a:rPr>
              <a:t>	Must demonstrate that the company made “best  </a:t>
            </a:r>
          </a:p>
          <a:p>
            <a:pPr marL="457200" lvl="1" indent="0" eaLnBrk="1" hangingPunct="1">
              <a:lnSpc>
                <a:spcPct val="80000"/>
              </a:lnSpc>
              <a:spcBef>
                <a:spcPts val="1200"/>
              </a:spcBef>
              <a:buFont typeface="Wingdings" pitchFamily="2" charset="2"/>
              <a:buNone/>
              <a:defRPr/>
            </a:pPr>
            <a:r>
              <a:rPr lang="en-US" altLang="en-US" dirty="0">
                <a:latin typeface="Arial" charset="0"/>
                <a:cs typeface="Arial" charset="0"/>
              </a:rPr>
              <a:t> </a:t>
            </a:r>
            <a:r>
              <a:rPr lang="en-US" altLang="en-US" dirty="0" smtClean="0">
                <a:latin typeface="Arial" charset="0"/>
                <a:cs typeface="Arial" charset="0"/>
              </a:rPr>
              <a:t>     efforts”  to obtain compliant low sulfur fuel.</a:t>
            </a:r>
          </a:p>
          <a:p>
            <a:pPr lvl="1" eaLnBrk="1" hangingPunct="1">
              <a:lnSpc>
                <a:spcPct val="80000"/>
              </a:lnSpc>
              <a:spcBef>
                <a:spcPts val="1200"/>
              </a:spcBef>
              <a:defRPr/>
            </a:pPr>
            <a:r>
              <a:rPr lang="en-US" altLang="en-US" dirty="0" smtClean="0">
                <a:latin typeface="Arial" charset="0"/>
                <a:cs typeface="Arial" charset="0"/>
              </a:rPr>
              <a:t>  Must be signed “under penalty of law.”</a:t>
            </a:r>
          </a:p>
          <a:p>
            <a:pPr lvl="1" eaLnBrk="1" hangingPunct="1">
              <a:lnSpc>
                <a:spcPct val="80000"/>
              </a:lnSpc>
              <a:spcBef>
                <a:spcPts val="1200"/>
              </a:spcBef>
              <a:defRPr/>
            </a:pPr>
            <a:r>
              <a:rPr lang="en-US" altLang="en-US" dirty="0" smtClean="0">
                <a:latin typeface="Arial" charset="0"/>
                <a:cs typeface="Arial" charset="0"/>
              </a:rPr>
              <a:t>  Must be accurate and truthful.</a:t>
            </a:r>
          </a:p>
          <a:p>
            <a:pPr lvl="1" eaLnBrk="1" hangingPunct="1">
              <a:lnSpc>
                <a:spcPct val="80000"/>
              </a:lnSpc>
              <a:spcBef>
                <a:spcPts val="1200"/>
              </a:spcBef>
              <a:defRPr/>
            </a:pPr>
            <a:r>
              <a:rPr lang="en-US" altLang="en-US" dirty="0" smtClean="0">
                <a:latin typeface="Arial" charset="0"/>
                <a:cs typeface="Arial" charset="0"/>
              </a:rPr>
              <a:t>  Legal Minefield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55638"/>
          </a:xfrm>
        </p:spPr>
        <p:txBody>
          <a:bodyPr/>
          <a:lstStyle/>
          <a:p>
            <a:pPr>
              <a:defRPr/>
            </a:pPr>
            <a:r>
              <a:rPr smtClean="0"/>
              <a:t>EPA GUIDANCE</a:t>
            </a:r>
            <a:endParaRPr/>
          </a:p>
        </p:txBody>
      </p:sp>
      <p:sp>
        <p:nvSpPr>
          <p:cNvPr id="34819" name="Content Placeholder 2"/>
          <p:cNvSpPr>
            <a:spLocks noGrp="1"/>
          </p:cNvSpPr>
          <p:nvPr>
            <p:ph idx="1"/>
          </p:nvPr>
        </p:nvSpPr>
        <p:spPr>
          <a:xfrm>
            <a:off x="381000" y="914400"/>
            <a:ext cx="8229600" cy="5059363"/>
          </a:xfrm>
        </p:spPr>
        <p:txBody>
          <a:bodyPr/>
          <a:lstStyle/>
          <a:p>
            <a:pPr eaLnBrk="1" hangingPunct="1">
              <a:defRPr/>
            </a:pPr>
            <a:r>
              <a:rPr lang="en-US" altLang="en-US" sz="2200" dirty="0" smtClean="0"/>
              <a:t>June 26, 2012 – EPA Interim Guidance on the Non-Availability of Compliant Fuel </a:t>
            </a:r>
          </a:p>
          <a:p>
            <a:pPr lvl="1" eaLnBrk="1" hangingPunct="1">
              <a:defRPr/>
            </a:pPr>
            <a:r>
              <a:rPr lang="en-US" altLang="en-US" sz="1800" dirty="0" smtClean="0"/>
              <a:t>Online Reporting: https://cdx.epa.gov/</a:t>
            </a:r>
          </a:p>
          <a:p>
            <a:pPr lvl="1" eaLnBrk="1" hangingPunct="1">
              <a:defRPr/>
            </a:pPr>
            <a:r>
              <a:rPr lang="en-US" altLang="en-US" sz="1800" dirty="0" smtClean="0"/>
              <a:t>Must be submitted NLT 96 </a:t>
            </a:r>
            <a:r>
              <a:rPr lang="en-US" altLang="en-US" sz="1800" dirty="0"/>
              <a:t>hours prior to entering the North American </a:t>
            </a:r>
            <a:r>
              <a:rPr lang="en-US" altLang="en-US" sz="1800" dirty="0" smtClean="0"/>
              <a:t>ECA</a:t>
            </a:r>
          </a:p>
          <a:p>
            <a:pPr lvl="1" eaLnBrk="1" hangingPunct="1">
              <a:defRPr/>
            </a:pPr>
            <a:r>
              <a:rPr lang="en-US" altLang="en-US" sz="1800" dirty="0" smtClean="0"/>
              <a:t>Cost - Not a </a:t>
            </a:r>
            <a:r>
              <a:rPr lang="en-US" altLang="en-US" sz="1800" dirty="0"/>
              <a:t>v</a:t>
            </a:r>
            <a:r>
              <a:rPr lang="en-US" altLang="en-US" sz="1800" dirty="0" smtClean="0"/>
              <a:t>alid </a:t>
            </a:r>
            <a:r>
              <a:rPr lang="en-US" altLang="en-US" sz="1800" dirty="0"/>
              <a:t>b</a:t>
            </a:r>
            <a:r>
              <a:rPr lang="en-US" altLang="en-US" sz="1800" dirty="0" smtClean="0"/>
              <a:t>asis for asserting non-availability</a:t>
            </a:r>
          </a:p>
          <a:p>
            <a:pPr eaLnBrk="1" hangingPunct="1">
              <a:defRPr/>
            </a:pPr>
            <a:r>
              <a:rPr lang="en-US" altLang="en-US" sz="2200" dirty="0" smtClean="0"/>
              <a:t>FONAR must include: </a:t>
            </a:r>
          </a:p>
          <a:p>
            <a:pPr lvl="1" indent="-342900" eaLnBrk="1" hangingPunct="1">
              <a:buFont typeface="+mj-lt"/>
              <a:buAutoNum type="arabicPeriod"/>
              <a:defRPr/>
            </a:pPr>
            <a:r>
              <a:rPr lang="en-US" altLang="en-US" sz="1800" dirty="0" smtClean="0"/>
              <a:t>record of actions taken in an attempt to achieve compliance; and </a:t>
            </a:r>
          </a:p>
          <a:p>
            <a:pPr lvl="1" indent="-342900" eaLnBrk="1" hangingPunct="1">
              <a:buFont typeface="+mj-lt"/>
              <a:buAutoNum type="arabicPeriod"/>
              <a:defRPr/>
            </a:pPr>
            <a:r>
              <a:rPr lang="en-US" altLang="en-US" sz="1800" dirty="0" smtClean="0"/>
              <a:t>evidence that, despite the vessel’s “best efforts,” the vessel was unable to purchase compliant fuel from primary and alternative sources.  </a:t>
            </a:r>
            <a:r>
              <a:rPr lang="en-US" altLang="en-US" sz="1800" i="1" dirty="0" smtClean="0"/>
              <a:t>See</a:t>
            </a:r>
            <a:r>
              <a:rPr lang="en-US" altLang="en-US" sz="1800" dirty="0" smtClean="0"/>
              <a:t> EPA Interim Guidance at pages 4-5.</a:t>
            </a:r>
          </a:p>
          <a:p>
            <a:pPr marL="285750" eaLnBrk="1" hangingPunct="1">
              <a:defRPr/>
            </a:pPr>
            <a:r>
              <a:rPr lang="en-US" altLang="en-US" sz="2200" dirty="0" smtClean="0">
                <a:latin typeface="Arial" charset="0"/>
                <a:cs typeface="Arial" charset="0"/>
              </a:rPr>
              <a:t>Annex VI Reg 18.2.2 – Vessel is not expected to deviate from intended voyage/incur undue delay.</a:t>
            </a:r>
          </a:p>
          <a:p>
            <a:pPr marL="285750" eaLnBrk="1" hangingPunct="1">
              <a:defRPr/>
            </a:pPr>
            <a:r>
              <a:rPr lang="en-US" altLang="en-US" sz="2200" dirty="0" smtClean="0">
                <a:latin typeface="Arial" charset="0"/>
                <a:cs typeface="Arial" charset="0"/>
              </a:rPr>
              <a:t>As of January 1, 2015, if distillates are the only compliant fuel available, vessels will be expected to purchase and burn distillates in the ECA. See EPA Notice – November 2014.</a:t>
            </a:r>
          </a:p>
        </p:txBody>
      </p:sp>
      <p:sp>
        <p:nvSpPr>
          <p:cNvPr id="2970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03903BA4-4E23-449A-8EC1-4406ACA53639}" type="slidenum">
              <a:rPr lang="en-US" altLang="en-US" sz="1000" smtClean="0">
                <a:solidFill>
                  <a:schemeClr val="bg2"/>
                </a:solidFill>
              </a:rPr>
              <a:pPr eaLnBrk="1" fontAlgn="base" hangingPunct="1">
                <a:spcBef>
                  <a:spcPct val="0"/>
                </a:spcBef>
                <a:spcAft>
                  <a:spcPct val="0"/>
                </a:spcAft>
                <a:buFontTx/>
                <a:buNone/>
              </a:pPr>
              <a:t>15</a:t>
            </a:fld>
            <a:endParaRPr lang="en-US" altLang="en-US" sz="1000" smtClean="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pPr algn="ctr">
              <a:defRPr/>
            </a:pPr>
            <a:r>
              <a:rPr/>
              <a:t>Are EXEMPTIONS still possible?</a:t>
            </a:r>
          </a:p>
        </p:txBody>
      </p:sp>
      <p:sp>
        <p:nvSpPr>
          <p:cNvPr id="30723" name="Content Placeholder 2"/>
          <p:cNvSpPr>
            <a:spLocks noGrp="1"/>
          </p:cNvSpPr>
          <p:nvPr>
            <p:ph idx="1"/>
          </p:nvPr>
        </p:nvSpPr>
        <p:spPr>
          <a:xfrm>
            <a:off x="228600" y="1447800"/>
            <a:ext cx="8686800" cy="4648200"/>
          </a:xfrm>
        </p:spPr>
        <p:txBody>
          <a:bodyPr/>
          <a:lstStyle/>
          <a:p>
            <a:pPr eaLnBrk="1" hangingPunct="1">
              <a:spcBef>
                <a:spcPts val="1200"/>
              </a:spcBef>
              <a:spcAft>
                <a:spcPts val="600"/>
              </a:spcAft>
              <a:defRPr/>
            </a:pPr>
            <a:r>
              <a:rPr lang="en-US" altLang="en-US" dirty="0">
                <a:latin typeface="Arial" charset="0"/>
                <a:cs typeface="Arial" charset="0"/>
              </a:rPr>
              <a:t>Yes, but </a:t>
            </a:r>
            <a:r>
              <a:rPr lang="en-US" altLang="en-US" dirty="0" smtClean="0">
                <a:latin typeface="Arial" charset="0"/>
                <a:cs typeface="Arial" charset="0"/>
              </a:rPr>
              <a:t>existing vessels operating in the ECA  would have to comply with sulfur limits while waiting for exemption application approval.</a:t>
            </a:r>
          </a:p>
          <a:p>
            <a:pPr eaLnBrk="1" hangingPunct="1">
              <a:spcBef>
                <a:spcPts val="1200"/>
              </a:spcBef>
              <a:spcAft>
                <a:spcPts val="600"/>
              </a:spcAft>
              <a:buClr>
                <a:schemeClr val="bg2"/>
              </a:buClr>
              <a:defRPr/>
            </a:pPr>
            <a:r>
              <a:rPr lang="en-US" altLang="en-US" dirty="0" smtClean="0">
                <a:latin typeface="Arial" charset="0"/>
                <a:cs typeface="Arial" charset="0"/>
              </a:rPr>
              <a:t>MARPOL Annex VI </a:t>
            </a:r>
            <a:r>
              <a:rPr lang="en-US" altLang="en-US" dirty="0">
                <a:latin typeface="Arial" charset="0"/>
                <a:cs typeface="Arial" charset="0"/>
              </a:rPr>
              <a:t>provides two alternatives for obtaining an exemption:</a:t>
            </a:r>
          </a:p>
          <a:p>
            <a:pPr lvl="1" eaLnBrk="1" hangingPunct="1">
              <a:spcBef>
                <a:spcPts val="1200"/>
              </a:spcBef>
              <a:spcAft>
                <a:spcPts val="600"/>
              </a:spcAft>
              <a:buClrTx/>
              <a:defRPr/>
            </a:pPr>
            <a:r>
              <a:rPr lang="en-US" altLang="en-US" dirty="0">
                <a:solidFill>
                  <a:schemeClr val="tx1"/>
                </a:solidFill>
                <a:latin typeface="Arial" charset="0"/>
                <a:cs typeface="Arial" charset="0"/>
              </a:rPr>
              <a:t>Regulation 3: Trials for Ship Emission Reduction and Control Technology Research</a:t>
            </a:r>
          </a:p>
          <a:p>
            <a:pPr lvl="1" eaLnBrk="1" hangingPunct="1">
              <a:spcBef>
                <a:spcPts val="1200"/>
              </a:spcBef>
              <a:spcAft>
                <a:spcPts val="600"/>
              </a:spcAft>
              <a:buClrTx/>
              <a:defRPr/>
            </a:pPr>
            <a:r>
              <a:rPr lang="en-US" altLang="en-US" dirty="0">
                <a:solidFill>
                  <a:schemeClr val="tx1"/>
                </a:solidFill>
                <a:latin typeface="Arial" charset="0"/>
                <a:cs typeface="Arial" charset="0"/>
              </a:rPr>
              <a:t>Regulation 4:  Equivalent Emission Reduction Through Another Means</a:t>
            </a:r>
          </a:p>
          <a:p>
            <a:pPr marL="0" indent="0" eaLnBrk="1" hangingPunct="1">
              <a:buFont typeface="Wingdings" pitchFamily="2" charset="2"/>
              <a:buNone/>
              <a:defRPr/>
            </a:pPr>
            <a:endParaRPr lang="en-US" altLang="en-US" sz="1600" dirty="0" smtClean="0">
              <a:latin typeface="Arial" charset="0"/>
              <a:cs typeface="Arial" charset="0"/>
            </a:endParaRPr>
          </a:p>
        </p:txBody>
      </p:sp>
      <p:sp>
        <p:nvSpPr>
          <p:cNvPr id="3072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700636BF-E40D-4148-BD86-345A1C15AF15}" type="slidenum">
              <a:rPr lang="en-US" altLang="en-US" sz="1000" smtClean="0">
                <a:solidFill>
                  <a:schemeClr val="bg2"/>
                </a:solidFill>
              </a:rPr>
              <a:pPr eaLnBrk="1" fontAlgn="base" hangingPunct="1">
                <a:spcBef>
                  <a:spcPct val="0"/>
                </a:spcBef>
                <a:spcAft>
                  <a:spcPct val="0"/>
                </a:spcAft>
                <a:buFontTx/>
                <a:buNone/>
              </a:pPr>
              <a:t>16</a:t>
            </a:fld>
            <a:endParaRPr lang="en-US" altLang="en-US" sz="1000" smtClean="0">
              <a:solidFill>
                <a:schemeClr val="bg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81000" y="1066800"/>
            <a:ext cx="8229600" cy="5029200"/>
          </a:xfrm>
        </p:spPr>
        <p:txBody>
          <a:bodyPr/>
          <a:lstStyle/>
          <a:p>
            <a:pPr eaLnBrk="1" hangingPunct="1">
              <a:spcBef>
                <a:spcPts val="1200"/>
              </a:spcBef>
              <a:spcAft>
                <a:spcPts val="600"/>
              </a:spcAft>
            </a:pPr>
            <a:r>
              <a:rPr lang="en-US" altLang="en-US" sz="2400" smtClean="0">
                <a:latin typeface="Arial" charset="0"/>
                <a:cs typeface="Arial" charset="0"/>
              </a:rPr>
              <a:t>For the purpose of continuing ongoing trials for the development of ship emission reduction and control technologies and engine design programs beyond compliance date.</a:t>
            </a:r>
          </a:p>
          <a:p>
            <a:pPr eaLnBrk="1" hangingPunct="1">
              <a:spcBef>
                <a:spcPts val="1200"/>
              </a:spcBef>
              <a:spcAft>
                <a:spcPts val="600"/>
              </a:spcAft>
            </a:pPr>
            <a:r>
              <a:rPr lang="en-US" altLang="en-US" sz="2400" smtClean="0">
                <a:latin typeface="Arial" charset="0"/>
                <a:cs typeface="Arial" charset="0"/>
              </a:rPr>
              <a:t>Exemption only allowed for minimum number of ships needed for research impeded by SOx &amp; NOx limits</a:t>
            </a:r>
          </a:p>
          <a:p>
            <a:pPr eaLnBrk="1" hangingPunct="1">
              <a:spcBef>
                <a:spcPts val="1200"/>
              </a:spcBef>
              <a:spcAft>
                <a:spcPts val="600"/>
              </a:spcAft>
            </a:pPr>
            <a:r>
              <a:rPr lang="en-US" altLang="en-US" sz="2400" smtClean="0">
                <a:latin typeface="Arial" charset="0"/>
                <a:cs typeface="Arial" charset="0"/>
              </a:rPr>
              <a:t>18-month exemption for diesel engines with up to 30 liter cylinder displacement, with one 18-month extension.</a:t>
            </a:r>
          </a:p>
          <a:p>
            <a:pPr eaLnBrk="1" hangingPunct="1">
              <a:spcBef>
                <a:spcPts val="1200"/>
              </a:spcBef>
              <a:spcAft>
                <a:spcPts val="600"/>
              </a:spcAft>
            </a:pPr>
            <a:r>
              <a:rPr lang="en-US" altLang="en-US" sz="2400" smtClean="0">
                <a:latin typeface="Arial" charset="0"/>
                <a:cs typeface="Arial" charset="0"/>
              </a:rPr>
              <a:t>5-year exemption for diesel engines with &gt; 30 liter cylinder displacement, with one 5-year extension.</a:t>
            </a:r>
          </a:p>
          <a:p>
            <a:pPr eaLnBrk="1" hangingPunct="1">
              <a:spcBef>
                <a:spcPts val="1200"/>
              </a:spcBef>
              <a:spcAft>
                <a:spcPts val="600"/>
              </a:spcAft>
            </a:pPr>
            <a:r>
              <a:rPr lang="en-US" altLang="en-US" sz="2400" smtClean="0">
                <a:latin typeface="Arial" charset="0"/>
                <a:cs typeface="Arial" charset="0"/>
              </a:rPr>
              <a:t>Would be difficult to initiate post January 2015.</a:t>
            </a:r>
          </a:p>
        </p:txBody>
      </p:sp>
      <p:sp>
        <p:nvSpPr>
          <p:cNvPr id="3174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BF03D2DD-DDCD-412C-997B-5210485DBA7C}" type="slidenum">
              <a:rPr lang="en-US" altLang="en-US" sz="1000" smtClean="0">
                <a:solidFill>
                  <a:schemeClr val="bg2"/>
                </a:solidFill>
              </a:rPr>
              <a:pPr eaLnBrk="1" fontAlgn="base" hangingPunct="1">
                <a:spcBef>
                  <a:spcPct val="0"/>
                </a:spcBef>
                <a:spcAft>
                  <a:spcPct val="0"/>
                </a:spcAft>
                <a:buFontTx/>
                <a:buNone/>
              </a:pPr>
              <a:t>17</a:t>
            </a:fld>
            <a:endParaRPr lang="en-US" altLang="en-US" sz="1000" smtClean="0">
              <a:solidFill>
                <a:schemeClr val="bg2"/>
              </a:solidFill>
            </a:endParaRPr>
          </a:p>
        </p:txBody>
      </p:sp>
      <p:sp>
        <p:nvSpPr>
          <p:cNvPr id="6" name="Title 1"/>
          <p:cNvSpPr>
            <a:spLocks noGrp="1"/>
          </p:cNvSpPr>
          <p:nvPr>
            <p:ph type="title"/>
          </p:nvPr>
        </p:nvSpPr>
        <p:spPr>
          <a:xfrm>
            <a:off x="457200" y="304800"/>
            <a:ext cx="8229600" cy="655638"/>
          </a:xfrm>
        </p:spPr>
        <p:txBody>
          <a:bodyPr/>
          <a:lstStyle/>
          <a:p>
            <a:pPr algn="ctr">
              <a:defRPr/>
            </a:pPr>
            <a:r>
              <a:rPr/>
              <a:t>REGULATION 3 Exemption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50"/>
            <a:ext cx="8534400" cy="5257800"/>
          </a:xfrm>
        </p:spPr>
        <p:txBody>
          <a:bodyPr/>
          <a:lstStyle/>
          <a:p>
            <a:pPr eaLnBrk="1" hangingPunct="1">
              <a:spcAft>
                <a:spcPts val="600"/>
              </a:spcAft>
              <a:defRPr/>
            </a:pPr>
            <a:r>
              <a:rPr lang="en-US" altLang="en-US" sz="2400" dirty="0">
                <a:latin typeface="Arial" charset="0"/>
                <a:cs typeface="Arial" charset="0"/>
              </a:rPr>
              <a:t>Allows vessel material or equipment modification or other procedures, alternative fuels, or alternative compliance </a:t>
            </a:r>
            <a:r>
              <a:rPr lang="en-US" altLang="en-US" sz="2400" dirty="0" smtClean="0">
                <a:latin typeface="Arial" charset="0"/>
                <a:cs typeface="Arial" charset="0"/>
              </a:rPr>
              <a:t>methods. Approving State informs </a:t>
            </a:r>
            <a:r>
              <a:rPr lang="en-US" altLang="en-US" sz="2400" dirty="0">
                <a:latin typeface="Arial" charset="0"/>
                <a:cs typeface="Arial" charset="0"/>
              </a:rPr>
              <a:t>IMO of </a:t>
            </a:r>
            <a:r>
              <a:rPr lang="en-US" altLang="en-US" sz="2400" dirty="0" smtClean="0">
                <a:latin typeface="Arial" charset="0"/>
                <a:cs typeface="Arial" charset="0"/>
              </a:rPr>
              <a:t>all </a:t>
            </a:r>
            <a:r>
              <a:rPr lang="en-US" altLang="en-US" sz="2400" dirty="0">
                <a:latin typeface="Arial" charset="0"/>
                <a:cs typeface="Arial" charset="0"/>
              </a:rPr>
              <a:t>exemptions.</a:t>
            </a:r>
          </a:p>
          <a:p>
            <a:pPr eaLnBrk="1" hangingPunct="1">
              <a:spcAft>
                <a:spcPts val="600"/>
              </a:spcAft>
              <a:defRPr/>
            </a:pPr>
            <a:r>
              <a:rPr lang="en-US" altLang="en-US" sz="2400" dirty="0">
                <a:latin typeface="Arial" charset="0"/>
                <a:cs typeface="Arial" charset="0"/>
              </a:rPr>
              <a:t>Must be at least as effective in reducing emissions as required by the use of ultra-low </a:t>
            </a:r>
            <a:r>
              <a:rPr lang="en-US" altLang="en-US" sz="2400" dirty="0" smtClean="0">
                <a:latin typeface="Arial" charset="0"/>
                <a:cs typeface="Arial" charset="0"/>
              </a:rPr>
              <a:t>sulfur fuel</a:t>
            </a:r>
            <a:r>
              <a:rPr lang="en-US" altLang="en-US" sz="2400" dirty="0">
                <a:latin typeface="Arial" charset="0"/>
                <a:cs typeface="Arial" charset="0"/>
              </a:rPr>
              <a:t>.</a:t>
            </a:r>
          </a:p>
          <a:p>
            <a:pPr eaLnBrk="1" hangingPunct="1">
              <a:spcAft>
                <a:spcPts val="600"/>
              </a:spcAft>
              <a:defRPr/>
            </a:pPr>
            <a:r>
              <a:rPr lang="en-US" altLang="en-US" sz="2400" dirty="0">
                <a:latin typeface="Arial" charset="0"/>
                <a:cs typeface="Arial" charset="0"/>
              </a:rPr>
              <a:t>Examples include combining some of the below options to average equivalent emissions reductions in ECA:</a:t>
            </a:r>
          </a:p>
          <a:p>
            <a:pPr lvl="1" eaLnBrk="1" hangingPunct="1">
              <a:spcAft>
                <a:spcPts val="600"/>
              </a:spcAft>
              <a:buClrTx/>
              <a:defRPr/>
            </a:pPr>
            <a:r>
              <a:rPr lang="en-US" altLang="en-US" dirty="0">
                <a:latin typeface="Arial" charset="0"/>
                <a:cs typeface="Arial" charset="0"/>
              </a:rPr>
              <a:t>Operate exhaust stack scrubbers when using non-qualifying </a:t>
            </a:r>
            <a:r>
              <a:rPr lang="en-US" altLang="en-US" dirty="0" smtClean="0">
                <a:latin typeface="Arial" charset="0"/>
                <a:cs typeface="Arial" charset="0"/>
              </a:rPr>
              <a:t>fuel (must be an approved type)</a:t>
            </a:r>
            <a:endParaRPr lang="en-US" altLang="en-US" dirty="0">
              <a:latin typeface="Arial" charset="0"/>
              <a:cs typeface="Arial" charset="0"/>
            </a:endParaRPr>
          </a:p>
          <a:p>
            <a:pPr lvl="1" eaLnBrk="1" hangingPunct="1">
              <a:spcAft>
                <a:spcPts val="600"/>
              </a:spcAft>
              <a:buClrTx/>
              <a:defRPr/>
            </a:pPr>
            <a:r>
              <a:rPr lang="en-US" altLang="en-US" dirty="0" smtClean="0">
                <a:latin typeface="Arial" charset="0"/>
                <a:cs typeface="Arial" charset="0"/>
              </a:rPr>
              <a:t>Partial use of CNG </a:t>
            </a:r>
            <a:r>
              <a:rPr lang="en-US" altLang="en-US" dirty="0">
                <a:latin typeface="Arial" charset="0"/>
                <a:cs typeface="Arial" charset="0"/>
              </a:rPr>
              <a:t>or LNG </a:t>
            </a:r>
            <a:r>
              <a:rPr lang="en-US" altLang="en-US" dirty="0" smtClean="0">
                <a:latin typeface="Arial" charset="0"/>
                <a:cs typeface="Arial" charset="0"/>
              </a:rPr>
              <a:t>as fuel</a:t>
            </a:r>
            <a:endParaRPr lang="en-US" altLang="en-US" dirty="0">
              <a:latin typeface="Arial" charset="0"/>
              <a:cs typeface="Arial" charset="0"/>
            </a:endParaRPr>
          </a:p>
          <a:p>
            <a:pPr lvl="1" eaLnBrk="1" hangingPunct="1">
              <a:spcAft>
                <a:spcPts val="600"/>
              </a:spcAft>
              <a:buClrTx/>
              <a:defRPr/>
            </a:pPr>
            <a:r>
              <a:rPr lang="en-US" altLang="en-US" dirty="0">
                <a:latin typeface="Arial" charset="0"/>
                <a:cs typeface="Arial" charset="0"/>
              </a:rPr>
              <a:t>Cold-ironing in port</a:t>
            </a:r>
          </a:p>
          <a:p>
            <a:pPr lvl="1" eaLnBrk="1" hangingPunct="1">
              <a:spcAft>
                <a:spcPts val="600"/>
              </a:spcAft>
              <a:buClrTx/>
              <a:defRPr/>
            </a:pPr>
            <a:r>
              <a:rPr lang="en-US" altLang="en-US" dirty="0">
                <a:latin typeface="Arial" charset="0"/>
                <a:cs typeface="Arial" charset="0"/>
              </a:rPr>
              <a:t>Partial use of ultra-low </a:t>
            </a:r>
            <a:r>
              <a:rPr lang="en-US" altLang="en-US" dirty="0" smtClean="0">
                <a:latin typeface="Arial" charset="0"/>
                <a:cs typeface="Arial" charset="0"/>
              </a:rPr>
              <a:t>sulfur fuel</a:t>
            </a:r>
            <a:endParaRPr lang="en-US" altLang="en-US" dirty="0">
              <a:latin typeface="Arial" charset="0"/>
              <a:cs typeface="Arial" charset="0"/>
            </a:endParaRPr>
          </a:p>
          <a:p>
            <a:pPr marL="0" indent="0" eaLnBrk="1" hangingPunct="1">
              <a:spcAft>
                <a:spcPts val="1200"/>
              </a:spcAft>
              <a:buFont typeface="Wingdings" pitchFamily="2" charset="2"/>
              <a:buNone/>
              <a:defRPr/>
            </a:pPr>
            <a:endParaRPr lang="en-US" sz="1600" dirty="0"/>
          </a:p>
        </p:txBody>
      </p:sp>
      <p:sp>
        <p:nvSpPr>
          <p:cNvPr id="3277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B06825F6-2B9E-4361-8B2A-EB4AD136B217}" type="slidenum">
              <a:rPr lang="en-US" altLang="en-US" sz="1000" smtClean="0">
                <a:solidFill>
                  <a:schemeClr val="bg2"/>
                </a:solidFill>
              </a:rPr>
              <a:pPr eaLnBrk="1" fontAlgn="base" hangingPunct="1">
                <a:spcBef>
                  <a:spcPct val="0"/>
                </a:spcBef>
                <a:spcAft>
                  <a:spcPct val="0"/>
                </a:spcAft>
                <a:buFontTx/>
                <a:buNone/>
              </a:pPr>
              <a:t>18</a:t>
            </a:fld>
            <a:endParaRPr lang="en-US" altLang="en-US" sz="1000" smtClean="0">
              <a:solidFill>
                <a:schemeClr val="bg2"/>
              </a:solidFill>
            </a:endParaRPr>
          </a:p>
        </p:txBody>
      </p:sp>
      <p:sp>
        <p:nvSpPr>
          <p:cNvPr id="6" name="Title 1"/>
          <p:cNvSpPr>
            <a:spLocks noGrp="1"/>
          </p:cNvSpPr>
          <p:nvPr>
            <p:ph type="title"/>
          </p:nvPr>
        </p:nvSpPr>
        <p:spPr>
          <a:xfrm>
            <a:off x="457200" y="258763"/>
            <a:ext cx="8229600" cy="579437"/>
          </a:xfrm>
        </p:spPr>
        <p:txBody>
          <a:bodyPr/>
          <a:lstStyle/>
          <a:p>
            <a:pPr algn="ctr">
              <a:defRPr/>
            </a:pPr>
            <a:r>
              <a:rPr/>
              <a:t>REGULATION 4 EXEMPTION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3DE301EB-A508-4CF5-A60F-707FB63C7727}" type="slidenum">
              <a:rPr lang="en-US" altLang="en-US" sz="1000" smtClean="0">
                <a:solidFill>
                  <a:schemeClr val="tx1"/>
                </a:solidFill>
              </a:rPr>
              <a:pPr eaLnBrk="1" fontAlgn="base" hangingPunct="1">
                <a:spcBef>
                  <a:spcPct val="0"/>
                </a:spcBef>
                <a:spcAft>
                  <a:spcPct val="0"/>
                </a:spcAft>
                <a:buFontTx/>
                <a:buNone/>
              </a:pPr>
              <a:t>19</a:t>
            </a:fld>
            <a:endParaRPr lang="en-US" altLang="en-US" sz="1000" smtClean="0">
              <a:solidFill>
                <a:schemeClr val="tx1"/>
              </a:solidFill>
            </a:endParaRPr>
          </a:p>
        </p:txBody>
      </p:sp>
      <p:sp>
        <p:nvSpPr>
          <p:cNvPr id="13316" name="Rectangle 2"/>
          <p:cNvSpPr>
            <a:spLocks noGrp="1" noChangeArrowheads="1"/>
          </p:cNvSpPr>
          <p:nvPr>
            <p:ph type="title"/>
          </p:nvPr>
        </p:nvSpPr>
        <p:spPr>
          <a:xfrm>
            <a:off x="914400" y="838200"/>
            <a:ext cx="7543800" cy="685800"/>
          </a:xfrm>
        </p:spPr>
        <p:txBody>
          <a:bodyPr/>
          <a:lstStyle/>
          <a:p>
            <a:pPr>
              <a:defRPr/>
            </a:pPr>
            <a:r>
              <a:rPr altLang="en-US" sz="3200" smtClean="0"/>
              <a:t>Exemptions granted so far</a:t>
            </a:r>
          </a:p>
        </p:txBody>
      </p:sp>
      <p:sp>
        <p:nvSpPr>
          <p:cNvPr id="33796" name="Rectangle 3"/>
          <p:cNvSpPr>
            <a:spLocks noGrp="1" noChangeArrowheads="1"/>
          </p:cNvSpPr>
          <p:nvPr>
            <p:ph type="body" idx="1"/>
          </p:nvPr>
        </p:nvSpPr>
        <p:spPr>
          <a:xfrm>
            <a:off x="457200" y="1600200"/>
            <a:ext cx="8382000" cy="4572000"/>
          </a:xfrm>
        </p:spPr>
        <p:txBody>
          <a:bodyPr/>
          <a:lstStyle/>
          <a:p>
            <a:pPr marL="968375" lvl="1" indent="-568325" eaLnBrk="1" hangingPunct="1">
              <a:lnSpc>
                <a:spcPct val="130000"/>
              </a:lnSpc>
              <a:spcBef>
                <a:spcPts val="1200"/>
              </a:spcBef>
              <a:spcAft>
                <a:spcPts val="600"/>
              </a:spcAft>
            </a:pPr>
            <a:r>
              <a:rPr lang="en-US" altLang="en-US" sz="3000" smtClean="0">
                <a:latin typeface="Arial" charset="0"/>
                <a:cs typeface="Arial" charset="0"/>
              </a:rPr>
              <a:t>TOTE	</a:t>
            </a:r>
          </a:p>
          <a:p>
            <a:pPr marL="968375" lvl="1" indent="-568325" eaLnBrk="1" hangingPunct="1">
              <a:lnSpc>
                <a:spcPct val="130000"/>
              </a:lnSpc>
              <a:spcBef>
                <a:spcPts val="1200"/>
              </a:spcBef>
              <a:spcAft>
                <a:spcPts val="600"/>
              </a:spcAft>
            </a:pPr>
            <a:r>
              <a:rPr lang="en-US" altLang="en-US" sz="3000" smtClean="0">
                <a:latin typeface="Arial" charset="0"/>
                <a:cs typeface="Arial" charset="0"/>
              </a:rPr>
              <a:t>Norwegian Cruise Lines</a:t>
            </a:r>
          </a:p>
          <a:p>
            <a:pPr marL="968375" lvl="1" indent="-568325" eaLnBrk="1" hangingPunct="1">
              <a:lnSpc>
                <a:spcPct val="130000"/>
              </a:lnSpc>
              <a:spcBef>
                <a:spcPts val="1200"/>
              </a:spcBef>
              <a:spcAft>
                <a:spcPts val="600"/>
              </a:spcAft>
            </a:pPr>
            <a:r>
              <a:rPr lang="en-US" altLang="en-US" sz="3000" smtClean="0">
                <a:latin typeface="Arial" charset="0"/>
                <a:cs typeface="Arial" charset="0"/>
              </a:rPr>
              <a:t>Matson Navigation</a:t>
            </a:r>
          </a:p>
          <a:p>
            <a:pPr marL="968375" lvl="1" indent="-568325" eaLnBrk="1" hangingPunct="1">
              <a:lnSpc>
                <a:spcPct val="130000"/>
              </a:lnSpc>
              <a:spcBef>
                <a:spcPts val="1200"/>
              </a:spcBef>
              <a:spcAft>
                <a:spcPts val="600"/>
              </a:spcAft>
            </a:pPr>
            <a:r>
              <a:rPr lang="en-US" altLang="en-US" sz="3000" smtClean="0">
                <a:latin typeface="Arial" charset="0"/>
                <a:cs typeface="Arial" charset="0"/>
              </a:rPr>
              <a:t>Royal Caribbean Cruise Line</a:t>
            </a:r>
          </a:p>
          <a:p>
            <a:pPr marL="968375" lvl="1" indent="-568325" eaLnBrk="1" hangingPunct="1">
              <a:lnSpc>
                <a:spcPct val="130000"/>
              </a:lnSpc>
              <a:spcBef>
                <a:spcPts val="1200"/>
              </a:spcBef>
              <a:spcAft>
                <a:spcPts val="600"/>
              </a:spcAft>
            </a:pPr>
            <a:r>
              <a:rPr lang="en-US" altLang="en-US" sz="3000" smtClean="0">
                <a:latin typeface="Arial" charset="0"/>
                <a:cs typeface="Arial" charset="0"/>
              </a:rPr>
              <a:t>U.S. exemption process is lengthy, not well-defined, and difficult.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81000" y="152400"/>
            <a:ext cx="8229600" cy="655638"/>
          </a:xfrm>
        </p:spPr>
        <p:txBody>
          <a:bodyPr/>
          <a:lstStyle/>
          <a:p>
            <a:pPr algn="ctr">
              <a:defRPr/>
            </a:pPr>
            <a:r>
              <a:rPr altLang="en-US" smtClean="0"/>
              <a:t>Overview</a:t>
            </a:r>
          </a:p>
        </p:txBody>
      </p:sp>
      <p:sp>
        <p:nvSpPr>
          <p:cNvPr id="16387" name="Rectangle 6"/>
          <p:cNvSpPr>
            <a:spLocks noGrp="1" noChangeArrowheads="1"/>
          </p:cNvSpPr>
          <p:nvPr>
            <p:ph type="sldNum" sz="quarter" idx="10"/>
          </p:nvPr>
        </p:nvSpPr>
        <p:spPr bwMode="auto">
          <a:xfrm>
            <a:off x="7010400" y="6629400"/>
            <a:ext cx="2133600"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211C102B-13F6-4B10-839C-BFF8FF89A891}" type="slidenum">
              <a:rPr lang="en-US" altLang="en-US" sz="1000" smtClean="0">
                <a:solidFill>
                  <a:schemeClr val="tx1"/>
                </a:solidFill>
              </a:rPr>
              <a:pPr eaLnBrk="1" fontAlgn="base" hangingPunct="1">
                <a:spcBef>
                  <a:spcPct val="0"/>
                </a:spcBef>
                <a:spcAft>
                  <a:spcPct val="0"/>
                </a:spcAft>
                <a:buFontTx/>
                <a:buNone/>
              </a:pPr>
              <a:t>2</a:t>
            </a:fld>
            <a:endParaRPr lang="en-US" altLang="en-US" sz="1000" smtClean="0">
              <a:solidFill>
                <a:schemeClr val="tx1"/>
              </a:solidFill>
            </a:endParaRPr>
          </a:p>
        </p:txBody>
      </p:sp>
      <p:sp>
        <p:nvSpPr>
          <p:cNvPr id="16388" name="Rectangle 3"/>
          <p:cNvSpPr>
            <a:spLocks noGrp="1" noChangeArrowheads="1"/>
          </p:cNvSpPr>
          <p:nvPr>
            <p:ph type="body" sz="half" idx="4294967295"/>
          </p:nvPr>
        </p:nvSpPr>
        <p:spPr>
          <a:xfrm>
            <a:off x="304800" y="838200"/>
            <a:ext cx="8534400" cy="4953000"/>
          </a:xfrm>
        </p:spPr>
        <p:txBody>
          <a:bodyPr/>
          <a:lstStyle/>
          <a:p>
            <a:pPr marL="609600" indent="-609600" eaLnBrk="1" hangingPunct="1">
              <a:spcBef>
                <a:spcPts val="300"/>
              </a:spcBef>
              <a:spcAft>
                <a:spcPts val="1200"/>
              </a:spcAft>
              <a:buClr>
                <a:srgbClr val="0094B3"/>
              </a:buClr>
              <a:buFontTx/>
              <a:buAutoNum type="arabicPeriod"/>
            </a:pPr>
            <a:r>
              <a:rPr lang="en-US" altLang="en-US" sz="2500" smtClean="0">
                <a:latin typeface="Arial" charset="0"/>
                <a:cs typeface="Arial" charset="0"/>
              </a:rPr>
              <a:t>Brief background to new rules</a:t>
            </a:r>
          </a:p>
          <a:p>
            <a:pPr marL="609600" indent="-609600" eaLnBrk="1" hangingPunct="1">
              <a:spcBef>
                <a:spcPts val="300"/>
              </a:spcBef>
              <a:spcAft>
                <a:spcPts val="1200"/>
              </a:spcAft>
              <a:buClr>
                <a:srgbClr val="0094B3"/>
              </a:buClr>
              <a:buFontTx/>
              <a:buAutoNum type="arabicPeriod"/>
            </a:pPr>
            <a:r>
              <a:rPr lang="en-US" altLang="en-US" sz="2500" smtClean="0">
                <a:latin typeface="Arial" charset="0"/>
                <a:cs typeface="Arial" charset="0"/>
              </a:rPr>
              <a:t>Are waivers still possible?</a:t>
            </a:r>
          </a:p>
          <a:p>
            <a:pPr marL="609600" indent="-609600" eaLnBrk="1" hangingPunct="1">
              <a:spcBef>
                <a:spcPts val="300"/>
              </a:spcBef>
              <a:spcAft>
                <a:spcPts val="1200"/>
              </a:spcAft>
              <a:buClr>
                <a:srgbClr val="0094B3"/>
              </a:buClr>
              <a:buFontTx/>
              <a:buAutoNum type="arabicPeriod"/>
            </a:pPr>
            <a:r>
              <a:rPr lang="en-US" altLang="en-US" sz="2500" smtClean="0">
                <a:latin typeface="Arial" charset="0"/>
                <a:cs typeface="Arial" charset="0"/>
              </a:rPr>
              <a:t>What you must do to comply?</a:t>
            </a:r>
          </a:p>
          <a:p>
            <a:pPr marL="609600" indent="-609600" eaLnBrk="1" hangingPunct="1">
              <a:spcBef>
                <a:spcPts val="300"/>
              </a:spcBef>
              <a:spcAft>
                <a:spcPts val="1200"/>
              </a:spcAft>
              <a:buClr>
                <a:srgbClr val="0094B3"/>
              </a:buClr>
              <a:buFontTx/>
              <a:buAutoNum type="arabicPeriod"/>
            </a:pPr>
            <a:r>
              <a:rPr lang="en-US" altLang="en-US" sz="2500" smtClean="0">
                <a:latin typeface="Arial" charset="0"/>
                <a:cs typeface="Arial" charset="0"/>
              </a:rPr>
              <a:t>What are the consequences for not complying?</a:t>
            </a:r>
          </a:p>
          <a:p>
            <a:pPr marL="609600" indent="-609600" eaLnBrk="1" hangingPunct="1">
              <a:spcBef>
                <a:spcPts val="300"/>
              </a:spcBef>
              <a:spcAft>
                <a:spcPts val="1200"/>
              </a:spcAft>
              <a:buClr>
                <a:srgbClr val="0094B3"/>
              </a:buClr>
              <a:buFontTx/>
              <a:buAutoNum type="arabicPeriod"/>
            </a:pPr>
            <a:r>
              <a:rPr lang="en-US" altLang="en-US" sz="2500" smtClean="0">
                <a:latin typeface="Arial" charset="0"/>
                <a:cs typeface="Arial" charset="0"/>
              </a:rPr>
              <a:t>What happens when EPA sends a request for information, or the Coast Guard boards the vessel looking for evidence of non-compliance? </a:t>
            </a:r>
          </a:p>
          <a:p>
            <a:pPr marL="609600" indent="-609600" eaLnBrk="1" hangingPunct="1">
              <a:spcBef>
                <a:spcPts val="300"/>
              </a:spcBef>
              <a:spcAft>
                <a:spcPts val="1200"/>
              </a:spcAft>
              <a:buClr>
                <a:srgbClr val="0094B3"/>
              </a:buClr>
              <a:buFontTx/>
              <a:buAutoNum type="arabicPeriod"/>
            </a:pPr>
            <a:r>
              <a:rPr lang="en-US" altLang="en-US" sz="2500" smtClean="0">
                <a:latin typeface="Arial" charset="0"/>
                <a:cs typeface="Arial" charset="0"/>
              </a:rPr>
              <a:t>Is there a business case for proactive planning to avoid/limit liability?</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altLang="en-US" sz="3200"/>
              <a:t>WHAT ARE THE CONSEQUENCES FOR NOT </a:t>
            </a:r>
            <a:r>
              <a:rPr altLang="en-US" sz="3200" smtClean="0"/>
              <a:t>COMPLYING?</a:t>
            </a:r>
            <a:r>
              <a:rPr altLang="en-US" sz="3200"/>
              <a:t/>
            </a:r>
            <a:br>
              <a:rPr altLang="en-US" sz="3200"/>
            </a:br>
            <a:r>
              <a:rPr smtClean="0"/>
              <a:t/>
            </a:r>
            <a:br>
              <a:rPr smtClean="0"/>
            </a:br>
            <a:endParaRPr/>
          </a:p>
        </p:txBody>
      </p:sp>
      <p:sp>
        <p:nvSpPr>
          <p:cNvPr id="34819" name="Content Placeholder 2"/>
          <p:cNvSpPr>
            <a:spLocks noGrp="1"/>
          </p:cNvSpPr>
          <p:nvPr>
            <p:ph idx="1"/>
          </p:nvPr>
        </p:nvSpPr>
        <p:spPr>
          <a:xfrm>
            <a:off x="457200" y="1809750"/>
            <a:ext cx="8229600" cy="4297363"/>
          </a:xfrm>
        </p:spPr>
        <p:txBody>
          <a:bodyPr/>
          <a:lstStyle/>
          <a:p>
            <a:pPr eaLnBrk="1" hangingPunct="1">
              <a:spcBef>
                <a:spcPts val="1200"/>
              </a:spcBef>
              <a:spcAft>
                <a:spcPts val="600"/>
              </a:spcAft>
            </a:pPr>
            <a:r>
              <a:rPr lang="en-US" altLang="en-US" u="sng" smtClean="0">
                <a:latin typeface="Arial" charset="0"/>
                <a:cs typeface="Arial" charset="0"/>
              </a:rPr>
              <a:t>Commercial</a:t>
            </a:r>
          </a:p>
          <a:p>
            <a:pPr lvl="1" eaLnBrk="1" hangingPunct="1">
              <a:spcBef>
                <a:spcPts val="1200"/>
              </a:spcBef>
              <a:spcAft>
                <a:spcPts val="600"/>
              </a:spcAft>
            </a:pPr>
            <a:r>
              <a:rPr lang="en-US" altLang="en-US" sz="2800" smtClean="0">
                <a:latin typeface="Arial" charset="0"/>
                <a:cs typeface="Arial" charset="0"/>
              </a:rPr>
              <a:t>Increased Inspections/Targeting</a:t>
            </a:r>
          </a:p>
          <a:p>
            <a:pPr lvl="1" eaLnBrk="1" hangingPunct="1">
              <a:spcBef>
                <a:spcPts val="1200"/>
              </a:spcBef>
              <a:spcAft>
                <a:spcPts val="600"/>
              </a:spcAft>
            </a:pPr>
            <a:r>
              <a:rPr lang="en-US" altLang="en-US" sz="2800" smtClean="0">
                <a:latin typeface="Arial" charset="0"/>
                <a:cs typeface="Arial" charset="0"/>
              </a:rPr>
              <a:t>Vessel Delays</a:t>
            </a:r>
          </a:p>
          <a:p>
            <a:pPr lvl="1" eaLnBrk="1" hangingPunct="1">
              <a:spcBef>
                <a:spcPts val="1200"/>
              </a:spcBef>
              <a:spcAft>
                <a:spcPts val="600"/>
              </a:spcAft>
            </a:pPr>
            <a:r>
              <a:rPr lang="en-US" altLang="en-US" sz="2800" smtClean="0">
                <a:latin typeface="Arial" charset="0"/>
                <a:cs typeface="Arial" charset="0"/>
              </a:rPr>
              <a:t>Business Reputation</a:t>
            </a:r>
          </a:p>
          <a:p>
            <a:pPr eaLnBrk="1" hangingPunct="1">
              <a:spcBef>
                <a:spcPts val="1200"/>
              </a:spcBef>
              <a:spcAft>
                <a:spcPts val="600"/>
              </a:spcAft>
            </a:pPr>
            <a:r>
              <a:rPr lang="en-US" altLang="en-US" u="sng" smtClean="0">
                <a:latin typeface="Arial" charset="0"/>
                <a:cs typeface="Arial" charset="0"/>
              </a:rPr>
              <a:t>Regulatory</a:t>
            </a:r>
          </a:p>
          <a:p>
            <a:pPr lvl="1" eaLnBrk="1" hangingPunct="1">
              <a:spcBef>
                <a:spcPts val="1200"/>
              </a:spcBef>
              <a:spcAft>
                <a:spcPts val="600"/>
              </a:spcAft>
            </a:pPr>
            <a:r>
              <a:rPr lang="en-US" altLang="en-US" sz="2800" smtClean="0">
                <a:latin typeface="Arial" charset="0"/>
                <a:cs typeface="Arial" charset="0"/>
              </a:rPr>
              <a:t>Civil Penalties</a:t>
            </a:r>
          </a:p>
          <a:p>
            <a:pPr lvl="1" eaLnBrk="1" hangingPunct="1">
              <a:spcBef>
                <a:spcPts val="1200"/>
              </a:spcBef>
              <a:spcAft>
                <a:spcPts val="600"/>
              </a:spcAft>
            </a:pPr>
            <a:r>
              <a:rPr lang="en-US" altLang="en-US" sz="2800" smtClean="0">
                <a:latin typeface="Arial" charset="0"/>
                <a:cs typeface="Arial" charset="0"/>
              </a:rPr>
              <a:t>Criminal Penalties</a:t>
            </a:r>
          </a:p>
        </p:txBody>
      </p:sp>
      <p:sp>
        <p:nvSpPr>
          <p:cNvPr id="3482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CEE0725A-6327-4D1C-A291-EF257BF87078}" type="slidenum">
              <a:rPr lang="en-US" altLang="en-US" sz="1000" smtClean="0">
                <a:solidFill>
                  <a:schemeClr val="bg2"/>
                </a:solidFill>
              </a:rPr>
              <a:pPr eaLnBrk="1" fontAlgn="base" hangingPunct="1">
                <a:spcBef>
                  <a:spcPct val="0"/>
                </a:spcBef>
                <a:spcAft>
                  <a:spcPct val="0"/>
                </a:spcAft>
                <a:buFontTx/>
                <a:buNone/>
              </a:pPr>
              <a:t>20</a:t>
            </a:fld>
            <a:endParaRPr lang="en-US" altLang="en-US" sz="1000" smtClean="0">
              <a:solidFill>
                <a:schemeClr val="bg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0A60F2D4-F460-4A44-821D-3302300A4911}" type="slidenum">
              <a:rPr lang="en-US" altLang="en-US" sz="1000" smtClean="0">
                <a:solidFill>
                  <a:schemeClr val="tx1"/>
                </a:solidFill>
              </a:rPr>
              <a:pPr eaLnBrk="1" fontAlgn="base" hangingPunct="1">
                <a:spcBef>
                  <a:spcPct val="0"/>
                </a:spcBef>
                <a:spcAft>
                  <a:spcPct val="0"/>
                </a:spcAft>
                <a:buFontTx/>
                <a:buNone/>
              </a:pPr>
              <a:t>21</a:t>
            </a:fld>
            <a:endParaRPr lang="en-US" altLang="en-US" sz="1000" smtClean="0">
              <a:solidFill>
                <a:schemeClr val="tx1"/>
              </a:solidFill>
            </a:endParaRPr>
          </a:p>
        </p:txBody>
      </p:sp>
      <p:sp>
        <p:nvSpPr>
          <p:cNvPr id="18436" name="Rectangle 2"/>
          <p:cNvSpPr>
            <a:spLocks noGrp="1" noChangeArrowheads="1"/>
          </p:cNvSpPr>
          <p:nvPr>
            <p:ph type="title"/>
          </p:nvPr>
        </p:nvSpPr>
        <p:spPr>
          <a:xfrm>
            <a:off x="381000" y="66675"/>
            <a:ext cx="6934200" cy="1143000"/>
          </a:xfrm>
        </p:spPr>
        <p:txBody>
          <a:bodyPr/>
          <a:lstStyle/>
          <a:p>
            <a:pPr algn="ctr">
              <a:defRPr/>
            </a:pPr>
            <a:r>
              <a:rPr altLang="en-US" smtClean="0"/>
              <a:t>CRIMINAL PENALTIES</a:t>
            </a:r>
          </a:p>
        </p:txBody>
      </p:sp>
      <p:sp>
        <p:nvSpPr>
          <p:cNvPr id="39940" name="Rectangle 3"/>
          <p:cNvSpPr>
            <a:spLocks noGrp="1" noChangeArrowheads="1"/>
          </p:cNvSpPr>
          <p:nvPr>
            <p:ph type="body" idx="1"/>
          </p:nvPr>
        </p:nvSpPr>
        <p:spPr>
          <a:xfrm>
            <a:off x="228600" y="1219200"/>
            <a:ext cx="4724400" cy="4572000"/>
          </a:xfrm>
        </p:spPr>
        <p:txBody>
          <a:bodyPr/>
          <a:lstStyle/>
          <a:p>
            <a:pPr marL="114300" lvl="1" indent="0" eaLnBrk="1" hangingPunct="1">
              <a:lnSpc>
                <a:spcPct val="90000"/>
              </a:lnSpc>
              <a:spcAft>
                <a:spcPct val="30000"/>
              </a:spcAft>
              <a:buFont typeface="Wingdings" pitchFamily="2" charset="2"/>
              <a:buNone/>
              <a:defRPr/>
            </a:pPr>
            <a:r>
              <a:rPr lang="en-US" altLang="en-US" dirty="0" smtClean="0">
                <a:latin typeface="Arial" charset="0"/>
                <a:cs typeface="Arial" charset="0"/>
              </a:rPr>
              <a:t>APPS, 33 U.S.C. §1908(a), provides that: </a:t>
            </a:r>
          </a:p>
          <a:p>
            <a:pPr marL="114300" lvl="1" indent="0" eaLnBrk="1" hangingPunct="1">
              <a:lnSpc>
                <a:spcPct val="90000"/>
              </a:lnSpc>
              <a:buFontTx/>
              <a:buNone/>
              <a:defRPr/>
            </a:pPr>
            <a:r>
              <a:rPr lang="en-US" altLang="en-US" sz="2000" dirty="0" smtClean="0">
                <a:latin typeface="Arial" charset="0"/>
                <a:cs typeface="Arial" charset="0"/>
              </a:rPr>
              <a:t>“[a] person who </a:t>
            </a:r>
            <a:r>
              <a:rPr lang="en-US" altLang="en-US" sz="2000" b="1" dirty="0" smtClean="0">
                <a:latin typeface="Arial" charset="0"/>
                <a:cs typeface="Arial" charset="0"/>
              </a:rPr>
              <a:t>knowingly </a:t>
            </a:r>
            <a:r>
              <a:rPr lang="en-US" altLang="en-US" sz="2000" dirty="0" smtClean="0">
                <a:latin typeface="Arial" charset="0"/>
                <a:cs typeface="Arial" charset="0"/>
              </a:rPr>
              <a:t>violates MARPOL…or the regulations thereunder commits a Class D felony”</a:t>
            </a:r>
          </a:p>
          <a:p>
            <a:pPr marL="114300" lvl="1" indent="0" eaLnBrk="1" hangingPunct="1">
              <a:lnSpc>
                <a:spcPct val="90000"/>
              </a:lnSpc>
              <a:buFont typeface="Wingdings" pitchFamily="2" charset="2"/>
              <a:buNone/>
              <a:defRPr/>
            </a:pPr>
            <a:r>
              <a:rPr lang="en-US" altLang="en-US" sz="2000" dirty="0" smtClean="0">
                <a:latin typeface="Arial" charset="0"/>
                <a:cs typeface="Arial" charset="0"/>
              </a:rPr>
              <a:t> </a:t>
            </a:r>
          </a:p>
          <a:p>
            <a:pPr marL="457200" lvl="1" indent="-342900" eaLnBrk="1" hangingPunct="1">
              <a:lnSpc>
                <a:spcPct val="90000"/>
              </a:lnSpc>
              <a:defRPr/>
            </a:pPr>
            <a:r>
              <a:rPr lang="en-US" altLang="en-US" sz="2000" dirty="0" smtClean="0">
                <a:latin typeface="Arial" charset="0"/>
                <a:cs typeface="Arial" charset="0"/>
              </a:rPr>
              <a:t>$500,000 per count for corporations such as owners and operators</a:t>
            </a:r>
          </a:p>
          <a:p>
            <a:pPr marL="457200" lvl="1" indent="-342900" eaLnBrk="1" hangingPunct="1">
              <a:lnSpc>
                <a:spcPct val="90000"/>
              </a:lnSpc>
              <a:defRPr/>
            </a:pPr>
            <a:r>
              <a:rPr lang="en-US" altLang="en-US" sz="2000" dirty="0" smtClean="0">
                <a:latin typeface="Arial" charset="0"/>
                <a:cs typeface="Arial" charset="0"/>
              </a:rPr>
              <a:t>Corporate vessel interests can be charged for the acts of their employees, </a:t>
            </a:r>
            <a:r>
              <a:rPr lang="en-US" altLang="en-US" sz="2000" b="1" dirty="0" smtClean="0">
                <a:latin typeface="Arial" charset="0"/>
                <a:cs typeface="Arial" charset="0"/>
              </a:rPr>
              <a:t>even if acting contrary to written company policy</a:t>
            </a:r>
            <a:r>
              <a:rPr lang="en-US" altLang="en-US" sz="2000" dirty="0" smtClean="0">
                <a:latin typeface="Arial" charset="0"/>
                <a:cs typeface="Arial" charset="0"/>
              </a:rPr>
              <a:t>.</a:t>
            </a:r>
          </a:p>
          <a:p>
            <a:pPr marL="0" indent="0" eaLnBrk="1" hangingPunct="1">
              <a:lnSpc>
                <a:spcPct val="90000"/>
              </a:lnSpc>
              <a:buFontTx/>
              <a:buNone/>
              <a:defRPr/>
            </a:pPr>
            <a:endParaRPr lang="en-US" altLang="en-US" sz="2400" dirty="0" smtClean="0">
              <a:latin typeface="Arial" charset="0"/>
              <a:cs typeface="Arial" charset="0"/>
            </a:endParaRPr>
          </a:p>
        </p:txBody>
      </p:sp>
      <p:sp>
        <p:nvSpPr>
          <p:cNvPr id="35845" name="Text Box 6"/>
          <p:cNvSpPr txBox="1">
            <a:spLocks noChangeArrowheads="1"/>
          </p:cNvSpPr>
          <p:nvPr/>
        </p:nvSpPr>
        <p:spPr bwMode="auto">
          <a:xfrm>
            <a:off x="5181600" y="4953000"/>
            <a:ext cx="3581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eaLnBrk="1" hangingPunct="1">
              <a:spcBef>
                <a:spcPct val="50000"/>
              </a:spcBef>
              <a:buFontTx/>
              <a:buNone/>
            </a:pPr>
            <a:r>
              <a:rPr lang="en-US" altLang="en-US" sz="1000" b="1">
                <a:solidFill>
                  <a:schemeClr val="tx1"/>
                </a:solidFill>
              </a:rPr>
              <a:t>Source: U.S. Coast Guard</a:t>
            </a:r>
          </a:p>
        </p:txBody>
      </p:sp>
      <p:pic>
        <p:nvPicPr>
          <p:cNvPr id="35846" name="Picture 11" descr="ISPS Inspectio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400367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36563" y="579438"/>
            <a:ext cx="8153400" cy="476250"/>
          </a:xfrm>
        </p:spPr>
        <p:txBody>
          <a:bodyPr anchor="t"/>
          <a:lstStyle/>
          <a:p>
            <a:pPr>
              <a:defRPr/>
            </a:pPr>
            <a:r>
              <a:rPr altLang="en-US" smtClean="0"/>
              <a:t>Potential criminal exposure – like Magic Pipe Cases </a:t>
            </a:r>
          </a:p>
        </p:txBody>
      </p:sp>
      <p:sp>
        <p:nvSpPr>
          <p:cNvPr id="36867" name="Text Placeholder 2"/>
          <p:cNvSpPr>
            <a:spLocks noGrp="1"/>
          </p:cNvSpPr>
          <p:nvPr>
            <p:ph type="body" sz="quarter" idx="4294967295"/>
          </p:nvPr>
        </p:nvSpPr>
        <p:spPr>
          <a:xfrm>
            <a:off x="5545138" y="1030288"/>
            <a:ext cx="3221037" cy="5429250"/>
          </a:xfrm>
        </p:spPr>
        <p:txBody>
          <a:bodyPr/>
          <a:lstStyle/>
          <a:p>
            <a:pPr lvl="1" eaLnBrk="1" hangingPunct="1">
              <a:buFont typeface="Arial" charset="0"/>
              <a:buNone/>
            </a:pPr>
            <a:endParaRPr lang="en-US" altLang="en-US" smtClean="0">
              <a:latin typeface="Arial" charset="0"/>
              <a:cs typeface="Arial" charset="0"/>
            </a:endParaRPr>
          </a:p>
        </p:txBody>
      </p:sp>
      <p:sp>
        <p:nvSpPr>
          <p:cNvPr id="36868"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36869"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5078C914-1934-4994-9DDA-8A6FB3C2044C}" type="slidenum">
              <a:rPr lang="en-US" altLang="en-US" sz="1000" smtClean="0">
                <a:solidFill>
                  <a:schemeClr val="tx1"/>
                </a:solidFill>
                <a:ea typeface="Osaka" pitchFamily="1" charset="-128"/>
              </a:rPr>
              <a:pPr fontAlgn="base">
                <a:spcBef>
                  <a:spcPct val="0"/>
                </a:spcBef>
                <a:spcAft>
                  <a:spcPct val="0"/>
                </a:spcAft>
                <a:buFontTx/>
                <a:buNone/>
              </a:pPr>
              <a:t>22</a:t>
            </a:fld>
            <a:endParaRPr lang="en-US" altLang="en-US" sz="1000" smtClean="0">
              <a:solidFill>
                <a:schemeClr val="tx1"/>
              </a:solidFill>
              <a:ea typeface="Osaka" pitchFamily="1" charset="-128"/>
            </a:endParaRPr>
          </a:p>
        </p:txBody>
      </p:sp>
      <p:graphicFrame>
        <p:nvGraphicFramePr>
          <p:cNvPr id="2" name="Diagram 1"/>
          <p:cNvGraphicFramePr/>
          <p:nvPr/>
        </p:nvGraphicFramePr>
        <p:xfrm>
          <a:off x="1600200" y="1447800"/>
          <a:ext cx="6284686" cy="5294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AAAE7C10-ABE7-4E3A-9C8A-6BA55B6B9F3E}" type="slidenum">
              <a:rPr lang="en-US" altLang="en-US" sz="1000" smtClean="0">
                <a:solidFill>
                  <a:schemeClr val="tx1"/>
                </a:solidFill>
              </a:rPr>
              <a:pPr eaLnBrk="1" fontAlgn="base" hangingPunct="1">
                <a:spcBef>
                  <a:spcPct val="0"/>
                </a:spcBef>
                <a:spcAft>
                  <a:spcPct val="0"/>
                </a:spcAft>
                <a:buFontTx/>
                <a:buNone/>
              </a:pPr>
              <a:t>23</a:t>
            </a:fld>
            <a:endParaRPr lang="en-US" altLang="en-US" sz="1000" smtClean="0">
              <a:solidFill>
                <a:schemeClr val="tx1"/>
              </a:solidFill>
            </a:endParaRPr>
          </a:p>
        </p:txBody>
      </p:sp>
      <p:sp>
        <p:nvSpPr>
          <p:cNvPr id="18436" name="Rectangle 2"/>
          <p:cNvSpPr>
            <a:spLocks noGrp="1" noChangeArrowheads="1"/>
          </p:cNvSpPr>
          <p:nvPr>
            <p:ph type="title"/>
          </p:nvPr>
        </p:nvSpPr>
        <p:spPr>
          <a:xfrm>
            <a:off x="381000" y="-9525"/>
            <a:ext cx="6934200" cy="1143000"/>
          </a:xfrm>
        </p:spPr>
        <p:txBody>
          <a:bodyPr/>
          <a:lstStyle/>
          <a:p>
            <a:pPr algn="ctr">
              <a:defRPr/>
            </a:pPr>
            <a:r>
              <a:rPr altLang="en-US" smtClean="0"/>
              <a:t>Civil/Administrative PENALTIES</a:t>
            </a:r>
          </a:p>
        </p:txBody>
      </p:sp>
      <p:sp>
        <p:nvSpPr>
          <p:cNvPr id="39940" name="Rectangle 3"/>
          <p:cNvSpPr>
            <a:spLocks noGrp="1" noChangeArrowheads="1"/>
          </p:cNvSpPr>
          <p:nvPr>
            <p:ph type="body" idx="1"/>
          </p:nvPr>
        </p:nvSpPr>
        <p:spPr>
          <a:xfrm>
            <a:off x="228600" y="1096963"/>
            <a:ext cx="5257800" cy="5151437"/>
          </a:xfrm>
        </p:spPr>
        <p:txBody>
          <a:bodyPr/>
          <a:lstStyle/>
          <a:p>
            <a:pPr marL="114300" lvl="1" indent="0" eaLnBrk="1" hangingPunct="1">
              <a:lnSpc>
                <a:spcPct val="90000"/>
              </a:lnSpc>
              <a:spcAft>
                <a:spcPct val="30000"/>
              </a:spcAft>
              <a:buFont typeface="Wingdings" pitchFamily="2" charset="2"/>
              <a:buNone/>
              <a:defRPr/>
            </a:pPr>
            <a:r>
              <a:rPr lang="en-US" altLang="en-US" b="1" u="sng" dirty="0">
                <a:latin typeface="Arial" charset="0"/>
                <a:cs typeface="Arial" charset="0"/>
              </a:rPr>
              <a:t>B</a:t>
            </a:r>
            <a:r>
              <a:rPr lang="en-US" altLang="en-US" b="1" u="sng" dirty="0" smtClean="0">
                <a:latin typeface="Arial" charset="0"/>
                <a:cs typeface="Arial" charset="0"/>
              </a:rPr>
              <a:t>.  Civil Liability</a:t>
            </a:r>
          </a:p>
          <a:p>
            <a:pPr marL="114300" lvl="1" indent="0" eaLnBrk="1" hangingPunct="1">
              <a:lnSpc>
                <a:spcPct val="90000"/>
              </a:lnSpc>
              <a:spcAft>
                <a:spcPct val="30000"/>
              </a:spcAft>
              <a:buFont typeface="Wingdings" pitchFamily="2" charset="2"/>
              <a:buNone/>
              <a:defRPr/>
            </a:pPr>
            <a:r>
              <a:rPr lang="en-US" altLang="en-US" dirty="0" smtClean="0">
                <a:latin typeface="Arial" charset="0"/>
                <a:cs typeface="Arial" charset="0"/>
              </a:rPr>
              <a:t>33 U.S.C. §1908(b), provides that: </a:t>
            </a:r>
          </a:p>
          <a:p>
            <a:pPr marL="114300" lvl="1" indent="0" eaLnBrk="1" hangingPunct="1">
              <a:lnSpc>
                <a:spcPct val="90000"/>
              </a:lnSpc>
              <a:buFontTx/>
              <a:buNone/>
              <a:defRPr/>
            </a:pPr>
            <a:r>
              <a:rPr lang="en-US" altLang="en-US" sz="2000" dirty="0" smtClean="0">
                <a:latin typeface="Arial" charset="0"/>
                <a:cs typeface="Arial" charset="0"/>
              </a:rPr>
              <a:t>“[a] person who…violate[s] MARPOL…or the regulations thereunder…[is] liable…for a civil penalty…”</a:t>
            </a:r>
          </a:p>
          <a:p>
            <a:pPr marL="457200" lvl="1" indent="-342900" eaLnBrk="1" hangingPunct="1">
              <a:lnSpc>
                <a:spcPct val="90000"/>
              </a:lnSpc>
              <a:defRPr/>
            </a:pPr>
            <a:r>
              <a:rPr lang="en-US" sz="2000" dirty="0" smtClean="0"/>
              <a:t>Control of </a:t>
            </a:r>
            <a:r>
              <a:rPr lang="en-US" sz="2000" dirty="0"/>
              <a:t>NOX, SOX, AND PM </a:t>
            </a:r>
            <a:r>
              <a:rPr lang="en-US" sz="2000" dirty="0" smtClean="0"/>
              <a:t>emissions, </a:t>
            </a:r>
            <a:r>
              <a:rPr lang="en-US" altLang="en-US" sz="2000" dirty="0" smtClean="0">
                <a:latin typeface="Arial" charset="0"/>
                <a:cs typeface="Arial" charset="0"/>
              </a:rPr>
              <a:t>40 CFR Part 1043</a:t>
            </a:r>
            <a:endParaRPr lang="en-US" altLang="en-US" sz="2000" dirty="0">
              <a:latin typeface="Arial" charset="0"/>
              <a:cs typeface="Arial" charset="0"/>
            </a:endParaRPr>
          </a:p>
          <a:p>
            <a:pPr marL="457200" lvl="1" indent="-342900" eaLnBrk="1" hangingPunct="1">
              <a:lnSpc>
                <a:spcPct val="90000"/>
              </a:lnSpc>
              <a:defRPr/>
            </a:pPr>
            <a:r>
              <a:rPr lang="en-US" altLang="en-US" sz="2000" dirty="0" smtClean="0">
                <a:latin typeface="Arial" charset="0"/>
                <a:cs typeface="Arial" charset="0"/>
              </a:rPr>
              <a:t>Statutory maximum civil penalty set by APPS at $25,000 -U.S. Coast Guard has indexed this amount to inflation for a maximum civil penalty of $40,000 per violation.</a:t>
            </a:r>
          </a:p>
          <a:p>
            <a:pPr marL="457200" lvl="1" indent="-342900" eaLnBrk="1" hangingPunct="1">
              <a:lnSpc>
                <a:spcPct val="90000"/>
              </a:lnSpc>
              <a:defRPr/>
            </a:pPr>
            <a:r>
              <a:rPr lang="en-US" altLang="en-US" sz="2000" dirty="0" smtClean="0">
                <a:latin typeface="Arial" charset="0"/>
                <a:cs typeface="Arial" charset="0"/>
              </a:rPr>
              <a:t>Each day of a continuing violation constitutes a separate violation.  </a:t>
            </a:r>
            <a:endParaRPr lang="en-US" altLang="en-US" dirty="0" smtClean="0">
              <a:latin typeface="Arial" charset="0"/>
              <a:cs typeface="Arial" charset="0"/>
            </a:endParaRPr>
          </a:p>
        </p:txBody>
      </p:sp>
      <p:pic>
        <p:nvPicPr>
          <p:cNvPr id="37893" name="Picture 2" descr="http://www.cnsnews.com/sites/default/files/images/epa-logo.png?13019777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990600"/>
            <a:ext cx="21971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http://www.uscg.mil/mwr/img/CoastGuardEmb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00" y="3810000"/>
            <a:ext cx="22098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457200" y="762000"/>
            <a:ext cx="8229600" cy="655638"/>
          </a:xfrm>
        </p:spPr>
        <p:txBody>
          <a:bodyPr anchor="t"/>
          <a:lstStyle/>
          <a:p>
            <a:pPr algn="ctr">
              <a:defRPr/>
            </a:pPr>
            <a:r>
              <a:rPr altLang="en-US" smtClean="0"/>
              <a:t>EPA’S NEW CIVIL PENALTY POLICY</a:t>
            </a:r>
          </a:p>
        </p:txBody>
      </p:sp>
      <p:sp>
        <p:nvSpPr>
          <p:cNvPr id="3" name="Text Placeholder 2"/>
          <p:cNvSpPr>
            <a:spLocks noGrp="1"/>
          </p:cNvSpPr>
          <p:nvPr>
            <p:ph type="body" sz="quarter" idx="4294967295"/>
          </p:nvPr>
        </p:nvSpPr>
        <p:spPr>
          <a:xfrm>
            <a:off x="495300" y="1628775"/>
            <a:ext cx="8153400" cy="4714875"/>
          </a:xfrm>
        </p:spPr>
        <p:txBody>
          <a:bodyPr/>
          <a:lstStyle/>
          <a:p>
            <a:pPr eaLnBrk="1" hangingPunct="1">
              <a:defRPr/>
            </a:pPr>
            <a:r>
              <a:rPr lang="en-US" b="1" dirty="0"/>
              <a:t>Released January 15, </a:t>
            </a:r>
            <a:r>
              <a:rPr lang="en-US" b="1" dirty="0" smtClean="0"/>
              <a:t>2015</a:t>
            </a:r>
          </a:p>
          <a:p>
            <a:pPr lvl="1" eaLnBrk="1" hangingPunct="1">
              <a:defRPr/>
            </a:pPr>
            <a:r>
              <a:rPr lang="en-US" sz="2800" b="1" dirty="0" smtClean="0"/>
              <a:t>Describes </a:t>
            </a:r>
            <a:r>
              <a:rPr lang="en-US" sz="2800" b="1" dirty="0"/>
              <a:t>the methods by which the EPA will </a:t>
            </a:r>
            <a:r>
              <a:rPr lang="en-US" sz="2800" b="1" dirty="0" smtClean="0"/>
              <a:t>initially assess civil </a:t>
            </a:r>
            <a:r>
              <a:rPr lang="en-US" sz="2800" b="1" dirty="0"/>
              <a:t>penalties for </a:t>
            </a:r>
            <a:r>
              <a:rPr lang="en-US" sz="2800" b="1" dirty="0" smtClean="0"/>
              <a:t>ECA violations.</a:t>
            </a:r>
          </a:p>
          <a:p>
            <a:pPr lvl="1" eaLnBrk="1" hangingPunct="1">
              <a:defRPr/>
            </a:pPr>
            <a:r>
              <a:rPr lang="en-US" sz="2800" b="1" dirty="0" smtClean="0"/>
              <a:t> Similar to approach used by EPA under other environmental statutes</a:t>
            </a:r>
            <a:endParaRPr lang="en-US" sz="2800" b="1" dirty="0"/>
          </a:p>
          <a:p>
            <a:pPr lvl="1" eaLnBrk="1" hangingPunct="1">
              <a:defRPr/>
            </a:pPr>
            <a:r>
              <a:rPr lang="en-US" sz="2800" b="1" dirty="0" smtClean="0"/>
              <a:t>EPA Air Enforcement Office</a:t>
            </a:r>
          </a:p>
          <a:p>
            <a:pPr lvl="1" eaLnBrk="1" hangingPunct="1">
              <a:defRPr/>
            </a:pPr>
            <a:endParaRPr lang="en-US" sz="2800" b="1" dirty="0"/>
          </a:p>
          <a:p>
            <a:pPr marL="457200" lvl="1" indent="0" eaLnBrk="1" hangingPunct="1">
              <a:buFont typeface="Wingdings" pitchFamily="2" charset="2"/>
              <a:buNone/>
              <a:defRPr/>
            </a:pPr>
            <a:r>
              <a:rPr lang="en-US" sz="2800" b="1" dirty="0">
                <a:hlinkClick r:id="rId2"/>
              </a:rPr>
              <a:t>http://</a:t>
            </a:r>
            <a:r>
              <a:rPr lang="en-US" sz="2800" b="1" dirty="0" smtClean="0">
                <a:hlinkClick r:id="rId2"/>
              </a:rPr>
              <a:t>www2.epa.gov/sites/production/files/2015-03/documents/marinepenaltypolicy.pdf</a:t>
            </a:r>
            <a:endParaRPr lang="en-US" sz="2800" b="1" dirty="0" smtClean="0"/>
          </a:p>
          <a:p>
            <a:pPr marL="457200" lvl="1" indent="0" eaLnBrk="1" hangingPunct="1">
              <a:buFont typeface="Wingdings" pitchFamily="2" charset="2"/>
              <a:buNone/>
              <a:defRPr/>
            </a:pPr>
            <a:endParaRPr lang="en-US" sz="2800" b="1" dirty="0" smtClean="0"/>
          </a:p>
          <a:p>
            <a:pPr marL="457200" lvl="1" indent="0" eaLnBrk="1" hangingPunct="1">
              <a:buFont typeface="Wingdings" pitchFamily="2" charset="2"/>
              <a:buNone/>
              <a:defRPr/>
            </a:pPr>
            <a:endParaRPr lang="en-US" sz="2200" dirty="0"/>
          </a:p>
          <a:p>
            <a:pPr lvl="1" eaLnBrk="1" hangingPunct="1">
              <a:defRPr/>
            </a:pPr>
            <a:endParaRPr lang="en-US" dirty="0"/>
          </a:p>
          <a:p>
            <a:pPr eaLnBrk="1" hangingPunct="1">
              <a:defRPr/>
            </a:pPr>
            <a:endParaRPr lang="en-US" dirty="0"/>
          </a:p>
        </p:txBody>
      </p:sp>
      <p:sp>
        <p:nvSpPr>
          <p:cNvPr id="38916"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38917"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E764F0DB-6ABF-456D-848C-C05F8FF1FA01}" type="slidenum">
              <a:rPr lang="en-US" altLang="en-US" sz="1000" smtClean="0">
                <a:solidFill>
                  <a:schemeClr val="tx1"/>
                </a:solidFill>
                <a:ea typeface="Osaka" pitchFamily="1" charset="-128"/>
              </a:rPr>
              <a:pPr fontAlgn="base">
                <a:spcBef>
                  <a:spcPct val="0"/>
                </a:spcBef>
                <a:spcAft>
                  <a:spcPct val="0"/>
                </a:spcAft>
                <a:buFontTx/>
                <a:buNone/>
              </a:pPr>
              <a:t>24</a:t>
            </a:fld>
            <a:endParaRPr lang="en-US" altLang="en-US" sz="1000" smtClean="0">
              <a:solidFill>
                <a:schemeClr val="tx1"/>
              </a:solidFill>
              <a:ea typeface="Osaka" pitchFamily="1"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457200" y="762000"/>
            <a:ext cx="8229600" cy="914400"/>
          </a:xfrm>
        </p:spPr>
        <p:txBody>
          <a:bodyPr anchor="t"/>
          <a:lstStyle/>
          <a:p>
            <a:pPr algn="ctr">
              <a:defRPr/>
            </a:pPr>
            <a:r>
              <a:rPr altLang="en-US" smtClean="0"/>
              <a:t>EPA’S NEW PENALTY POLICY</a:t>
            </a:r>
            <a:br>
              <a:rPr altLang="en-US" smtClean="0"/>
            </a:br>
            <a:r>
              <a:rPr altLang="en-US" smtClean="0"/>
              <a:t>OVERVIEW</a:t>
            </a:r>
          </a:p>
        </p:txBody>
      </p:sp>
      <p:sp>
        <p:nvSpPr>
          <p:cNvPr id="3" name="Text Placeholder 2"/>
          <p:cNvSpPr>
            <a:spLocks noGrp="1"/>
          </p:cNvSpPr>
          <p:nvPr>
            <p:ph type="body" sz="quarter" idx="4294967295"/>
          </p:nvPr>
        </p:nvSpPr>
        <p:spPr>
          <a:xfrm>
            <a:off x="495300" y="1628775"/>
            <a:ext cx="8153400" cy="4714875"/>
          </a:xfrm>
        </p:spPr>
        <p:txBody>
          <a:bodyPr/>
          <a:lstStyle/>
          <a:p>
            <a:pPr lvl="1" eaLnBrk="1" hangingPunct="1">
              <a:defRPr/>
            </a:pPr>
            <a:endParaRPr lang="en-US" b="1" dirty="0" smtClean="0"/>
          </a:p>
          <a:p>
            <a:pPr lvl="1" eaLnBrk="1" hangingPunct="1">
              <a:defRPr/>
            </a:pPr>
            <a:r>
              <a:rPr lang="en-US" b="1" dirty="0" smtClean="0"/>
              <a:t>Determine “Preliminary Deterrence Amount</a:t>
            </a:r>
          </a:p>
          <a:p>
            <a:pPr lvl="2" eaLnBrk="1" hangingPunct="1">
              <a:defRPr/>
            </a:pPr>
            <a:r>
              <a:rPr lang="en-US" b="1" dirty="0" smtClean="0"/>
              <a:t>Economic Benefit of Non-compliance +</a:t>
            </a:r>
          </a:p>
          <a:p>
            <a:pPr lvl="2" eaLnBrk="1" hangingPunct="1">
              <a:defRPr/>
            </a:pPr>
            <a:r>
              <a:rPr lang="en-US" b="1" dirty="0" smtClean="0"/>
              <a:t>Gravity</a:t>
            </a:r>
          </a:p>
          <a:p>
            <a:pPr lvl="1" eaLnBrk="1" hangingPunct="1">
              <a:defRPr/>
            </a:pPr>
            <a:r>
              <a:rPr lang="en-US" b="1" dirty="0" smtClean="0"/>
              <a:t>“Adjust” based on</a:t>
            </a:r>
          </a:p>
          <a:p>
            <a:pPr lvl="2" eaLnBrk="1" hangingPunct="1">
              <a:defRPr/>
            </a:pPr>
            <a:r>
              <a:rPr lang="en-US" b="1" dirty="0" smtClean="0"/>
              <a:t>Degree of willfulness/negligence</a:t>
            </a:r>
          </a:p>
          <a:p>
            <a:pPr lvl="2" eaLnBrk="1" hangingPunct="1">
              <a:defRPr/>
            </a:pPr>
            <a:r>
              <a:rPr lang="en-US" b="1" dirty="0" smtClean="0"/>
              <a:t>Cooperation</a:t>
            </a:r>
          </a:p>
          <a:p>
            <a:pPr lvl="2" eaLnBrk="1" hangingPunct="1">
              <a:defRPr/>
            </a:pPr>
            <a:r>
              <a:rPr lang="en-US" b="1" dirty="0" smtClean="0"/>
              <a:t>History of non compliance</a:t>
            </a:r>
          </a:p>
          <a:p>
            <a:pPr lvl="2" eaLnBrk="1" hangingPunct="1">
              <a:defRPr/>
            </a:pPr>
            <a:r>
              <a:rPr lang="en-US" b="1" dirty="0" smtClean="0"/>
              <a:t>Litigation risk/unique factors</a:t>
            </a:r>
          </a:p>
          <a:p>
            <a:pPr lvl="2" eaLnBrk="1" hangingPunct="1">
              <a:defRPr/>
            </a:pPr>
            <a:r>
              <a:rPr lang="en-US" b="1" dirty="0" smtClean="0"/>
              <a:t>Ability to pay</a:t>
            </a:r>
          </a:p>
          <a:p>
            <a:pPr lvl="2" eaLnBrk="1" hangingPunct="1">
              <a:defRPr/>
            </a:pPr>
            <a:r>
              <a:rPr lang="en-US" b="1" dirty="0" smtClean="0"/>
              <a:t>Supplemental Environmental Projects</a:t>
            </a:r>
          </a:p>
          <a:p>
            <a:pPr lvl="2" eaLnBrk="1" hangingPunct="1">
              <a:defRPr/>
            </a:pPr>
            <a:endParaRPr lang="en-US" b="1" dirty="0" smtClean="0"/>
          </a:p>
          <a:p>
            <a:pPr lvl="2" eaLnBrk="1" hangingPunct="1">
              <a:defRPr/>
            </a:pPr>
            <a:endParaRPr lang="en-US" b="1" dirty="0" smtClean="0"/>
          </a:p>
          <a:p>
            <a:pPr marL="457200" lvl="1" indent="0" eaLnBrk="1" hangingPunct="1">
              <a:buFont typeface="Wingdings" pitchFamily="2" charset="2"/>
              <a:buNone/>
              <a:defRPr/>
            </a:pPr>
            <a:endParaRPr lang="en-US" sz="2200" dirty="0"/>
          </a:p>
          <a:p>
            <a:pPr lvl="1" eaLnBrk="1" hangingPunct="1">
              <a:defRPr/>
            </a:pPr>
            <a:endParaRPr lang="en-US" dirty="0"/>
          </a:p>
          <a:p>
            <a:pPr eaLnBrk="1" hangingPunct="1">
              <a:defRPr/>
            </a:pPr>
            <a:endParaRPr lang="en-US" dirty="0"/>
          </a:p>
        </p:txBody>
      </p:sp>
      <p:sp>
        <p:nvSpPr>
          <p:cNvPr id="39940"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39941"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923D0CF5-7A91-4F19-9C3B-228F3A0EA0CE}" type="slidenum">
              <a:rPr lang="en-US" altLang="en-US" sz="1000" smtClean="0">
                <a:solidFill>
                  <a:schemeClr val="tx1"/>
                </a:solidFill>
                <a:ea typeface="Osaka" pitchFamily="1" charset="-128"/>
              </a:rPr>
              <a:pPr fontAlgn="base">
                <a:spcBef>
                  <a:spcPct val="0"/>
                </a:spcBef>
                <a:spcAft>
                  <a:spcPct val="0"/>
                </a:spcAft>
                <a:buFontTx/>
                <a:buNone/>
              </a:pPr>
              <a:t>25</a:t>
            </a:fld>
            <a:endParaRPr lang="en-US" altLang="en-US" sz="1000" smtClean="0">
              <a:solidFill>
                <a:schemeClr val="tx1"/>
              </a:solidFill>
              <a:ea typeface="Osaka" pitchFamily="1"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609600"/>
            <a:ext cx="8229600" cy="655638"/>
          </a:xfrm>
        </p:spPr>
        <p:txBody>
          <a:bodyPr anchor="t"/>
          <a:lstStyle/>
          <a:p>
            <a:pPr algn="ctr">
              <a:defRPr/>
            </a:pPr>
            <a:r>
              <a:rPr altLang="en-US" smtClean="0"/>
              <a:t>EPA’S NEW PENALTY POLICY </a:t>
            </a:r>
            <a:br>
              <a:rPr altLang="en-US" smtClean="0"/>
            </a:br>
            <a:r>
              <a:rPr altLang="en-US" cap="none" smtClean="0"/>
              <a:t>Preliminary Deterrence Amount</a:t>
            </a:r>
          </a:p>
        </p:txBody>
      </p:sp>
      <p:sp>
        <p:nvSpPr>
          <p:cNvPr id="40963" name="Text Placeholder 2"/>
          <p:cNvSpPr>
            <a:spLocks noGrp="1"/>
          </p:cNvSpPr>
          <p:nvPr>
            <p:ph type="body" sz="quarter" idx="4294967295"/>
          </p:nvPr>
        </p:nvSpPr>
        <p:spPr>
          <a:xfrm>
            <a:off x="495300" y="1628775"/>
            <a:ext cx="8153400" cy="4714875"/>
          </a:xfrm>
        </p:spPr>
        <p:txBody>
          <a:bodyPr/>
          <a:lstStyle/>
          <a:p>
            <a:pPr algn="ctr" eaLnBrk="1" hangingPunct="1">
              <a:buFont typeface="Arial" charset="0"/>
              <a:buNone/>
            </a:pPr>
            <a:r>
              <a:rPr lang="en-US" altLang="en-US" b="1" smtClean="0">
                <a:latin typeface="Arial" charset="0"/>
                <a:cs typeface="Arial" charset="0"/>
              </a:rPr>
              <a:t>Economic Benefit + Gravity </a:t>
            </a:r>
          </a:p>
          <a:p>
            <a:pPr lvl="1" eaLnBrk="1" hangingPunct="1"/>
            <a:r>
              <a:rPr lang="en-US" altLang="en-US" sz="1800" b="1" smtClean="0">
                <a:latin typeface="Arial" charset="0"/>
                <a:cs typeface="Arial" charset="0"/>
              </a:rPr>
              <a:t>Economic benefit:</a:t>
            </a:r>
          </a:p>
          <a:p>
            <a:pPr lvl="2" eaLnBrk="1" hangingPunct="1"/>
            <a:r>
              <a:rPr lang="en-US" altLang="en-US" sz="1800" b="1" smtClean="0">
                <a:latin typeface="Arial" charset="0"/>
                <a:cs typeface="Arial" charset="0"/>
              </a:rPr>
              <a:t>Mathematical formula = price difference between compliant and non-compliant fuel and the amount of noncompliant fuel used while within the ECA.  </a:t>
            </a:r>
          </a:p>
          <a:p>
            <a:pPr lvl="2" eaLnBrk="1" hangingPunct="1"/>
            <a:r>
              <a:rPr lang="en-US" altLang="en-US" sz="1800" b="1" smtClean="0">
                <a:latin typeface="Arial" charset="0"/>
                <a:cs typeface="Arial" charset="0"/>
              </a:rPr>
              <a:t>Burden on company to show EPA assumptions are incorrect</a:t>
            </a:r>
          </a:p>
          <a:p>
            <a:pPr lvl="2" eaLnBrk="1" hangingPunct="1"/>
            <a:r>
              <a:rPr lang="en-US" altLang="en-US" sz="1800" b="1" smtClean="0">
                <a:latin typeface="Arial" charset="0"/>
                <a:cs typeface="Arial" charset="0"/>
              </a:rPr>
              <a:t>Caveat:  EPA has argued the economic benefit can be the profit realized from violating the law, not just the cost differential. </a:t>
            </a:r>
          </a:p>
          <a:p>
            <a:pPr lvl="1" eaLnBrk="1" hangingPunct="1"/>
            <a:r>
              <a:rPr lang="en-US" altLang="en-US" sz="1800" b="1" smtClean="0">
                <a:latin typeface="Arial" charset="0"/>
                <a:cs typeface="Arial" charset="0"/>
              </a:rPr>
              <a:t>Gravity: </a:t>
            </a:r>
          </a:p>
          <a:p>
            <a:pPr lvl="2" eaLnBrk="1" hangingPunct="1"/>
            <a:r>
              <a:rPr lang="en-US" altLang="en-US" sz="1800" b="1" smtClean="0">
                <a:latin typeface="Arial" charset="0"/>
                <a:cs typeface="Arial" charset="0"/>
              </a:rPr>
              <a:t>Actual sulphur content of the fuel</a:t>
            </a:r>
          </a:p>
          <a:p>
            <a:pPr lvl="2" eaLnBrk="1" hangingPunct="1"/>
            <a:r>
              <a:rPr lang="en-US" altLang="en-US" sz="1800" b="1" smtClean="0">
                <a:latin typeface="Arial" charset="0"/>
                <a:cs typeface="Arial" charset="0"/>
              </a:rPr>
              <a:t>Burning fuel with a .5% fuel content presumably less serious than fuel with a 5% fuel content. </a:t>
            </a:r>
          </a:p>
          <a:p>
            <a:pPr algn="ctr" eaLnBrk="1" hangingPunct="1">
              <a:buFont typeface="Arial" charset="0"/>
              <a:buNone/>
            </a:pPr>
            <a:endParaRPr lang="en-US" altLang="en-US" b="1" smtClean="0">
              <a:latin typeface="Arial" charset="0"/>
              <a:cs typeface="Arial" charset="0"/>
            </a:endParaRPr>
          </a:p>
        </p:txBody>
      </p:sp>
      <p:sp>
        <p:nvSpPr>
          <p:cNvPr id="40964"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40965"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EEF09963-11DF-40D0-A297-4C2AE2BBD500}" type="slidenum">
              <a:rPr lang="en-US" altLang="en-US" sz="1000" smtClean="0">
                <a:solidFill>
                  <a:schemeClr val="tx1"/>
                </a:solidFill>
                <a:ea typeface="Osaka" pitchFamily="1" charset="-128"/>
              </a:rPr>
              <a:pPr fontAlgn="base">
                <a:spcBef>
                  <a:spcPct val="0"/>
                </a:spcBef>
                <a:spcAft>
                  <a:spcPct val="0"/>
                </a:spcAft>
                <a:buFontTx/>
                <a:buNone/>
              </a:pPr>
              <a:t>26</a:t>
            </a:fld>
            <a:endParaRPr lang="en-US" altLang="en-US" sz="1000" smtClean="0">
              <a:solidFill>
                <a:schemeClr val="tx1"/>
              </a:solidFill>
              <a:ea typeface="Osaka" pitchFamily="1"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609600"/>
            <a:ext cx="8229600" cy="655638"/>
          </a:xfrm>
        </p:spPr>
        <p:txBody>
          <a:bodyPr anchor="t"/>
          <a:lstStyle/>
          <a:p>
            <a:pPr algn="ctr">
              <a:defRPr/>
            </a:pPr>
            <a:r>
              <a:rPr altLang="en-US" smtClean="0"/>
              <a:t>EPA’S NEW PENALTY POLICY</a:t>
            </a:r>
            <a:br>
              <a:rPr altLang="en-US" smtClean="0"/>
            </a:br>
            <a:r>
              <a:rPr altLang="en-US" smtClean="0"/>
              <a:t>“</a:t>
            </a:r>
            <a:r>
              <a:rPr altLang="en-US" cap="none" smtClean="0"/>
              <a:t>Adjustments</a:t>
            </a:r>
            <a:r>
              <a:rPr altLang="en-US" smtClean="0"/>
              <a:t>”</a:t>
            </a:r>
          </a:p>
        </p:txBody>
      </p:sp>
      <p:sp>
        <p:nvSpPr>
          <p:cNvPr id="139267" name="Text Placeholder 2"/>
          <p:cNvSpPr>
            <a:spLocks noGrp="1"/>
          </p:cNvSpPr>
          <p:nvPr>
            <p:ph type="body" sz="quarter" idx="4294967295"/>
          </p:nvPr>
        </p:nvSpPr>
        <p:spPr>
          <a:xfrm>
            <a:off x="495300" y="1628775"/>
            <a:ext cx="8153400" cy="4714875"/>
          </a:xfrm>
        </p:spPr>
        <p:txBody>
          <a:bodyPr/>
          <a:lstStyle/>
          <a:p>
            <a:pPr marL="0" indent="0" algn="ctr" eaLnBrk="1" hangingPunct="1">
              <a:buFont typeface="Wingdings" pitchFamily="2" charset="2"/>
              <a:buNone/>
              <a:defRPr/>
            </a:pPr>
            <a:r>
              <a:rPr lang="en-US" sz="3200" b="1" dirty="0" smtClean="0"/>
              <a:t>Degree </a:t>
            </a:r>
            <a:r>
              <a:rPr lang="en-US" sz="3200" b="1" dirty="0"/>
              <a:t>of </a:t>
            </a:r>
            <a:r>
              <a:rPr lang="en-US" sz="3200" b="1" dirty="0" smtClean="0"/>
              <a:t>willfulness/negligence</a:t>
            </a:r>
          </a:p>
          <a:p>
            <a:pPr lvl="1" eaLnBrk="1" hangingPunct="1">
              <a:defRPr/>
            </a:pPr>
            <a:endParaRPr lang="en-US" sz="2000" b="1" dirty="0" smtClean="0"/>
          </a:p>
          <a:p>
            <a:pPr lvl="1" eaLnBrk="1" hangingPunct="1">
              <a:defRPr/>
            </a:pPr>
            <a:r>
              <a:rPr lang="en-US" sz="2000" b="1" dirty="0" smtClean="0"/>
              <a:t>Can be adjusted upward, but maybe not downward</a:t>
            </a:r>
          </a:p>
          <a:p>
            <a:pPr lvl="1" eaLnBrk="1" hangingPunct="1">
              <a:defRPr/>
            </a:pPr>
            <a:r>
              <a:rPr lang="en-US" sz="2000" b="1" dirty="0" smtClean="0"/>
              <a:t>20% increase</a:t>
            </a:r>
          </a:p>
          <a:p>
            <a:pPr lvl="2" eaLnBrk="1" hangingPunct="1">
              <a:defRPr/>
            </a:pPr>
            <a:r>
              <a:rPr lang="en-US" b="1" dirty="0" smtClean="0"/>
              <a:t>Control over events</a:t>
            </a:r>
          </a:p>
          <a:p>
            <a:pPr lvl="2" eaLnBrk="1" hangingPunct="1">
              <a:defRPr/>
            </a:pPr>
            <a:r>
              <a:rPr lang="en-US" b="1" dirty="0" smtClean="0"/>
              <a:t>Foreseeability of events</a:t>
            </a:r>
          </a:p>
          <a:p>
            <a:pPr lvl="2" eaLnBrk="1" hangingPunct="1">
              <a:defRPr/>
            </a:pPr>
            <a:r>
              <a:rPr lang="en-US" b="1" dirty="0" smtClean="0"/>
              <a:t>Extent of knowledge</a:t>
            </a:r>
          </a:p>
          <a:p>
            <a:pPr lvl="2" eaLnBrk="1" hangingPunct="1">
              <a:defRPr/>
            </a:pPr>
            <a:r>
              <a:rPr lang="en-US" b="1" dirty="0" smtClean="0"/>
              <a:t>Individual negligence vs. corporate culture </a:t>
            </a:r>
          </a:p>
          <a:p>
            <a:pPr lvl="3" eaLnBrk="1" hangingPunct="1">
              <a:defRPr/>
            </a:pPr>
            <a:r>
              <a:rPr lang="en-US" sz="2000" b="1" dirty="0" smtClean="0"/>
              <a:t>Choosing a ship with history</a:t>
            </a:r>
          </a:p>
          <a:p>
            <a:pPr lvl="3" eaLnBrk="1" hangingPunct="1">
              <a:defRPr/>
            </a:pPr>
            <a:r>
              <a:rPr lang="en-US" sz="2000" b="1" dirty="0" smtClean="0"/>
              <a:t>Lack of policies</a:t>
            </a:r>
          </a:p>
          <a:p>
            <a:pPr lvl="3" eaLnBrk="1" hangingPunct="1">
              <a:defRPr/>
            </a:pPr>
            <a:r>
              <a:rPr lang="en-US" sz="2000" b="1" dirty="0" smtClean="0"/>
              <a:t>Failure to consider fuel availability</a:t>
            </a:r>
            <a:endParaRPr lang="en-US" sz="2000" b="1" dirty="0"/>
          </a:p>
          <a:p>
            <a:pPr eaLnBrk="1" hangingPunct="1">
              <a:buFont typeface="Arial" charset="0"/>
              <a:buNone/>
              <a:defRPr/>
            </a:pPr>
            <a:endParaRPr lang="en-US" altLang="en-US" b="1" dirty="0" smtClean="0"/>
          </a:p>
          <a:p>
            <a:pPr eaLnBrk="1" hangingPunct="1">
              <a:buFont typeface="Arial" charset="0"/>
              <a:buNone/>
              <a:defRPr/>
            </a:pPr>
            <a:endParaRPr lang="en-US" altLang="en-US" dirty="0" smtClean="0"/>
          </a:p>
        </p:txBody>
      </p:sp>
      <p:sp>
        <p:nvSpPr>
          <p:cNvPr id="41988"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41989"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F093D8F5-474B-4CA3-AB7F-C61B916CDBFF}" type="slidenum">
              <a:rPr lang="en-US" altLang="en-US" sz="1000" smtClean="0">
                <a:solidFill>
                  <a:schemeClr val="tx1"/>
                </a:solidFill>
                <a:ea typeface="Osaka" pitchFamily="1" charset="-128"/>
              </a:rPr>
              <a:pPr fontAlgn="base">
                <a:spcBef>
                  <a:spcPct val="0"/>
                </a:spcBef>
                <a:spcAft>
                  <a:spcPct val="0"/>
                </a:spcAft>
                <a:buFontTx/>
                <a:buNone/>
              </a:pPr>
              <a:t>27</a:t>
            </a:fld>
            <a:endParaRPr lang="en-US" altLang="en-US" sz="1000" smtClean="0">
              <a:solidFill>
                <a:schemeClr val="tx1"/>
              </a:solidFill>
              <a:ea typeface="Osaka" pitchFamily="1"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609600"/>
            <a:ext cx="8229600" cy="655638"/>
          </a:xfrm>
        </p:spPr>
        <p:txBody>
          <a:bodyPr anchor="t"/>
          <a:lstStyle/>
          <a:p>
            <a:pPr algn="ctr">
              <a:defRPr/>
            </a:pPr>
            <a:r>
              <a:rPr altLang="en-US" smtClean="0"/>
              <a:t>EPA’S NEW PENALTY POLICY</a:t>
            </a:r>
            <a:br>
              <a:rPr altLang="en-US" smtClean="0"/>
            </a:br>
            <a:r>
              <a:rPr altLang="en-US" smtClean="0"/>
              <a:t>“</a:t>
            </a:r>
            <a:r>
              <a:rPr altLang="en-US" cap="none" smtClean="0"/>
              <a:t>Adjustments</a:t>
            </a:r>
            <a:r>
              <a:rPr altLang="en-US" smtClean="0"/>
              <a:t>”</a:t>
            </a:r>
          </a:p>
        </p:txBody>
      </p:sp>
      <p:sp>
        <p:nvSpPr>
          <p:cNvPr id="139267" name="Text Placeholder 2"/>
          <p:cNvSpPr>
            <a:spLocks noGrp="1"/>
          </p:cNvSpPr>
          <p:nvPr>
            <p:ph type="body" sz="quarter" idx="4294967295"/>
          </p:nvPr>
        </p:nvSpPr>
        <p:spPr>
          <a:xfrm>
            <a:off x="495300" y="1628775"/>
            <a:ext cx="8153400" cy="4714875"/>
          </a:xfrm>
        </p:spPr>
        <p:txBody>
          <a:bodyPr/>
          <a:lstStyle/>
          <a:p>
            <a:pPr marL="0" indent="0" algn="ctr" eaLnBrk="1" hangingPunct="1">
              <a:buFont typeface="Wingdings" pitchFamily="2" charset="2"/>
              <a:buNone/>
              <a:defRPr/>
            </a:pPr>
            <a:r>
              <a:rPr lang="en-US" sz="3600" b="1" dirty="0" smtClean="0"/>
              <a:t>Cooperation</a:t>
            </a:r>
          </a:p>
          <a:p>
            <a:pPr lvl="1" eaLnBrk="1" hangingPunct="1">
              <a:defRPr/>
            </a:pPr>
            <a:endParaRPr lang="en-US" b="1" dirty="0"/>
          </a:p>
          <a:p>
            <a:pPr lvl="1" eaLnBrk="1" hangingPunct="1">
              <a:defRPr/>
            </a:pPr>
            <a:endParaRPr lang="en-US" sz="1600" b="1" dirty="0" smtClean="0"/>
          </a:p>
          <a:p>
            <a:pPr lvl="1" eaLnBrk="1" hangingPunct="1">
              <a:defRPr/>
            </a:pPr>
            <a:r>
              <a:rPr lang="en-US" sz="2800" b="1" dirty="0"/>
              <a:t>L</a:t>
            </a:r>
            <a:r>
              <a:rPr lang="en-US" sz="2800" b="1" dirty="0" smtClean="0"/>
              <a:t>ack of efforts to come into compliance</a:t>
            </a:r>
          </a:p>
          <a:p>
            <a:pPr marL="457200" lvl="1" indent="0" eaLnBrk="1" hangingPunct="1">
              <a:buFont typeface="Wingdings" pitchFamily="2" charset="2"/>
              <a:buNone/>
              <a:defRPr/>
            </a:pPr>
            <a:endParaRPr lang="en-US" sz="2800" b="1" dirty="0"/>
          </a:p>
          <a:p>
            <a:pPr lvl="1" eaLnBrk="1" hangingPunct="1">
              <a:defRPr/>
            </a:pPr>
            <a:r>
              <a:rPr lang="en-US" sz="2800" b="1" dirty="0" smtClean="0"/>
              <a:t>Negotiating in ‘bad faith’</a:t>
            </a:r>
          </a:p>
          <a:p>
            <a:pPr marL="457200" lvl="1" indent="0" eaLnBrk="1" hangingPunct="1">
              <a:buFont typeface="Wingdings" pitchFamily="2" charset="2"/>
              <a:buNone/>
              <a:defRPr/>
            </a:pPr>
            <a:endParaRPr lang="en-US" sz="2800" b="1" dirty="0" smtClean="0"/>
          </a:p>
          <a:p>
            <a:pPr lvl="1" eaLnBrk="1" hangingPunct="1">
              <a:defRPr/>
            </a:pPr>
            <a:r>
              <a:rPr lang="en-US" sz="2800" b="1" dirty="0" smtClean="0"/>
              <a:t>Might increase or decrease</a:t>
            </a:r>
          </a:p>
          <a:p>
            <a:pPr lvl="2" eaLnBrk="1" hangingPunct="1">
              <a:defRPr/>
            </a:pPr>
            <a:endParaRPr lang="en-US" sz="1600" b="1" dirty="0" smtClean="0"/>
          </a:p>
          <a:p>
            <a:pPr lvl="1" eaLnBrk="1" hangingPunct="1">
              <a:defRPr/>
            </a:pPr>
            <a:endParaRPr lang="en-US" sz="2000" b="1" dirty="0" smtClean="0"/>
          </a:p>
          <a:p>
            <a:pPr eaLnBrk="1" hangingPunct="1">
              <a:buFont typeface="Arial" charset="0"/>
              <a:buNone/>
              <a:defRPr/>
            </a:pPr>
            <a:endParaRPr lang="en-US" altLang="en-US" b="1" dirty="0" smtClean="0"/>
          </a:p>
          <a:p>
            <a:pPr eaLnBrk="1" hangingPunct="1">
              <a:buFont typeface="Arial" charset="0"/>
              <a:buNone/>
              <a:defRPr/>
            </a:pPr>
            <a:endParaRPr lang="en-US" altLang="en-US" dirty="0" smtClean="0"/>
          </a:p>
        </p:txBody>
      </p:sp>
      <p:sp>
        <p:nvSpPr>
          <p:cNvPr id="43012"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43013"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00893760-8053-4F30-86C6-C1BD4EE404CC}" type="slidenum">
              <a:rPr lang="en-US" altLang="en-US" sz="1000" smtClean="0">
                <a:solidFill>
                  <a:schemeClr val="tx1"/>
                </a:solidFill>
                <a:ea typeface="Osaka" pitchFamily="1" charset="-128"/>
              </a:rPr>
              <a:pPr fontAlgn="base">
                <a:spcBef>
                  <a:spcPct val="0"/>
                </a:spcBef>
                <a:spcAft>
                  <a:spcPct val="0"/>
                </a:spcAft>
                <a:buFontTx/>
                <a:buNone/>
              </a:pPr>
              <a:t>28</a:t>
            </a:fld>
            <a:endParaRPr lang="en-US" altLang="en-US" sz="1000" smtClean="0">
              <a:solidFill>
                <a:schemeClr val="tx1"/>
              </a:solidFill>
              <a:ea typeface="Osaka" pitchFamily="1"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609600"/>
            <a:ext cx="8229600" cy="655638"/>
          </a:xfrm>
        </p:spPr>
        <p:txBody>
          <a:bodyPr anchor="t"/>
          <a:lstStyle/>
          <a:p>
            <a:pPr algn="ctr">
              <a:defRPr/>
            </a:pPr>
            <a:r>
              <a:rPr altLang="en-US" smtClean="0"/>
              <a:t>EPA’S NEW PENALTY POLICY</a:t>
            </a:r>
            <a:br>
              <a:rPr altLang="en-US" smtClean="0"/>
            </a:br>
            <a:r>
              <a:rPr altLang="en-US" smtClean="0"/>
              <a:t>“</a:t>
            </a:r>
            <a:r>
              <a:rPr altLang="en-US" cap="none" smtClean="0"/>
              <a:t>Adjustments</a:t>
            </a:r>
            <a:r>
              <a:rPr altLang="en-US" smtClean="0"/>
              <a:t>”</a:t>
            </a:r>
          </a:p>
        </p:txBody>
      </p:sp>
      <p:sp>
        <p:nvSpPr>
          <p:cNvPr id="139267" name="Text Placeholder 2"/>
          <p:cNvSpPr>
            <a:spLocks noGrp="1"/>
          </p:cNvSpPr>
          <p:nvPr>
            <p:ph type="body" sz="quarter" idx="4294967295"/>
          </p:nvPr>
        </p:nvSpPr>
        <p:spPr>
          <a:xfrm>
            <a:off x="495300" y="1628775"/>
            <a:ext cx="8153400" cy="4714875"/>
          </a:xfrm>
        </p:spPr>
        <p:txBody>
          <a:bodyPr/>
          <a:lstStyle/>
          <a:p>
            <a:pPr marL="0" indent="0" algn="ctr" eaLnBrk="1" hangingPunct="1">
              <a:buFont typeface="Wingdings" pitchFamily="2" charset="2"/>
              <a:buNone/>
              <a:defRPr/>
            </a:pPr>
            <a:r>
              <a:rPr lang="en-US" sz="3600" b="1" dirty="0"/>
              <a:t>H</a:t>
            </a:r>
            <a:r>
              <a:rPr lang="en-US" sz="3600" b="1" dirty="0" smtClean="0"/>
              <a:t>istory of non compliance</a:t>
            </a:r>
          </a:p>
          <a:p>
            <a:pPr marL="0" indent="0" eaLnBrk="1" hangingPunct="1">
              <a:buFont typeface="Wingdings" pitchFamily="2" charset="2"/>
              <a:buNone/>
              <a:defRPr/>
            </a:pPr>
            <a:endParaRPr lang="en-US" sz="2400" b="1" dirty="0"/>
          </a:p>
          <a:p>
            <a:pPr lvl="1" eaLnBrk="1" hangingPunct="1">
              <a:defRPr/>
            </a:pPr>
            <a:r>
              <a:rPr lang="en-US" altLang="en-US" b="1" dirty="0" smtClean="0"/>
              <a:t>Same ship  or company</a:t>
            </a:r>
          </a:p>
          <a:p>
            <a:pPr lvl="1" eaLnBrk="1" hangingPunct="1">
              <a:defRPr/>
            </a:pPr>
            <a:r>
              <a:rPr lang="en-US" altLang="en-US" b="1" dirty="0" smtClean="0"/>
              <a:t>One prior violation – 30% increase</a:t>
            </a:r>
          </a:p>
          <a:p>
            <a:pPr lvl="1" eaLnBrk="1" hangingPunct="1">
              <a:defRPr/>
            </a:pPr>
            <a:r>
              <a:rPr lang="en-US" altLang="en-US" b="1" dirty="0" smtClean="0"/>
              <a:t>Two prior violations – 70% increase</a:t>
            </a:r>
          </a:p>
          <a:p>
            <a:pPr lvl="1" eaLnBrk="1" hangingPunct="1">
              <a:defRPr/>
            </a:pPr>
            <a:r>
              <a:rPr lang="en-US" altLang="en-US" b="1" dirty="0" smtClean="0"/>
              <a:t>“similarity” of violation</a:t>
            </a:r>
          </a:p>
          <a:p>
            <a:pPr lvl="2" eaLnBrk="1" hangingPunct="1">
              <a:defRPr/>
            </a:pPr>
            <a:r>
              <a:rPr lang="en-US" altLang="en-US" b="1" dirty="0" smtClean="0"/>
              <a:t>Same statute</a:t>
            </a:r>
          </a:p>
          <a:p>
            <a:pPr lvl="2" eaLnBrk="1" hangingPunct="1">
              <a:defRPr/>
            </a:pPr>
            <a:r>
              <a:rPr lang="en-US" altLang="en-US" b="1" dirty="0" smtClean="0"/>
              <a:t>Same standard</a:t>
            </a:r>
          </a:p>
          <a:p>
            <a:pPr lvl="2" eaLnBrk="1" hangingPunct="1">
              <a:defRPr/>
            </a:pPr>
            <a:r>
              <a:rPr lang="en-US" altLang="en-US" b="1" dirty="0" smtClean="0"/>
              <a:t>Similar act/omission</a:t>
            </a:r>
          </a:p>
          <a:p>
            <a:pPr eaLnBrk="1" hangingPunct="1">
              <a:buFont typeface="Arial" charset="0"/>
              <a:buNone/>
              <a:defRPr/>
            </a:pPr>
            <a:endParaRPr lang="en-US" altLang="en-US" dirty="0" smtClean="0"/>
          </a:p>
        </p:txBody>
      </p:sp>
      <p:sp>
        <p:nvSpPr>
          <p:cNvPr id="44036"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44037"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D61FEF92-C3B4-46E6-8B65-92ADE4C89D64}" type="slidenum">
              <a:rPr lang="en-US" altLang="en-US" sz="1000" smtClean="0">
                <a:solidFill>
                  <a:schemeClr val="tx1"/>
                </a:solidFill>
                <a:ea typeface="Osaka" pitchFamily="1" charset="-128"/>
              </a:rPr>
              <a:pPr fontAlgn="base">
                <a:spcBef>
                  <a:spcPct val="0"/>
                </a:spcBef>
                <a:spcAft>
                  <a:spcPct val="0"/>
                </a:spcAft>
                <a:buFontTx/>
                <a:buNone/>
              </a:pPr>
              <a:t>29</a:t>
            </a:fld>
            <a:endParaRPr lang="en-US" altLang="en-US" sz="1000" smtClean="0">
              <a:solidFill>
                <a:schemeClr val="tx1"/>
              </a:solidFill>
              <a:ea typeface="Osaka" pitchFamily="1"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588"/>
            <a:ext cx="8229600" cy="655637"/>
          </a:xfrm>
        </p:spPr>
        <p:txBody>
          <a:bodyPr/>
          <a:lstStyle/>
          <a:p>
            <a:pPr algn="ctr">
              <a:defRPr/>
            </a:pPr>
            <a:r>
              <a:rPr altLang="en-US" sz="3200"/>
              <a:t>BRIEF </a:t>
            </a:r>
            <a:r>
              <a:rPr altLang="en-US" sz="3200" smtClean="0"/>
              <a:t>BACKGROUND</a:t>
            </a:r>
            <a:endParaRPr/>
          </a:p>
        </p:txBody>
      </p:sp>
      <p:sp>
        <p:nvSpPr>
          <p:cNvPr id="18435" name="Content Placeholder 2"/>
          <p:cNvSpPr>
            <a:spLocks noGrp="1"/>
          </p:cNvSpPr>
          <p:nvPr>
            <p:ph idx="1"/>
          </p:nvPr>
        </p:nvSpPr>
        <p:spPr>
          <a:xfrm>
            <a:off x="457200" y="1038225"/>
            <a:ext cx="8229600" cy="5410200"/>
          </a:xfrm>
        </p:spPr>
        <p:txBody>
          <a:bodyPr/>
          <a:lstStyle/>
          <a:p>
            <a:pPr eaLnBrk="1" hangingPunct="1">
              <a:spcBef>
                <a:spcPts val="1200"/>
              </a:spcBef>
              <a:defRPr/>
            </a:pPr>
            <a:r>
              <a:rPr lang="en-US" sz="2400" dirty="0"/>
              <a:t>MARPOL:  International Convention for the Prevention of Pollution from Ships (1973) as modified by the 1978 Protocol </a:t>
            </a:r>
            <a:r>
              <a:rPr lang="en-US" sz="2400" dirty="0" smtClean="0"/>
              <a:t>thereto.</a:t>
            </a:r>
          </a:p>
          <a:p>
            <a:pPr eaLnBrk="1" hangingPunct="1">
              <a:spcBef>
                <a:spcPts val="1200"/>
              </a:spcBef>
              <a:defRPr/>
            </a:pPr>
            <a:r>
              <a:rPr lang="en-US" sz="2400" dirty="0" smtClean="0"/>
              <a:t>MARPOL Annex I, “Regulations </a:t>
            </a:r>
            <a:r>
              <a:rPr lang="en-US" sz="2400" dirty="0"/>
              <a:t>for the Prevention of Pollution by </a:t>
            </a:r>
            <a:r>
              <a:rPr lang="en-US" sz="2400" dirty="0" smtClean="0"/>
              <a:t>Oil”</a:t>
            </a:r>
          </a:p>
          <a:p>
            <a:pPr lvl="1" eaLnBrk="1" hangingPunct="1">
              <a:spcBef>
                <a:spcPts val="1200"/>
              </a:spcBef>
              <a:defRPr/>
            </a:pPr>
            <a:r>
              <a:rPr lang="en-US" dirty="0"/>
              <a:t>E</a:t>
            </a:r>
            <a:r>
              <a:rPr lang="en-US" dirty="0" smtClean="0"/>
              <a:t>ntered </a:t>
            </a:r>
            <a:r>
              <a:rPr lang="en-US" dirty="0"/>
              <a:t>into </a:t>
            </a:r>
            <a:r>
              <a:rPr lang="en-US" dirty="0" smtClean="0"/>
              <a:t>force, </a:t>
            </a:r>
            <a:r>
              <a:rPr lang="en-US" dirty="0"/>
              <a:t>2 October </a:t>
            </a:r>
            <a:r>
              <a:rPr lang="en-US" dirty="0" smtClean="0"/>
              <a:t>1983.</a:t>
            </a:r>
          </a:p>
          <a:p>
            <a:pPr lvl="1" eaLnBrk="1" hangingPunct="1">
              <a:spcBef>
                <a:spcPts val="1200"/>
              </a:spcBef>
              <a:defRPr/>
            </a:pPr>
            <a:r>
              <a:rPr lang="en-US" dirty="0" smtClean="0"/>
              <a:t>Ratified by the United States, August 1980.</a:t>
            </a:r>
          </a:p>
          <a:p>
            <a:pPr eaLnBrk="1" hangingPunct="1">
              <a:spcBef>
                <a:spcPts val="1200"/>
              </a:spcBef>
              <a:defRPr/>
            </a:pPr>
            <a:r>
              <a:rPr lang="en-US" sz="2400" dirty="0" smtClean="0"/>
              <a:t>MARPOL </a:t>
            </a:r>
            <a:r>
              <a:rPr lang="en-US" sz="2400" dirty="0"/>
              <a:t>Annex VI, “Regulations for the Prevention of Air Pollution from Ships”</a:t>
            </a:r>
          </a:p>
          <a:p>
            <a:pPr lvl="1" eaLnBrk="1" hangingPunct="1">
              <a:spcBef>
                <a:spcPts val="1200"/>
              </a:spcBef>
              <a:defRPr/>
            </a:pPr>
            <a:r>
              <a:rPr lang="en-US" dirty="0"/>
              <a:t>Entered into force, 19 May </a:t>
            </a:r>
            <a:r>
              <a:rPr lang="en-US" dirty="0" smtClean="0"/>
              <a:t>2005.</a:t>
            </a:r>
            <a:endParaRPr lang="en-US" dirty="0"/>
          </a:p>
          <a:p>
            <a:pPr lvl="1" eaLnBrk="1" hangingPunct="1">
              <a:spcBef>
                <a:spcPts val="1200"/>
              </a:spcBef>
              <a:defRPr/>
            </a:pPr>
            <a:r>
              <a:rPr lang="en-US" dirty="0"/>
              <a:t>Ratified by the United States, October </a:t>
            </a:r>
            <a:r>
              <a:rPr lang="en-US" dirty="0" smtClean="0"/>
              <a:t>2008.</a:t>
            </a:r>
            <a:endParaRPr lang="en-US" dirty="0"/>
          </a:p>
          <a:p>
            <a:pPr marL="0" indent="0" eaLnBrk="1" hangingPunct="1">
              <a:buFont typeface="Wingdings" pitchFamily="2" charset="2"/>
              <a:buNone/>
              <a:defRPr/>
            </a:pPr>
            <a:endParaRPr lang="en-US" altLang="en-US" dirty="0" smtClean="0">
              <a:latin typeface="Arial" charset="0"/>
              <a:cs typeface="Arial" charset="0"/>
            </a:endParaRPr>
          </a:p>
        </p:txBody>
      </p:sp>
      <p:sp>
        <p:nvSpPr>
          <p:cNvPr id="1741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988B3365-0141-425B-964D-E968A37EF9D3}" type="slidenum">
              <a:rPr lang="en-US" altLang="en-US" sz="1000" smtClean="0">
                <a:solidFill>
                  <a:schemeClr val="bg2"/>
                </a:solidFill>
              </a:rPr>
              <a:pPr eaLnBrk="1" fontAlgn="base" hangingPunct="1">
                <a:spcBef>
                  <a:spcPct val="0"/>
                </a:spcBef>
                <a:spcAft>
                  <a:spcPct val="0"/>
                </a:spcAft>
                <a:buFontTx/>
                <a:buNone/>
              </a:pPr>
              <a:t>3</a:t>
            </a:fld>
            <a:endParaRPr lang="en-US" altLang="en-US" sz="1000" smtClean="0">
              <a:solidFill>
                <a:schemeClr val="bg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609600"/>
            <a:ext cx="8229600" cy="655638"/>
          </a:xfrm>
        </p:spPr>
        <p:txBody>
          <a:bodyPr anchor="t"/>
          <a:lstStyle/>
          <a:p>
            <a:pPr algn="ctr">
              <a:defRPr/>
            </a:pPr>
            <a:r>
              <a:rPr altLang="en-US" smtClean="0"/>
              <a:t>EPA’S NEW PENALTY POLICY</a:t>
            </a:r>
            <a:br>
              <a:rPr altLang="en-US" smtClean="0"/>
            </a:br>
            <a:r>
              <a:rPr altLang="en-US" smtClean="0"/>
              <a:t>“</a:t>
            </a:r>
            <a:r>
              <a:rPr altLang="en-US" cap="none" smtClean="0"/>
              <a:t>Adjustments</a:t>
            </a:r>
            <a:r>
              <a:rPr altLang="en-US" smtClean="0"/>
              <a:t>”</a:t>
            </a:r>
          </a:p>
        </p:txBody>
      </p:sp>
      <p:sp>
        <p:nvSpPr>
          <p:cNvPr id="45059" name="Text Placeholder 2"/>
          <p:cNvSpPr>
            <a:spLocks noGrp="1"/>
          </p:cNvSpPr>
          <p:nvPr>
            <p:ph type="body" sz="quarter" idx="4294967295"/>
          </p:nvPr>
        </p:nvSpPr>
        <p:spPr>
          <a:xfrm>
            <a:off x="495300" y="1628775"/>
            <a:ext cx="8153400" cy="4714875"/>
          </a:xfrm>
        </p:spPr>
        <p:txBody>
          <a:bodyPr/>
          <a:lstStyle/>
          <a:p>
            <a:pPr marL="0" indent="0" algn="ctr" eaLnBrk="1" hangingPunct="1">
              <a:buFont typeface="Wingdings" pitchFamily="2" charset="2"/>
              <a:buNone/>
            </a:pPr>
            <a:r>
              <a:rPr lang="en-US" altLang="en-US" sz="3200" b="1" smtClean="0">
                <a:latin typeface="Arial" charset="0"/>
                <a:cs typeface="Arial" charset="0"/>
              </a:rPr>
              <a:t>Litigation risk/unique factors</a:t>
            </a:r>
          </a:p>
          <a:p>
            <a:pPr marL="0" indent="0" eaLnBrk="1" hangingPunct="1">
              <a:buFont typeface="Wingdings" pitchFamily="2" charset="2"/>
              <a:buNone/>
            </a:pPr>
            <a:endParaRPr lang="en-US" altLang="en-US" sz="2400" b="1" smtClean="0">
              <a:latin typeface="Arial" charset="0"/>
              <a:cs typeface="Arial" charset="0"/>
            </a:endParaRPr>
          </a:p>
          <a:p>
            <a:pPr marL="0" indent="0" eaLnBrk="1" hangingPunct="1">
              <a:buFont typeface="Wingdings" pitchFamily="2" charset="2"/>
              <a:buNone/>
            </a:pPr>
            <a:endParaRPr lang="en-US" altLang="en-US" sz="2400" b="1" smtClean="0">
              <a:latin typeface="Arial" charset="0"/>
              <a:cs typeface="Arial" charset="0"/>
            </a:endParaRPr>
          </a:p>
          <a:p>
            <a:pPr lvl="1" eaLnBrk="1" hangingPunct="1"/>
            <a:r>
              <a:rPr lang="en-US" altLang="en-US" sz="3600" b="1" smtClean="0">
                <a:latin typeface="Arial" charset="0"/>
                <a:cs typeface="Arial" charset="0"/>
              </a:rPr>
              <a:t>Up to 10%</a:t>
            </a:r>
          </a:p>
          <a:p>
            <a:pPr lvl="1" eaLnBrk="1" hangingPunct="1"/>
            <a:r>
              <a:rPr lang="en-US" altLang="en-US" sz="3600" b="1" smtClean="0">
                <a:latin typeface="Arial" charset="0"/>
                <a:cs typeface="Arial" charset="0"/>
              </a:rPr>
              <a:t>Highly discretionary</a:t>
            </a:r>
          </a:p>
          <a:p>
            <a:pPr lvl="1" eaLnBrk="1" hangingPunct="1"/>
            <a:r>
              <a:rPr lang="en-US" altLang="en-US" sz="3600" b="1" smtClean="0">
                <a:latin typeface="Arial" charset="0"/>
                <a:cs typeface="Arial" charset="0"/>
              </a:rPr>
              <a:t>“Let’s make a deal”</a:t>
            </a:r>
          </a:p>
        </p:txBody>
      </p:sp>
      <p:sp>
        <p:nvSpPr>
          <p:cNvPr id="45060"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45061"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F453DDFF-8B94-4122-B112-B3EFF24102DB}" type="slidenum">
              <a:rPr lang="en-US" altLang="en-US" sz="1000" smtClean="0">
                <a:solidFill>
                  <a:schemeClr val="tx1"/>
                </a:solidFill>
                <a:ea typeface="Osaka" pitchFamily="1" charset="-128"/>
              </a:rPr>
              <a:pPr fontAlgn="base">
                <a:spcBef>
                  <a:spcPct val="0"/>
                </a:spcBef>
                <a:spcAft>
                  <a:spcPct val="0"/>
                </a:spcAft>
                <a:buFontTx/>
                <a:buNone/>
              </a:pPr>
              <a:t>30</a:t>
            </a:fld>
            <a:endParaRPr lang="en-US" altLang="en-US" sz="1000" smtClean="0">
              <a:solidFill>
                <a:schemeClr val="tx1"/>
              </a:solidFill>
              <a:ea typeface="Osaka" pitchFamily="1"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609600"/>
            <a:ext cx="8229600" cy="655638"/>
          </a:xfrm>
        </p:spPr>
        <p:txBody>
          <a:bodyPr anchor="t"/>
          <a:lstStyle/>
          <a:p>
            <a:pPr algn="ctr">
              <a:defRPr/>
            </a:pPr>
            <a:r>
              <a:rPr altLang="en-US" smtClean="0"/>
              <a:t>EPA’S NEW PENALTY POLICY</a:t>
            </a:r>
            <a:br>
              <a:rPr altLang="en-US" smtClean="0"/>
            </a:br>
            <a:r>
              <a:rPr altLang="en-US" smtClean="0"/>
              <a:t>“</a:t>
            </a:r>
            <a:r>
              <a:rPr altLang="en-US" cap="none" smtClean="0"/>
              <a:t>Adjustments</a:t>
            </a:r>
            <a:r>
              <a:rPr altLang="en-US" smtClean="0"/>
              <a:t>”</a:t>
            </a:r>
          </a:p>
        </p:txBody>
      </p:sp>
      <p:sp>
        <p:nvSpPr>
          <p:cNvPr id="139267" name="Text Placeholder 2"/>
          <p:cNvSpPr>
            <a:spLocks noGrp="1"/>
          </p:cNvSpPr>
          <p:nvPr>
            <p:ph type="body" sz="quarter" idx="4294967295"/>
          </p:nvPr>
        </p:nvSpPr>
        <p:spPr>
          <a:xfrm>
            <a:off x="495300" y="1628775"/>
            <a:ext cx="8153400" cy="4714875"/>
          </a:xfrm>
        </p:spPr>
        <p:txBody>
          <a:bodyPr/>
          <a:lstStyle/>
          <a:p>
            <a:pPr marL="0" indent="0" algn="ctr" eaLnBrk="1" hangingPunct="1">
              <a:buFont typeface="Wingdings" pitchFamily="2" charset="2"/>
              <a:buNone/>
              <a:defRPr/>
            </a:pPr>
            <a:r>
              <a:rPr lang="en-US" sz="3200" b="1" dirty="0" smtClean="0"/>
              <a:t>Ability to pay</a:t>
            </a:r>
          </a:p>
          <a:p>
            <a:pPr marL="0" indent="0" algn="ctr" eaLnBrk="1" hangingPunct="1">
              <a:buFont typeface="Wingdings" pitchFamily="2" charset="2"/>
              <a:buNone/>
              <a:defRPr/>
            </a:pPr>
            <a:endParaRPr lang="en-US" sz="3200" b="1" dirty="0" smtClean="0"/>
          </a:p>
          <a:p>
            <a:pPr lvl="1" eaLnBrk="1" hangingPunct="1">
              <a:defRPr/>
            </a:pPr>
            <a:r>
              <a:rPr lang="en-US" b="1" dirty="0" smtClean="0"/>
              <a:t>Won’t allow financially troubled operators to use this for a competitive advantage</a:t>
            </a:r>
          </a:p>
          <a:p>
            <a:pPr lvl="1" eaLnBrk="1" hangingPunct="1">
              <a:defRPr/>
            </a:pPr>
            <a:r>
              <a:rPr lang="en-US" b="1" dirty="0" smtClean="0"/>
              <a:t>Involves incredibly detailed financial disclosures that often disregard corporate formalities</a:t>
            </a:r>
          </a:p>
          <a:p>
            <a:pPr lvl="2" eaLnBrk="1" hangingPunct="1">
              <a:defRPr/>
            </a:pPr>
            <a:r>
              <a:rPr lang="en-US" sz="2400" b="1" dirty="0" smtClean="0"/>
              <a:t>Ex: President/owner has vacation homes</a:t>
            </a:r>
            <a:endParaRPr lang="en-US" sz="2400" dirty="0" smtClean="0"/>
          </a:p>
          <a:p>
            <a:pPr lvl="1" eaLnBrk="1" hangingPunct="1">
              <a:defRPr/>
            </a:pPr>
            <a:r>
              <a:rPr lang="en-US" dirty="0" smtClean="0"/>
              <a:t>http</a:t>
            </a:r>
            <a:r>
              <a:rPr lang="en-US" dirty="0"/>
              <a:t>://www2.epa.gov/sites/production/files/documents/civilpenalty-violators.pdf</a:t>
            </a:r>
            <a:endParaRPr lang="en-US" b="1" dirty="0" smtClean="0"/>
          </a:p>
          <a:p>
            <a:pPr eaLnBrk="1" hangingPunct="1">
              <a:buFont typeface="Arial" charset="0"/>
              <a:buNone/>
              <a:defRPr/>
            </a:pPr>
            <a:endParaRPr lang="en-US" altLang="en-US" b="1" dirty="0" smtClean="0"/>
          </a:p>
          <a:p>
            <a:pPr eaLnBrk="1" hangingPunct="1">
              <a:buFont typeface="Arial" charset="0"/>
              <a:buNone/>
              <a:defRPr/>
            </a:pPr>
            <a:endParaRPr lang="en-US" altLang="en-US" dirty="0" smtClean="0"/>
          </a:p>
        </p:txBody>
      </p:sp>
      <p:sp>
        <p:nvSpPr>
          <p:cNvPr id="46084"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46085"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01698BB2-20F2-4F30-876F-1433B4919C89}" type="slidenum">
              <a:rPr lang="en-US" altLang="en-US" sz="1000" smtClean="0">
                <a:solidFill>
                  <a:schemeClr val="tx1"/>
                </a:solidFill>
                <a:ea typeface="Osaka" pitchFamily="1" charset="-128"/>
              </a:rPr>
              <a:pPr fontAlgn="base">
                <a:spcBef>
                  <a:spcPct val="0"/>
                </a:spcBef>
                <a:spcAft>
                  <a:spcPct val="0"/>
                </a:spcAft>
                <a:buFontTx/>
                <a:buNone/>
              </a:pPr>
              <a:t>31</a:t>
            </a:fld>
            <a:endParaRPr lang="en-US" altLang="en-US" sz="1000" smtClean="0">
              <a:solidFill>
                <a:schemeClr val="tx1"/>
              </a:solidFill>
              <a:ea typeface="Osaka" pitchFamily="1"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609600"/>
            <a:ext cx="8229600" cy="655638"/>
          </a:xfrm>
        </p:spPr>
        <p:txBody>
          <a:bodyPr anchor="t"/>
          <a:lstStyle/>
          <a:p>
            <a:pPr algn="ctr">
              <a:defRPr/>
            </a:pPr>
            <a:r>
              <a:rPr altLang="en-US" smtClean="0"/>
              <a:t>EPA’S NEW PENALTY POLICY</a:t>
            </a:r>
            <a:br>
              <a:rPr altLang="en-US" smtClean="0"/>
            </a:br>
            <a:r>
              <a:rPr altLang="en-US" smtClean="0"/>
              <a:t>“</a:t>
            </a:r>
            <a:r>
              <a:rPr altLang="en-US" cap="none" smtClean="0"/>
              <a:t>Adjustments</a:t>
            </a:r>
            <a:r>
              <a:rPr altLang="en-US" smtClean="0"/>
              <a:t>”</a:t>
            </a:r>
          </a:p>
        </p:txBody>
      </p:sp>
      <p:sp>
        <p:nvSpPr>
          <p:cNvPr id="139267" name="Text Placeholder 2"/>
          <p:cNvSpPr>
            <a:spLocks noGrp="1"/>
          </p:cNvSpPr>
          <p:nvPr>
            <p:ph type="body" sz="quarter" idx="4294967295"/>
          </p:nvPr>
        </p:nvSpPr>
        <p:spPr>
          <a:xfrm>
            <a:off x="495300" y="1628775"/>
            <a:ext cx="8153400" cy="4714875"/>
          </a:xfrm>
        </p:spPr>
        <p:txBody>
          <a:bodyPr/>
          <a:lstStyle/>
          <a:p>
            <a:pPr eaLnBrk="1" hangingPunct="1">
              <a:defRPr/>
            </a:pPr>
            <a:endParaRPr lang="en-US" sz="2400" b="1" dirty="0" smtClean="0"/>
          </a:p>
          <a:p>
            <a:pPr marL="0" indent="0" algn="ctr" eaLnBrk="1" hangingPunct="1">
              <a:buFont typeface="Wingdings" pitchFamily="2" charset="2"/>
              <a:buNone/>
              <a:defRPr/>
            </a:pPr>
            <a:r>
              <a:rPr lang="en-US" b="1" dirty="0" smtClean="0"/>
              <a:t>Supplemental Environmental Projects</a:t>
            </a:r>
          </a:p>
          <a:p>
            <a:pPr lvl="1" eaLnBrk="1" hangingPunct="1">
              <a:defRPr/>
            </a:pPr>
            <a:endParaRPr lang="en-US" sz="2800" b="1" dirty="0"/>
          </a:p>
          <a:p>
            <a:pPr lvl="1" eaLnBrk="1" hangingPunct="1">
              <a:defRPr/>
            </a:pPr>
            <a:r>
              <a:rPr lang="en-US" sz="2800" b="1" dirty="0" smtClean="0"/>
              <a:t>Can reduce penalty but don’t expect a 1:1 relationship. </a:t>
            </a:r>
          </a:p>
          <a:p>
            <a:pPr lvl="1" eaLnBrk="1" hangingPunct="1">
              <a:defRPr/>
            </a:pPr>
            <a:r>
              <a:rPr lang="en-US" sz="2800" b="1" dirty="0" smtClean="0"/>
              <a:t>Ex: technology to monitory emissions</a:t>
            </a:r>
          </a:p>
          <a:p>
            <a:pPr lvl="1" eaLnBrk="1" hangingPunct="1">
              <a:defRPr/>
            </a:pPr>
            <a:r>
              <a:rPr lang="en-US" sz="2800" b="1" dirty="0" smtClean="0"/>
              <a:t>Highly, highly discretionary</a:t>
            </a:r>
          </a:p>
          <a:p>
            <a:pPr lvl="1" eaLnBrk="1" hangingPunct="1">
              <a:defRPr/>
            </a:pPr>
            <a:r>
              <a:rPr lang="en-US" sz="2800" dirty="0" smtClean="0"/>
              <a:t>http</a:t>
            </a:r>
            <a:r>
              <a:rPr lang="en-US" sz="2800" dirty="0"/>
              <a:t>://www2.epa.gov/sites/production/files/documents/fnlsup-hermn-mem.pdf</a:t>
            </a:r>
            <a:endParaRPr lang="en-US" sz="2800" b="1" dirty="0" smtClean="0"/>
          </a:p>
          <a:p>
            <a:pPr eaLnBrk="1" hangingPunct="1">
              <a:buFont typeface="Arial" charset="0"/>
              <a:buNone/>
              <a:defRPr/>
            </a:pPr>
            <a:endParaRPr lang="en-US" altLang="en-US" b="1" dirty="0" smtClean="0"/>
          </a:p>
          <a:p>
            <a:pPr eaLnBrk="1" hangingPunct="1">
              <a:buFont typeface="Arial" charset="0"/>
              <a:buNone/>
              <a:defRPr/>
            </a:pPr>
            <a:endParaRPr lang="en-US" altLang="en-US" dirty="0" smtClean="0"/>
          </a:p>
        </p:txBody>
      </p:sp>
      <p:sp>
        <p:nvSpPr>
          <p:cNvPr id="47108"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47109"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AAC2CFC6-01C8-44EB-AA74-8FCF1723C1AD}" type="slidenum">
              <a:rPr lang="en-US" altLang="en-US" sz="1000" smtClean="0">
                <a:solidFill>
                  <a:schemeClr val="tx1"/>
                </a:solidFill>
                <a:ea typeface="Osaka" pitchFamily="1" charset="-128"/>
              </a:rPr>
              <a:pPr fontAlgn="base">
                <a:spcBef>
                  <a:spcPct val="0"/>
                </a:spcBef>
                <a:spcAft>
                  <a:spcPct val="0"/>
                </a:spcAft>
                <a:buFontTx/>
                <a:buNone/>
              </a:pPr>
              <a:t>32</a:t>
            </a:fld>
            <a:endParaRPr lang="en-US" altLang="en-US" sz="1000" smtClean="0">
              <a:solidFill>
                <a:schemeClr val="tx1"/>
              </a:solidFill>
              <a:ea typeface="Osaka" pitchFamily="1"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2"/>
          <p:cNvSpPr>
            <a:spLocks noGrp="1"/>
          </p:cNvSpPr>
          <p:nvPr>
            <p:ph type="body" sz="quarter" idx="4294967295"/>
          </p:nvPr>
        </p:nvSpPr>
        <p:spPr>
          <a:xfrm>
            <a:off x="495300" y="1628775"/>
            <a:ext cx="8153400" cy="4714875"/>
          </a:xfrm>
        </p:spPr>
        <p:txBody>
          <a:bodyPr/>
          <a:lstStyle/>
          <a:p>
            <a:pPr marL="914400" lvl="2" indent="0" eaLnBrk="1" hangingPunct="1">
              <a:buFont typeface="Wingdings" pitchFamily="2" charset="2"/>
              <a:buNone/>
            </a:pPr>
            <a:endParaRPr lang="en-US" altLang="en-US" sz="1800" b="1" smtClean="0">
              <a:latin typeface="Arial" charset="0"/>
              <a:cs typeface="Arial" charset="0"/>
            </a:endParaRPr>
          </a:p>
          <a:p>
            <a:pPr marL="571500" indent="-457200" eaLnBrk="1" hangingPunct="1"/>
            <a:r>
              <a:rPr lang="en-US" altLang="en-US" b="1" smtClean="0">
                <a:latin typeface="Arial" charset="0"/>
                <a:cs typeface="Arial" charset="0"/>
              </a:rPr>
              <a:t>Unlike Magic Pipe cases, the presence of civil and criminal remedies creates parallel proceedings issues</a:t>
            </a:r>
          </a:p>
          <a:p>
            <a:pPr marL="571500" indent="-457200" eaLnBrk="1" hangingPunct="1"/>
            <a:r>
              <a:rPr lang="en-US" altLang="en-US" b="1" smtClean="0">
                <a:latin typeface="Arial" charset="0"/>
                <a:cs typeface="Arial" charset="0"/>
              </a:rPr>
              <a:t>Economic Benefit component not actually authorized in statute</a:t>
            </a:r>
          </a:p>
          <a:p>
            <a:pPr marL="571500" indent="-457200" eaLnBrk="1" hangingPunct="1"/>
            <a:r>
              <a:rPr lang="en-US" altLang="en-US" b="1" smtClean="0">
                <a:latin typeface="Arial" charset="0"/>
                <a:cs typeface="Arial" charset="0"/>
              </a:rPr>
              <a:t>Not actually authorized in APPS (though it is in other laws)</a:t>
            </a:r>
          </a:p>
          <a:p>
            <a:pPr marL="571500" indent="-457200" eaLnBrk="1" hangingPunct="1"/>
            <a:r>
              <a:rPr lang="en-US" altLang="en-US" b="1" smtClean="0">
                <a:latin typeface="Arial" charset="0"/>
                <a:cs typeface="Arial" charset="0"/>
              </a:rPr>
              <a:t>It’s a policy used at agency’s discretion</a:t>
            </a:r>
            <a:endParaRPr lang="en-US" altLang="en-US" smtClean="0">
              <a:latin typeface="Arial" charset="0"/>
              <a:cs typeface="Arial" charset="0"/>
            </a:endParaRPr>
          </a:p>
        </p:txBody>
      </p:sp>
      <p:sp>
        <p:nvSpPr>
          <p:cNvPr id="48131"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48132"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43078D6F-15E2-4366-96B7-57D49CB5C1D3}" type="slidenum">
              <a:rPr lang="en-US" altLang="en-US" sz="1000" smtClean="0">
                <a:solidFill>
                  <a:schemeClr val="tx1"/>
                </a:solidFill>
                <a:ea typeface="Osaka" pitchFamily="1" charset="-128"/>
              </a:rPr>
              <a:pPr fontAlgn="base">
                <a:spcBef>
                  <a:spcPct val="0"/>
                </a:spcBef>
                <a:spcAft>
                  <a:spcPct val="0"/>
                </a:spcAft>
                <a:buFontTx/>
                <a:buNone/>
              </a:pPr>
              <a:t>33</a:t>
            </a:fld>
            <a:endParaRPr lang="en-US" altLang="en-US" sz="1000" smtClean="0">
              <a:solidFill>
                <a:schemeClr val="tx1"/>
              </a:solidFill>
              <a:ea typeface="Osaka" pitchFamily="1" charset="-128"/>
            </a:endParaRPr>
          </a:p>
        </p:txBody>
      </p:sp>
      <p:sp>
        <p:nvSpPr>
          <p:cNvPr id="2" name="Title 1"/>
          <p:cNvSpPr>
            <a:spLocks noGrp="1"/>
          </p:cNvSpPr>
          <p:nvPr>
            <p:ph type="title"/>
          </p:nvPr>
        </p:nvSpPr>
        <p:spPr/>
        <p:txBody>
          <a:bodyPr/>
          <a:lstStyle/>
          <a:p>
            <a:pPr algn="ctr">
              <a:defRPr/>
            </a:pPr>
            <a:r>
              <a:rPr smtClean="0"/>
              <a:t>Issues Relating to Civil Penalties</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8B272B08-017C-4F16-83C5-954BFC1E7C01}" type="slidenum">
              <a:rPr lang="en-US" altLang="en-US" sz="1000" smtClean="0">
                <a:solidFill>
                  <a:schemeClr val="tx1"/>
                </a:solidFill>
              </a:rPr>
              <a:pPr eaLnBrk="1" fontAlgn="base" hangingPunct="1">
                <a:spcBef>
                  <a:spcPct val="0"/>
                </a:spcBef>
                <a:spcAft>
                  <a:spcPct val="0"/>
                </a:spcAft>
                <a:buFontTx/>
                <a:buNone/>
              </a:pPr>
              <a:t>34</a:t>
            </a:fld>
            <a:endParaRPr lang="en-US" altLang="en-US" sz="1000" smtClean="0">
              <a:solidFill>
                <a:schemeClr val="tx1"/>
              </a:solidFill>
            </a:endParaRPr>
          </a:p>
        </p:txBody>
      </p:sp>
      <p:sp>
        <p:nvSpPr>
          <p:cNvPr id="20484" name="Rectangle 2"/>
          <p:cNvSpPr>
            <a:spLocks noGrp="1" noChangeArrowheads="1"/>
          </p:cNvSpPr>
          <p:nvPr>
            <p:ph type="title"/>
          </p:nvPr>
        </p:nvSpPr>
        <p:spPr>
          <a:xfrm>
            <a:off x="381000" y="9525"/>
            <a:ext cx="6629400" cy="1143000"/>
          </a:xfrm>
        </p:spPr>
        <p:txBody>
          <a:bodyPr/>
          <a:lstStyle/>
          <a:p>
            <a:pPr algn="r">
              <a:defRPr/>
            </a:pPr>
            <a:r>
              <a:rPr altLang="en-US" smtClean="0"/>
              <a:t>Other Consequences</a:t>
            </a:r>
          </a:p>
        </p:txBody>
      </p:sp>
      <p:sp>
        <p:nvSpPr>
          <p:cNvPr id="49156" name="Rectangle 4"/>
          <p:cNvSpPr>
            <a:spLocks noGrp="1" noChangeArrowheads="1"/>
          </p:cNvSpPr>
          <p:nvPr>
            <p:ph type="body" idx="1"/>
          </p:nvPr>
        </p:nvSpPr>
        <p:spPr>
          <a:xfrm>
            <a:off x="457200" y="1066800"/>
            <a:ext cx="8229600" cy="467836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80000"/>
              </a:lnSpc>
              <a:spcBef>
                <a:spcPts val="600"/>
              </a:spcBef>
            </a:pPr>
            <a:r>
              <a:rPr lang="en-US" altLang="en-US" sz="2200" smtClean="0">
                <a:latin typeface="Arial" charset="0"/>
                <a:cs typeface="Arial" charset="0"/>
              </a:rPr>
              <a:t>Prosecutors’ tools to leverage companies - focus on  crewmembers, owning and managing corporations, and individuals in such corporations once a vessel is merely “suspected” of violating MARPOL and the APPS.</a:t>
            </a:r>
          </a:p>
          <a:p>
            <a:pPr eaLnBrk="1" hangingPunct="1">
              <a:lnSpc>
                <a:spcPct val="80000"/>
              </a:lnSpc>
              <a:spcBef>
                <a:spcPts val="600"/>
              </a:spcBef>
            </a:pPr>
            <a:r>
              <a:rPr lang="en-US" altLang="en-US" sz="2200" smtClean="0">
                <a:latin typeface="Arial" charset="0"/>
                <a:cs typeface="Arial" charset="0"/>
              </a:rPr>
              <a:t>Examples:</a:t>
            </a:r>
          </a:p>
          <a:p>
            <a:pPr lvl="1" eaLnBrk="1" hangingPunct="1">
              <a:lnSpc>
                <a:spcPct val="80000"/>
              </a:lnSpc>
              <a:spcBef>
                <a:spcPts val="600"/>
              </a:spcBef>
            </a:pPr>
            <a:r>
              <a:rPr lang="en-US" altLang="en-US" sz="2200" b="1" smtClean="0">
                <a:latin typeface="Arial" charset="0"/>
                <a:cs typeface="Arial" charset="0"/>
              </a:rPr>
              <a:t>Arrest, detain and/or confiscate vessels</a:t>
            </a:r>
            <a:r>
              <a:rPr lang="en-US" altLang="en-US" sz="2200" smtClean="0">
                <a:latin typeface="Arial" charset="0"/>
                <a:cs typeface="Arial" charset="0"/>
              </a:rPr>
              <a:t> to obtain security and/or collect fines/penalties based on whistleblower allegation alone;</a:t>
            </a:r>
          </a:p>
          <a:p>
            <a:pPr lvl="1" eaLnBrk="1" hangingPunct="1">
              <a:lnSpc>
                <a:spcPct val="80000"/>
              </a:lnSpc>
              <a:spcBef>
                <a:spcPts val="600"/>
              </a:spcBef>
            </a:pPr>
            <a:r>
              <a:rPr lang="en-US" altLang="en-US" sz="2200" b="1" smtClean="0">
                <a:latin typeface="Arial" charset="0"/>
                <a:cs typeface="Arial" charset="0"/>
              </a:rPr>
              <a:t>Criminally charge and/or hold vessel personnel</a:t>
            </a:r>
            <a:r>
              <a:rPr lang="en-US" altLang="en-US" sz="2200" smtClean="0">
                <a:latin typeface="Arial" charset="0"/>
                <a:cs typeface="Arial" charset="0"/>
              </a:rPr>
              <a:t> as “material witnesses” for an indefinite period of time;</a:t>
            </a:r>
          </a:p>
          <a:p>
            <a:pPr lvl="1" eaLnBrk="1" hangingPunct="1">
              <a:lnSpc>
                <a:spcPct val="80000"/>
              </a:lnSpc>
              <a:spcBef>
                <a:spcPts val="600"/>
              </a:spcBef>
            </a:pPr>
            <a:r>
              <a:rPr lang="en-US" altLang="en-US" sz="2200" b="1" smtClean="0">
                <a:latin typeface="Arial" charset="0"/>
                <a:cs typeface="Arial" charset="0"/>
              </a:rPr>
              <a:t>Criminally charge owning/operating and/or management companies</a:t>
            </a:r>
            <a:r>
              <a:rPr lang="en-US" altLang="en-US" sz="2200" smtClean="0">
                <a:latin typeface="Arial" charset="0"/>
                <a:cs typeface="Arial" charset="0"/>
              </a:rPr>
              <a:t>; and</a:t>
            </a:r>
          </a:p>
          <a:p>
            <a:pPr lvl="1" eaLnBrk="1" hangingPunct="1">
              <a:lnSpc>
                <a:spcPct val="80000"/>
              </a:lnSpc>
              <a:spcBef>
                <a:spcPts val="600"/>
              </a:spcBef>
            </a:pPr>
            <a:r>
              <a:rPr lang="en-US" altLang="en-US" sz="2200" b="1" smtClean="0">
                <a:latin typeface="Arial" charset="0"/>
                <a:cs typeface="Arial" charset="0"/>
              </a:rPr>
              <a:t>Criminally charge responsible corporate officers</a:t>
            </a:r>
            <a:r>
              <a:rPr lang="en-US" altLang="en-US" sz="2200" smtClean="0">
                <a:latin typeface="Arial" charset="0"/>
                <a:cs typeface="Arial" charset="0"/>
              </a:rPr>
              <a:t>, as well as, managing company personnel.</a:t>
            </a:r>
          </a:p>
          <a:p>
            <a:pPr eaLnBrk="1" hangingPunct="1">
              <a:lnSpc>
                <a:spcPct val="80000"/>
              </a:lnSpc>
            </a:pPr>
            <a:endParaRPr lang="en-US" altLang="en-US" sz="220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2F872D26-9F19-4EF3-8EAF-F56C56A14D6D}" type="slidenum">
              <a:rPr lang="en-US" altLang="en-US" sz="1000" smtClean="0">
                <a:solidFill>
                  <a:schemeClr val="tx1"/>
                </a:solidFill>
              </a:rPr>
              <a:pPr eaLnBrk="1" fontAlgn="base" hangingPunct="1">
                <a:spcBef>
                  <a:spcPct val="0"/>
                </a:spcBef>
                <a:spcAft>
                  <a:spcPct val="0"/>
                </a:spcAft>
                <a:buFontTx/>
                <a:buNone/>
              </a:pPr>
              <a:t>35</a:t>
            </a:fld>
            <a:endParaRPr lang="en-US" altLang="en-US" sz="1000" smtClean="0">
              <a:solidFill>
                <a:schemeClr val="tx1"/>
              </a:solidFill>
            </a:endParaRPr>
          </a:p>
        </p:txBody>
      </p:sp>
      <p:sp>
        <p:nvSpPr>
          <p:cNvPr id="22532" name="Rectangle 2"/>
          <p:cNvSpPr>
            <a:spLocks noGrp="1" noChangeArrowheads="1"/>
          </p:cNvSpPr>
          <p:nvPr>
            <p:ph type="title"/>
          </p:nvPr>
        </p:nvSpPr>
        <p:spPr>
          <a:xfrm>
            <a:off x="381000" y="150813"/>
            <a:ext cx="8229600" cy="1143000"/>
          </a:xfrm>
        </p:spPr>
        <p:txBody>
          <a:bodyPr/>
          <a:lstStyle/>
          <a:p>
            <a:pPr algn="ctr">
              <a:defRPr/>
            </a:pPr>
            <a:r>
              <a:rPr altLang="en-US" smtClean="0"/>
              <a:t>Voluntary Reporting</a:t>
            </a:r>
            <a:r>
              <a:rPr altLang="en-US" sz="2800" smtClean="0"/>
              <a:t/>
            </a:r>
            <a:br>
              <a:rPr altLang="en-US" sz="2800" smtClean="0"/>
            </a:br>
            <a:r>
              <a:rPr altLang="en-US" sz="2400" smtClean="0"/>
              <a:t>Appendix V Disclosures</a:t>
            </a:r>
          </a:p>
        </p:txBody>
      </p:sp>
      <p:sp>
        <p:nvSpPr>
          <p:cNvPr id="50180" name="Rectangle 3"/>
          <p:cNvSpPr>
            <a:spLocks noGrp="1" noChangeArrowheads="1"/>
          </p:cNvSpPr>
          <p:nvPr>
            <p:ph type="body" idx="1"/>
          </p:nvPr>
        </p:nvSpPr>
        <p:spPr>
          <a:xfrm>
            <a:off x="457200" y="1371600"/>
            <a:ext cx="8229600" cy="4419600"/>
          </a:xfrm>
        </p:spPr>
        <p:txBody>
          <a:bodyPr/>
          <a:lstStyle/>
          <a:p>
            <a:pPr marL="381000" indent="-381000" eaLnBrk="1" hangingPunct="1">
              <a:lnSpc>
                <a:spcPct val="80000"/>
              </a:lnSpc>
              <a:spcAft>
                <a:spcPct val="80000"/>
              </a:spcAft>
            </a:pPr>
            <a:r>
              <a:rPr lang="en-US" altLang="en-US" sz="2200" smtClean="0">
                <a:latin typeface="Arial" charset="0"/>
                <a:cs typeface="Arial" charset="0"/>
              </a:rPr>
              <a:t>The Coast Guard Environmental Crimes Voluntary Disclosure Policy    http://www.uscg.mil/foia/docs/CH-4%20Appendix%20V.pdf</a:t>
            </a:r>
          </a:p>
          <a:p>
            <a:pPr marL="381000" indent="-381000" eaLnBrk="1" hangingPunct="1">
              <a:lnSpc>
                <a:spcPct val="80000"/>
              </a:lnSpc>
              <a:spcAft>
                <a:spcPct val="80000"/>
              </a:spcAft>
            </a:pPr>
            <a:r>
              <a:rPr lang="en-US" altLang="en-US" sz="2200" smtClean="0">
                <a:latin typeface="Arial" charset="0"/>
                <a:cs typeface="Arial" charset="0"/>
              </a:rPr>
              <a:t>Applies broadly “to criminal violations under all of the Federal environmental statutes that the Coast Guard administers.”</a:t>
            </a:r>
          </a:p>
          <a:p>
            <a:pPr marL="381000" indent="-381000" eaLnBrk="1" hangingPunct="1">
              <a:lnSpc>
                <a:spcPct val="80000"/>
              </a:lnSpc>
              <a:spcAft>
                <a:spcPct val="80000"/>
              </a:spcAft>
            </a:pPr>
            <a:r>
              <a:rPr lang="en-US" altLang="en-US" sz="2200" smtClean="0">
                <a:latin typeface="Arial" charset="0"/>
                <a:cs typeface="Arial" charset="0"/>
              </a:rPr>
              <a:t>Entities who maintain compliance management programs to prevent, detect and correct MARPOL violations and who promptly report such violations within 21 days of discovery </a:t>
            </a:r>
            <a:r>
              <a:rPr lang="en-US" altLang="en-US" sz="2200" i="1" smtClean="0">
                <a:latin typeface="Arial" charset="0"/>
                <a:cs typeface="Arial" charset="0"/>
              </a:rPr>
              <a:t>may avoid</a:t>
            </a:r>
            <a:r>
              <a:rPr lang="en-US" altLang="en-US" sz="2200" smtClean="0">
                <a:latin typeface="Arial" charset="0"/>
                <a:cs typeface="Arial" charset="0"/>
              </a:rPr>
              <a:t> criminal charges so long as:</a:t>
            </a:r>
          </a:p>
          <a:p>
            <a:pPr marL="819150" lvl="1" indent="-304800" eaLnBrk="1" hangingPunct="1">
              <a:lnSpc>
                <a:spcPct val="80000"/>
              </a:lnSpc>
              <a:spcAft>
                <a:spcPct val="30000"/>
              </a:spcAft>
              <a:buFontTx/>
              <a:buAutoNum type="arabicPeriod"/>
            </a:pPr>
            <a:r>
              <a:rPr lang="en-US" altLang="en-US" sz="1800" smtClean="0">
                <a:latin typeface="Arial" charset="0"/>
                <a:cs typeface="Arial" charset="0"/>
              </a:rPr>
              <a:t>Coast Guard satisfied the violation is not part of a pattern or broader practice;</a:t>
            </a:r>
          </a:p>
          <a:p>
            <a:pPr marL="819150" lvl="1" indent="-304800" eaLnBrk="1" hangingPunct="1">
              <a:lnSpc>
                <a:spcPct val="80000"/>
              </a:lnSpc>
              <a:spcAft>
                <a:spcPct val="30000"/>
              </a:spcAft>
              <a:buFontTx/>
              <a:buAutoNum type="arabicPeriod"/>
            </a:pPr>
            <a:r>
              <a:rPr lang="en-US" altLang="en-US" sz="1800" smtClean="0">
                <a:latin typeface="Arial" charset="0"/>
                <a:cs typeface="Arial" charset="0"/>
              </a:rPr>
              <a:t>The violation does not involve a “prevalent management philosophy or practice that conceals or condones environmental regulations;” and</a:t>
            </a:r>
          </a:p>
          <a:p>
            <a:pPr marL="819150" lvl="1" indent="-304800" eaLnBrk="1" hangingPunct="1">
              <a:lnSpc>
                <a:spcPct val="80000"/>
              </a:lnSpc>
              <a:spcAft>
                <a:spcPct val="30000"/>
              </a:spcAft>
              <a:buFontTx/>
              <a:buAutoNum type="arabicPeriod"/>
            </a:pPr>
            <a:r>
              <a:rPr lang="en-US" altLang="en-US" sz="1800" smtClean="0">
                <a:latin typeface="Arial" charset="0"/>
                <a:cs typeface="Arial" charset="0"/>
              </a:rPr>
              <a:t>The violation does not reveal conscious involvement or disregard by senior management.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5C89344D-3A9B-4207-A2C0-637CE89D0CD5}" type="slidenum">
              <a:rPr lang="en-US" altLang="en-US" sz="1000" smtClean="0">
                <a:solidFill>
                  <a:schemeClr val="tx1"/>
                </a:solidFill>
              </a:rPr>
              <a:pPr eaLnBrk="1" fontAlgn="base" hangingPunct="1">
                <a:spcBef>
                  <a:spcPct val="0"/>
                </a:spcBef>
                <a:spcAft>
                  <a:spcPct val="0"/>
                </a:spcAft>
                <a:buFontTx/>
                <a:buNone/>
              </a:pPr>
              <a:t>36</a:t>
            </a:fld>
            <a:endParaRPr lang="en-US" altLang="en-US" sz="1000" smtClean="0">
              <a:solidFill>
                <a:schemeClr val="tx1"/>
              </a:solidFill>
            </a:endParaRPr>
          </a:p>
        </p:txBody>
      </p:sp>
      <p:sp>
        <p:nvSpPr>
          <p:cNvPr id="22532" name="Rectangle 2"/>
          <p:cNvSpPr>
            <a:spLocks noGrp="1" noChangeArrowheads="1"/>
          </p:cNvSpPr>
          <p:nvPr>
            <p:ph type="title"/>
          </p:nvPr>
        </p:nvSpPr>
        <p:spPr>
          <a:xfrm>
            <a:off x="381000" y="150813"/>
            <a:ext cx="8229600" cy="1143000"/>
          </a:xfrm>
        </p:spPr>
        <p:txBody>
          <a:bodyPr/>
          <a:lstStyle/>
          <a:p>
            <a:pPr algn="ctr">
              <a:defRPr/>
            </a:pPr>
            <a:r>
              <a:rPr altLang="en-US" smtClean="0"/>
              <a:t>EPA Voluntary Disclosure Policy</a:t>
            </a:r>
            <a:endParaRPr altLang="en-US" sz="2400" smtClean="0"/>
          </a:p>
        </p:txBody>
      </p:sp>
      <p:sp>
        <p:nvSpPr>
          <p:cNvPr id="50180" name="Rectangle 3"/>
          <p:cNvSpPr>
            <a:spLocks noGrp="1" noChangeArrowheads="1"/>
          </p:cNvSpPr>
          <p:nvPr>
            <p:ph type="body" idx="1"/>
          </p:nvPr>
        </p:nvSpPr>
        <p:spPr>
          <a:xfrm>
            <a:off x="457200" y="1371600"/>
            <a:ext cx="8229600" cy="4419600"/>
          </a:xfrm>
        </p:spPr>
        <p:txBody>
          <a:bodyPr/>
          <a:lstStyle/>
          <a:p>
            <a:pPr marL="381000" indent="-381000" eaLnBrk="1" hangingPunct="1">
              <a:lnSpc>
                <a:spcPct val="80000"/>
              </a:lnSpc>
              <a:spcAft>
                <a:spcPct val="80000"/>
              </a:spcAft>
              <a:defRPr/>
            </a:pPr>
            <a:r>
              <a:rPr lang="en-US" altLang="en-US" sz="2070" dirty="0" smtClean="0">
                <a:latin typeface="Arial" charset="0"/>
                <a:cs typeface="Arial" charset="0"/>
              </a:rPr>
              <a:t>In existence since 2000</a:t>
            </a:r>
          </a:p>
          <a:p>
            <a:pPr marL="381000" indent="-381000" eaLnBrk="1" hangingPunct="1">
              <a:lnSpc>
                <a:spcPct val="80000"/>
              </a:lnSpc>
              <a:spcAft>
                <a:spcPct val="80000"/>
              </a:spcAft>
              <a:defRPr/>
            </a:pPr>
            <a:r>
              <a:rPr lang="en-US" altLang="en-US" sz="2070" dirty="0" smtClean="0">
                <a:latin typeface="Arial" charset="0"/>
                <a:cs typeface="Arial" charset="0"/>
                <a:hlinkClick r:id="rId3"/>
              </a:rPr>
              <a:t>http://www2.epa.gov/compliance/epas-audit-policy#disclosure</a:t>
            </a:r>
            <a:endParaRPr lang="en-US" altLang="en-US" sz="2070" dirty="0" smtClean="0">
              <a:latin typeface="Arial" charset="0"/>
              <a:cs typeface="Arial" charset="0"/>
            </a:endParaRPr>
          </a:p>
          <a:p>
            <a:pPr marL="381000" indent="-381000" eaLnBrk="1" hangingPunct="1">
              <a:lnSpc>
                <a:spcPct val="80000"/>
              </a:lnSpc>
              <a:spcAft>
                <a:spcPct val="80000"/>
              </a:spcAft>
              <a:defRPr/>
            </a:pPr>
            <a:r>
              <a:rPr lang="en-US" altLang="en-US" sz="2070" dirty="0" smtClean="0">
                <a:latin typeface="Arial" charset="0"/>
                <a:cs typeface="Arial" charset="0"/>
              </a:rPr>
              <a:t>Similar to CG</a:t>
            </a:r>
          </a:p>
          <a:p>
            <a:pPr marL="381000" indent="-381000" eaLnBrk="1" hangingPunct="1">
              <a:lnSpc>
                <a:spcPct val="80000"/>
              </a:lnSpc>
              <a:spcAft>
                <a:spcPct val="80000"/>
              </a:spcAft>
              <a:defRPr/>
            </a:pPr>
            <a:r>
              <a:rPr lang="en-US" altLang="en-US" sz="2070" dirty="0" smtClean="0">
                <a:latin typeface="Arial" charset="0"/>
                <a:cs typeface="Arial" charset="0"/>
              </a:rPr>
              <a:t>Could mitigate penalty BUT major issue is what constitutes ‘voluntary.’</a:t>
            </a:r>
          </a:p>
          <a:p>
            <a:pPr marL="381000" indent="-381000" eaLnBrk="1" hangingPunct="1">
              <a:lnSpc>
                <a:spcPct val="80000"/>
              </a:lnSpc>
              <a:spcAft>
                <a:spcPct val="80000"/>
              </a:spcAft>
              <a:defRPr/>
            </a:pPr>
            <a:r>
              <a:rPr lang="en-US" altLang="en-US" sz="2070" dirty="0" smtClean="0">
                <a:latin typeface="Arial" charset="0"/>
                <a:cs typeface="Arial" charset="0"/>
              </a:rPr>
              <a:t>Largely premised on existence of company audit program</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0"/>
          </p:nvPr>
        </p:nvSpPr>
        <p:spPr bwMode="auto">
          <a:xfrm>
            <a:off x="7010400" y="6629400"/>
            <a:ext cx="2133600"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45D9FE11-97E5-4D9B-9012-1F14E1C5362A}" type="slidenum">
              <a:rPr lang="en-US" altLang="en-US" sz="1000" smtClean="0">
                <a:solidFill>
                  <a:schemeClr val="tx1"/>
                </a:solidFill>
              </a:rPr>
              <a:pPr eaLnBrk="1" fontAlgn="base" hangingPunct="1">
                <a:spcBef>
                  <a:spcPct val="0"/>
                </a:spcBef>
                <a:spcAft>
                  <a:spcPct val="0"/>
                </a:spcAft>
                <a:buFontTx/>
                <a:buNone/>
              </a:pPr>
              <a:t>37</a:t>
            </a:fld>
            <a:endParaRPr lang="en-US" altLang="en-US" sz="1000" smtClean="0">
              <a:solidFill>
                <a:schemeClr val="tx1"/>
              </a:solidFill>
            </a:endParaRPr>
          </a:p>
        </p:txBody>
      </p:sp>
      <p:sp>
        <p:nvSpPr>
          <p:cNvPr id="21508" name="Rectangle 2"/>
          <p:cNvSpPr>
            <a:spLocks noGrp="1" noChangeArrowheads="1"/>
          </p:cNvSpPr>
          <p:nvPr>
            <p:ph type="title"/>
          </p:nvPr>
        </p:nvSpPr>
        <p:spPr>
          <a:xfrm>
            <a:off x="762000" y="304800"/>
            <a:ext cx="6400800" cy="1143000"/>
          </a:xfrm>
        </p:spPr>
        <p:txBody>
          <a:bodyPr/>
          <a:lstStyle/>
          <a:p>
            <a:pPr algn="ctr">
              <a:defRPr/>
            </a:pPr>
            <a:r>
              <a:rPr altLang="en-US" smtClean="0"/>
              <a:t>Potential Similarities with magic pipe cases?</a:t>
            </a:r>
          </a:p>
        </p:txBody>
      </p:sp>
      <p:sp>
        <p:nvSpPr>
          <p:cNvPr id="5222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endParaRPr lang="en-US" altLang="en-US" sz="1800">
              <a:solidFill>
                <a:schemeClr val="tx1"/>
              </a:solidFill>
            </a:endParaRPr>
          </a:p>
        </p:txBody>
      </p:sp>
      <p:pic>
        <p:nvPicPr>
          <p:cNvPr id="52229" name="Picture 6" descr="magic_p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1242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0" name="Picture 7" descr="ship exha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200400" cy="300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31" name="Text Box 9"/>
          <p:cNvSpPr txBox="1">
            <a:spLocks noChangeArrowheads="1"/>
          </p:cNvSpPr>
          <p:nvPr/>
        </p:nvSpPr>
        <p:spPr bwMode="auto">
          <a:xfrm>
            <a:off x="838200" y="45720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eaLnBrk="1" hangingPunct="1">
              <a:spcBef>
                <a:spcPct val="50000"/>
              </a:spcBef>
              <a:buFontTx/>
              <a:buNone/>
            </a:pPr>
            <a:r>
              <a:rPr lang="en-US" altLang="en-US" sz="1200" b="1">
                <a:solidFill>
                  <a:schemeClr val="tx1"/>
                </a:solidFill>
              </a:rPr>
              <a:t>Oily Water Separator Bypass Connection</a:t>
            </a:r>
          </a:p>
        </p:txBody>
      </p:sp>
      <p:sp>
        <p:nvSpPr>
          <p:cNvPr id="52232" name="Text Box 10"/>
          <p:cNvSpPr txBox="1">
            <a:spLocks noChangeArrowheads="1"/>
          </p:cNvSpPr>
          <p:nvPr/>
        </p:nvSpPr>
        <p:spPr bwMode="auto">
          <a:xfrm>
            <a:off x="381000" y="49530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eaLnBrk="1" hangingPunct="1">
              <a:spcBef>
                <a:spcPct val="50000"/>
              </a:spcBef>
              <a:buFontTx/>
              <a:buNone/>
            </a:pPr>
            <a:r>
              <a:rPr lang="en-US" altLang="en-US" sz="1800" b="1">
                <a:solidFill>
                  <a:schemeClr val="tx1"/>
                </a:solidFill>
              </a:rPr>
              <a:t>Jurisdiction</a:t>
            </a:r>
          </a:p>
        </p:txBody>
      </p:sp>
      <p:sp>
        <p:nvSpPr>
          <p:cNvPr id="52233" name="Text Box 11"/>
          <p:cNvSpPr txBox="1">
            <a:spLocks noChangeArrowheads="1"/>
          </p:cNvSpPr>
          <p:nvPr/>
        </p:nvSpPr>
        <p:spPr bwMode="auto">
          <a:xfrm>
            <a:off x="609600" y="54102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eaLnBrk="1" hangingPunct="1">
              <a:spcBef>
                <a:spcPct val="50000"/>
              </a:spcBef>
              <a:buFontTx/>
              <a:buNone/>
            </a:pPr>
            <a:r>
              <a:rPr lang="en-US" altLang="en-US" sz="1800" b="1">
                <a:solidFill>
                  <a:schemeClr val="tx1"/>
                </a:solidFill>
              </a:rPr>
              <a:t>Authority to Investigate</a:t>
            </a:r>
          </a:p>
        </p:txBody>
      </p:sp>
      <p:sp>
        <p:nvSpPr>
          <p:cNvPr id="52234" name="Text Box 12"/>
          <p:cNvSpPr txBox="1">
            <a:spLocks noChangeArrowheads="1"/>
          </p:cNvSpPr>
          <p:nvPr/>
        </p:nvSpPr>
        <p:spPr bwMode="auto">
          <a:xfrm>
            <a:off x="5943600" y="48768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eaLnBrk="1" hangingPunct="1">
              <a:spcBef>
                <a:spcPct val="50000"/>
              </a:spcBef>
              <a:buFontTx/>
              <a:buNone/>
            </a:pPr>
            <a:r>
              <a:rPr lang="en-US" altLang="en-US" sz="1800" b="1">
                <a:solidFill>
                  <a:schemeClr val="tx1"/>
                </a:solidFill>
              </a:rPr>
              <a:t>Recordkeeping Requirements</a:t>
            </a:r>
          </a:p>
        </p:txBody>
      </p:sp>
      <p:sp>
        <p:nvSpPr>
          <p:cNvPr id="52235" name="Text Box 13"/>
          <p:cNvSpPr txBox="1">
            <a:spLocks noChangeArrowheads="1"/>
          </p:cNvSpPr>
          <p:nvPr/>
        </p:nvSpPr>
        <p:spPr bwMode="auto">
          <a:xfrm>
            <a:off x="3429000" y="507365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eaLnBrk="1" hangingPunct="1">
              <a:spcBef>
                <a:spcPct val="50000"/>
              </a:spcBef>
              <a:buFontTx/>
              <a:buNone/>
            </a:pPr>
            <a:r>
              <a:rPr lang="en-US" altLang="en-US" sz="1800" b="1">
                <a:solidFill>
                  <a:schemeClr val="tx1"/>
                </a:solidFill>
              </a:rPr>
              <a:t>Statutory Offense Framework</a:t>
            </a:r>
          </a:p>
        </p:txBody>
      </p:sp>
      <p:sp>
        <p:nvSpPr>
          <p:cNvPr id="52236" name="Text Box 14"/>
          <p:cNvSpPr txBox="1">
            <a:spLocks noChangeArrowheads="1"/>
          </p:cNvSpPr>
          <p:nvPr/>
        </p:nvSpPr>
        <p:spPr bwMode="auto">
          <a:xfrm>
            <a:off x="5943600" y="57912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eaLnBrk="1" hangingPunct="1">
              <a:spcBef>
                <a:spcPct val="50000"/>
              </a:spcBef>
              <a:buFontTx/>
              <a:buNone/>
            </a:pPr>
            <a:r>
              <a:rPr lang="en-US" altLang="en-US" sz="1800" b="1">
                <a:solidFill>
                  <a:schemeClr val="tx1"/>
                </a:solidFill>
              </a:rPr>
              <a:t>Whistleblower Rewards</a:t>
            </a:r>
          </a:p>
        </p:txBody>
      </p:sp>
      <p:sp>
        <p:nvSpPr>
          <p:cNvPr id="52237" name="Text Box 15"/>
          <p:cNvSpPr txBox="1">
            <a:spLocks noChangeArrowheads="1"/>
          </p:cNvSpPr>
          <p:nvPr/>
        </p:nvSpPr>
        <p:spPr bwMode="auto">
          <a:xfrm>
            <a:off x="533400" y="5867400"/>
            <a:ext cx="2743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eaLnBrk="1" hangingPunct="1">
              <a:spcBef>
                <a:spcPct val="50000"/>
              </a:spcBef>
              <a:buFontTx/>
              <a:buNone/>
            </a:pPr>
            <a:r>
              <a:rPr lang="en-US" altLang="en-US" sz="1800" b="1">
                <a:solidFill>
                  <a:schemeClr val="tx1"/>
                </a:solidFill>
              </a:rPr>
              <a:t>Fines &amp; Publicity for DOJ</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71488" y="658813"/>
            <a:ext cx="8153400" cy="944562"/>
          </a:xfrm>
        </p:spPr>
        <p:txBody>
          <a:bodyPr anchor="t"/>
          <a:lstStyle/>
          <a:p>
            <a:pPr algn="ctr">
              <a:defRPr/>
            </a:pPr>
            <a:r>
              <a:rPr altLang="en-US" smtClean="0"/>
              <a:t>MAGIC PIPE CASES</a:t>
            </a:r>
          </a:p>
        </p:txBody>
      </p:sp>
      <p:sp>
        <p:nvSpPr>
          <p:cNvPr id="130051" name="Text Placeholder 2"/>
          <p:cNvSpPr>
            <a:spLocks noGrp="1"/>
          </p:cNvSpPr>
          <p:nvPr>
            <p:ph type="body" sz="quarter" idx="4294967295"/>
          </p:nvPr>
        </p:nvSpPr>
        <p:spPr>
          <a:xfrm>
            <a:off x="508000" y="1585913"/>
            <a:ext cx="8253413" cy="5272087"/>
          </a:xfrm>
          <a:extLst/>
        </p:spPr>
        <p:txBody>
          <a:bodyPr/>
          <a:lstStyle/>
          <a:p>
            <a:pPr lvl="1" eaLnBrk="1" hangingPunct="1">
              <a:defRPr/>
            </a:pPr>
            <a:r>
              <a:rPr lang="en-US" altLang="en-US" sz="1800" b="1" dirty="0" smtClean="0"/>
              <a:t>Substantive Requirement:  Annex I governs the discharge of oil and oil/water mixtures – requires use of Oily Water Separator.</a:t>
            </a:r>
          </a:p>
          <a:p>
            <a:pPr marL="457200" lvl="1" indent="0" eaLnBrk="1" hangingPunct="1">
              <a:buFont typeface="Wingdings" pitchFamily="2" charset="2"/>
              <a:buNone/>
              <a:defRPr/>
            </a:pPr>
            <a:endParaRPr lang="en-US" altLang="en-US" sz="1800" b="1" dirty="0" smtClean="0"/>
          </a:p>
          <a:p>
            <a:pPr lvl="1" eaLnBrk="1" hangingPunct="1">
              <a:defRPr/>
            </a:pPr>
            <a:r>
              <a:rPr lang="en-US" altLang="en-US" sz="1800" b="1" dirty="0" smtClean="0"/>
              <a:t>Allegations </a:t>
            </a:r>
            <a:r>
              <a:rPr lang="en-US" altLang="en-US" sz="1800" b="1" dirty="0"/>
              <a:t>usually involve the use of a pipe to bypass the vessel’s Oily Water </a:t>
            </a:r>
            <a:r>
              <a:rPr lang="en-US" altLang="en-US" sz="1800" b="1" dirty="0" smtClean="0"/>
              <a:t>Separator</a:t>
            </a:r>
          </a:p>
          <a:p>
            <a:pPr marL="457200" lvl="1" indent="0" eaLnBrk="1" hangingPunct="1">
              <a:buFont typeface="Wingdings" pitchFamily="2" charset="2"/>
              <a:buNone/>
              <a:defRPr/>
            </a:pPr>
            <a:endParaRPr lang="en-US" altLang="en-US" sz="1800" b="1" dirty="0"/>
          </a:p>
          <a:p>
            <a:pPr lvl="1" eaLnBrk="1" hangingPunct="1">
              <a:defRPr/>
            </a:pPr>
            <a:r>
              <a:rPr lang="en-US" altLang="en-US" sz="1800" b="1" dirty="0" smtClean="0"/>
              <a:t>Recordkeeping requirement:  APPS requires all OWS related activity to be reported accurately</a:t>
            </a:r>
          </a:p>
          <a:p>
            <a:pPr marL="457200" lvl="1" indent="0" eaLnBrk="1" hangingPunct="1">
              <a:buFont typeface="Wingdings" pitchFamily="2" charset="2"/>
              <a:buNone/>
              <a:defRPr/>
            </a:pPr>
            <a:endParaRPr lang="en-US" altLang="en-US" sz="1800" b="1" dirty="0" smtClean="0"/>
          </a:p>
          <a:p>
            <a:pPr lvl="1" eaLnBrk="1" hangingPunct="1">
              <a:defRPr/>
            </a:pPr>
            <a:r>
              <a:rPr lang="en-US" altLang="en-US" sz="1800" b="1" dirty="0" smtClean="0"/>
              <a:t>If OWS is bypassed but records don’t report it, that is the basis for enforcement- falsifying records</a:t>
            </a:r>
          </a:p>
          <a:p>
            <a:pPr lvl="1" eaLnBrk="1" hangingPunct="1">
              <a:defRPr/>
            </a:pPr>
            <a:endParaRPr lang="en-US" altLang="en-US" sz="1800" b="1" dirty="0" smtClean="0"/>
          </a:p>
          <a:p>
            <a:pPr lvl="1" eaLnBrk="1" hangingPunct="1">
              <a:defRPr/>
            </a:pPr>
            <a:r>
              <a:rPr lang="en-US" altLang="en-US" sz="1800" b="1" dirty="0" smtClean="0"/>
              <a:t>Maintaining false records in US waters is basis jurisdiction for environmental crimes (bypassing OWS) allegedly committed in international waters.</a:t>
            </a:r>
          </a:p>
          <a:p>
            <a:pPr marL="457200" lvl="1" indent="0" eaLnBrk="1" hangingPunct="1">
              <a:buFont typeface="Wingdings" pitchFamily="2" charset="2"/>
              <a:buNone/>
              <a:defRPr/>
            </a:pPr>
            <a:endParaRPr lang="en-US" altLang="en-US" sz="2000" b="1" dirty="0" smtClean="0"/>
          </a:p>
          <a:p>
            <a:pPr marL="457200" lvl="1" indent="0" eaLnBrk="1" hangingPunct="1">
              <a:buFont typeface="Wingdings" pitchFamily="2" charset="2"/>
              <a:buNone/>
              <a:defRPr/>
            </a:pPr>
            <a:endParaRPr lang="en-US" altLang="en-US" sz="2000" b="1" dirty="0" smtClean="0"/>
          </a:p>
          <a:p>
            <a:pPr lvl="1" eaLnBrk="1" hangingPunct="1">
              <a:defRPr/>
            </a:pPr>
            <a:r>
              <a:rPr lang="en-US" altLang="en-US" sz="2000" b="1" dirty="0" smtClean="0"/>
              <a:t>Hence—“Magic Pipes”</a:t>
            </a:r>
          </a:p>
          <a:p>
            <a:pPr eaLnBrk="1" hangingPunct="1">
              <a:buFont typeface="Arial" charset="0"/>
              <a:buNone/>
              <a:defRPr/>
            </a:pPr>
            <a:endParaRPr lang="en-US" altLang="en-US" sz="2000" dirty="0" smtClean="0"/>
          </a:p>
        </p:txBody>
      </p:sp>
      <p:sp>
        <p:nvSpPr>
          <p:cNvPr id="53252"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53253"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05AB3027-5FA4-461B-BC50-43D9CABDC3B4}" type="slidenum">
              <a:rPr lang="en-US" altLang="en-US" sz="1000" smtClean="0">
                <a:solidFill>
                  <a:schemeClr val="tx1"/>
                </a:solidFill>
                <a:ea typeface="Osaka" pitchFamily="1" charset="-128"/>
              </a:rPr>
              <a:pPr fontAlgn="base">
                <a:spcBef>
                  <a:spcPct val="0"/>
                </a:spcBef>
                <a:spcAft>
                  <a:spcPct val="0"/>
                </a:spcAft>
                <a:buFontTx/>
                <a:buNone/>
              </a:pPr>
              <a:t>38</a:t>
            </a:fld>
            <a:endParaRPr lang="en-US" altLang="en-US" sz="1000" smtClean="0">
              <a:solidFill>
                <a:schemeClr val="tx1"/>
              </a:solidFill>
              <a:ea typeface="Osaka" pitchFamily="1"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nchor="t"/>
          <a:lstStyle/>
          <a:p>
            <a:pPr algn="ctr">
              <a:defRPr/>
            </a:pPr>
            <a:r>
              <a:rPr altLang="en-US" smtClean="0"/>
              <a:t>ECA REQUIREMENTS HAVE SIMILAR CONSTRUCT</a:t>
            </a:r>
          </a:p>
        </p:txBody>
      </p:sp>
      <p:sp>
        <p:nvSpPr>
          <p:cNvPr id="53251" name="Text Placeholder 2"/>
          <p:cNvSpPr>
            <a:spLocks noGrp="1"/>
          </p:cNvSpPr>
          <p:nvPr>
            <p:ph type="body" sz="quarter" idx="4294967295"/>
          </p:nvPr>
        </p:nvSpPr>
        <p:spPr>
          <a:xfrm>
            <a:off x="495300" y="1628775"/>
            <a:ext cx="8153400" cy="4714875"/>
          </a:xfrm>
        </p:spPr>
        <p:txBody>
          <a:bodyPr/>
          <a:lstStyle/>
          <a:p>
            <a:pPr eaLnBrk="1" hangingPunct="1">
              <a:buFont typeface="Arial" charset="0"/>
              <a:buNone/>
              <a:defRPr/>
            </a:pPr>
            <a:endParaRPr lang="en-US" altLang="en-US" sz="2000" b="1" dirty="0" smtClean="0">
              <a:latin typeface="Arial" charset="0"/>
              <a:cs typeface="Arial" charset="0"/>
            </a:endParaRPr>
          </a:p>
          <a:p>
            <a:pPr lvl="1" eaLnBrk="1" hangingPunct="1">
              <a:defRPr/>
            </a:pPr>
            <a:endParaRPr lang="en-US" altLang="en-US" sz="2000" b="1" dirty="0" smtClean="0">
              <a:latin typeface="Arial" charset="0"/>
              <a:cs typeface="Arial" charset="0"/>
            </a:endParaRPr>
          </a:p>
          <a:p>
            <a:pPr lvl="1" eaLnBrk="1" hangingPunct="1">
              <a:defRPr/>
            </a:pPr>
            <a:r>
              <a:rPr lang="en-US" altLang="en-US" sz="2000" b="1" dirty="0" smtClean="0">
                <a:latin typeface="Arial" charset="0"/>
                <a:cs typeface="Arial" charset="0"/>
              </a:rPr>
              <a:t>Substantive requirement – use compliant fuel in ECA</a:t>
            </a:r>
          </a:p>
          <a:p>
            <a:pPr marL="457200" lvl="1" indent="0" eaLnBrk="1" hangingPunct="1">
              <a:buFont typeface="Wingdings" pitchFamily="2" charset="2"/>
              <a:buNone/>
              <a:defRPr/>
            </a:pPr>
            <a:endParaRPr lang="en-US" altLang="en-US" sz="2000" b="1" dirty="0" smtClean="0">
              <a:latin typeface="Arial" charset="0"/>
              <a:cs typeface="Arial" charset="0"/>
            </a:endParaRPr>
          </a:p>
          <a:p>
            <a:pPr lvl="1" eaLnBrk="1" hangingPunct="1">
              <a:defRPr/>
            </a:pPr>
            <a:r>
              <a:rPr lang="en-US" altLang="en-US" sz="2000" b="1" dirty="0" smtClean="0">
                <a:latin typeface="Arial" charset="0"/>
                <a:cs typeface="Arial" charset="0"/>
              </a:rPr>
              <a:t>Substantive allegations – failure to use compliant</a:t>
            </a:r>
          </a:p>
          <a:p>
            <a:pPr marL="457200" lvl="1" indent="0" eaLnBrk="1" hangingPunct="1">
              <a:buFont typeface="Wingdings" pitchFamily="2" charset="2"/>
              <a:buNone/>
              <a:defRPr/>
            </a:pPr>
            <a:endParaRPr lang="en-US" altLang="en-US" sz="2000" b="1" dirty="0" smtClean="0">
              <a:latin typeface="Arial" charset="0"/>
              <a:cs typeface="Arial" charset="0"/>
            </a:endParaRPr>
          </a:p>
          <a:p>
            <a:pPr lvl="1" eaLnBrk="1" hangingPunct="1">
              <a:defRPr/>
            </a:pPr>
            <a:r>
              <a:rPr lang="en-US" altLang="en-US" sz="2000" b="1" dirty="0" smtClean="0">
                <a:latin typeface="Arial" charset="0"/>
                <a:cs typeface="Arial" charset="0"/>
              </a:rPr>
              <a:t>Recordkeeping requirements</a:t>
            </a:r>
          </a:p>
        </p:txBody>
      </p:sp>
      <p:sp>
        <p:nvSpPr>
          <p:cNvPr id="54276"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54277"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209C94EC-D42D-403C-9C89-2389847686FC}" type="slidenum">
              <a:rPr lang="en-US" altLang="en-US" sz="1000" smtClean="0">
                <a:solidFill>
                  <a:schemeClr val="tx1"/>
                </a:solidFill>
                <a:ea typeface="Osaka" pitchFamily="1" charset="-128"/>
              </a:rPr>
              <a:pPr fontAlgn="base">
                <a:spcBef>
                  <a:spcPct val="0"/>
                </a:spcBef>
                <a:spcAft>
                  <a:spcPct val="0"/>
                </a:spcAft>
                <a:buFontTx/>
                <a:buNone/>
              </a:pPr>
              <a:t>39</a:t>
            </a:fld>
            <a:endParaRPr lang="en-US" altLang="en-US" sz="1000" smtClean="0">
              <a:solidFill>
                <a:schemeClr val="tx1"/>
              </a:solidFill>
              <a:ea typeface="Osaka" pitchFamily="1"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0"/>
          </p:nvPr>
        </p:nvSpPr>
        <p:spPr bwMode="auto">
          <a:xfrm>
            <a:off x="7010400" y="6572250"/>
            <a:ext cx="2133600"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B4E28EE1-977C-426A-91CA-8CAA1AE05FED}" type="slidenum">
              <a:rPr lang="en-US" altLang="en-US" sz="1000" smtClean="0">
                <a:solidFill>
                  <a:schemeClr val="tx1"/>
                </a:solidFill>
              </a:rPr>
              <a:pPr eaLnBrk="1" fontAlgn="base" hangingPunct="1">
                <a:spcBef>
                  <a:spcPct val="0"/>
                </a:spcBef>
                <a:spcAft>
                  <a:spcPct val="0"/>
                </a:spcAft>
                <a:buFontTx/>
                <a:buNone/>
              </a:pPr>
              <a:t>4</a:t>
            </a:fld>
            <a:endParaRPr lang="en-US" altLang="en-US" sz="1000" smtClean="0">
              <a:solidFill>
                <a:schemeClr val="tx1"/>
              </a:solidFill>
            </a:endParaRPr>
          </a:p>
        </p:txBody>
      </p:sp>
      <p:sp>
        <p:nvSpPr>
          <p:cNvPr id="15364" name="Rectangle 2"/>
          <p:cNvSpPr>
            <a:spLocks noGrp="1" noChangeArrowheads="1"/>
          </p:cNvSpPr>
          <p:nvPr>
            <p:ph type="title"/>
          </p:nvPr>
        </p:nvSpPr>
        <p:spPr>
          <a:xfrm>
            <a:off x="457200" y="457200"/>
            <a:ext cx="8077200" cy="1143000"/>
          </a:xfrm>
        </p:spPr>
        <p:txBody>
          <a:bodyPr/>
          <a:lstStyle/>
          <a:p>
            <a:pPr algn="ctr">
              <a:defRPr/>
            </a:pPr>
            <a:r>
              <a:rPr altLang="en-US" smtClean="0"/>
              <a:t>The Act to Prevent Pollution From Ships (“APPS”) – An Overview</a:t>
            </a:r>
          </a:p>
        </p:txBody>
      </p:sp>
      <p:sp>
        <p:nvSpPr>
          <p:cNvPr id="18436" name="Rectangle 3"/>
          <p:cNvSpPr>
            <a:spLocks noGrp="1" noChangeArrowheads="1"/>
          </p:cNvSpPr>
          <p:nvPr>
            <p:ph type="body" idx="1"/>
          </p:nvPr>
        </p:nvSpPr>
        <p:spPr>
          <a:xfrm>
            <a:off x="457200" y="1646238"/>
            <a:ext cx="8229600" cy="4297362"/>
          </a:xfrm>
        </p:spPr>
        <p:txBody>
          <a:bodyPr/>
          <a:lstStyle/>
          <a:p>
            <a:pPr eaLnBrk="1" hangingPunct="1">
              <a:lnSpc>
                <a:spcPct val="90000"/>
              </a:lnSpc>
              <a:spcAft>
                <a:spcPct val="50000"/>
              </a:spcAft>
            </a:pPr>
            <a:r>
              <a:rPr lang="en-US" altLang="en-US" sz="2500" smtClean="0">
                <a:latin typeface="Arial" charset="0"/>
                <a:cs typeface="Arial" charset="0"/>
              </a:rPr>
              <a:t>Enacted in 1980</a:t>
            </a:r>
          </a:p>
          <a:p>
            <a:pPr eaLnBrk="1" hangingPunct="1">
              <a:lnSpc>
                <a:spcPct val="90000"/>
              </a:lnSpc>
              <a:spcAft>
                <a:spcPct val="50000"/>
              </a:spcAft>
            </a:pPr>
            <a:r>
              <a:rPr lang="en-US" altLang="en-US" sz="2500" smtClean="0">
                <a:latin typeface="Arial" charset="0"/>
                <a:cs typeface="Arial" charset="0"/>
              </a:rPr>
              <a:t>Implements MARPOL Annex VI (and all of MARPOL) into U.S. domestic law.</a:t>
            </a:r>
          </a:p>
          <a:p>
            <a:pPr eaLnBrk="1" hangingPunct="1">
              <a:lnSpc>
                <a:spcPct val="90000"/>
              </a:lnSpc>
              <a:spcAft>
                <a:spcPct val="50000"/>
              </a:spcAft>
            </a:pPr>
            <a:r>
              <a:rPr lang="en-US" altLang="en-US" sz="2500" smtClean="0">
                <a:latin typeface="Arial" charset="0"/>
                <a:cs typeface="Arial" charset="0"/>
              </a:rPr>
              <a:t>Creates comprehensive administration, inspection and enforcement regime.</a:t>
            </a:r>
          </a:p>
          <a:p>
            <a:pPr eaLnBrk="1" hangingPunct="1">
              <a:lnSpc>
                <a:spcPct val="90000"/>
              </a:lnSpc>
              <a:spcAft>
                <a:spcPct val="50000"/>
              </a:spcAft>
            </a:pPr>
            <a:r>
              <a:rPr lang="en-US" altLang="en-US" sz="2500" smtClean="0">
                <a:latin typeface="Arial" charset="0"/>
                <a:cs typeface="Arial" charset="0"/>
              </a:rPr>
              <a:t>Provides authority to U.S. Coast Guard and EPA with respect to enforcement of international environmental laws and treaties (MARPOL).</a:t>
            </a:r>
          </a:p>
          <a:p>
            <a:pPr eaLnBrk="1" hangingPunct="1">
              <a:lnSpc>
                <a:spcPct val="90000"/>
              </a:lnSpc>
              <a:spcAft>
                <a:spcPct val="50000"/>
              </a:spcAft>
            </a:pPr>
            <a:r>
              <a:rPr lang="en-US" altLang="en-US" sz="2500" smtClean="0">
                <a:latin typeface="Arial" charset="0"/>
                <a:cs typeface="Arial" charset="0"/>
              </a:rPr>
              <a:t>Criminal and civil penalties for violations.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95300" y="706438"/>
            <a:ext cx="8153400" cy="857250"/>
          </a:xfrm>
        </p:spPr>
        <p:txBody>
          <a:bodyPr anchor="t"/>
          <a:lstStyle/>
          <a:p>
            <a:pPr algn="ctr">
              <a:defRPr/>
            </a:pPr>
            <a:r>
              <a:rPr altLang="en-US" smtClean="0"/>
              <a:t>ECA REQUIREMENTS HAVE SIMILAR CONSTRUCT</a:t>
            </a:r>
          </a:p>
        </p:txBody>
      </p:sp>
      <p:sp>
        <p:nvSpPr>
          <p:cNvPr id="55299" name="Text Placeholder 2"/>
          <p:cNvSpPr>
            <a:spLocks noGrp="1"/>
          </p:cNvSpPr>
          <p:nvPr>
            <p:ph type="body" sz="quarter" idx="4294967295"/>
          </p:nvPr>
        </p:nvSpPr>
        <p:spPr>
          <a:xfrm>
            <a:off x="533400" y="1600200"/>
            <a:ext cx="8228013" cy="4989513"/>
          </a:xfrm>
        </p:spPr>
        <p:txBody>
          <a:bodyPr/>
          <a:lstStyle/>
          <a:p>
            <a:pPr eaLnBrk="1" hangingPunct="1"/>
            <a:r>
              <a:rPr lang="en-US" altLang="en-US" sz="1600" b="1" smtClean="0">
                <a:latin typeface="Arial" charset="0"/>
                <a:cs typeface="Arial" charset="0"/>
              </a:rPr>
              <a:t>Bunker delivery notes – Regulation 18.5 and 40 C.F.R. § 1043.70 </a:t>
            </a:r>
          </a:p>
          <a:p>
            <a:pPr eaLnBrk="1" hangingPunct="1"/>
            <a:r>
              <a:rPr lang="en-US" altLang="en-US" sz="1600" b="1" smtClean="0">
                <a:latin typeface="Arial" charset="0"/>
                <a:cs typeface="Arial" charset="0"/>
              </a:rPr>
              <a:t>Maintain </a:t>
            </a:r>
            <a:r>
              <a:rPr lang="en-US" altLang="en-US" sz="1600" b="1" i="1" smtClean="0">
                <a:latin typeface="Arial" charset="0"/>
                <a:cs typeface="Arial" charset="0"/>
              </a:rPr>
              <a:t>representative</a:t>
            </a:r>
            <a:r>
              <a:rPr lang="en-US" altLang="en-US" sz="1600" b="1" smtClean="0">
                <a:latin typeface="Arial" charset="0"/>
                <a:cs typeface="Arial" charset="0"/>
              </a:rPr>
              <a:t> fuel oil samples. Regulation 18.8.1 and 40 C.F.R. § 1043.70 (maintained for one year)</a:t>
            </a:r>
          </a:p>
          <a:p>
            <a:pPr eaLnBrk="1" hangingPunct="1"/>
            <a:r>
              <a:rPr lang="en-US" altLang="en-US" sz="1600" b="1" smtClean="0">
                <a:latin typeface="Arial" charset="0"/>
                <a:cs typeface="Arial" charset="0"/>
              </a:rPr>
              <a:t>Fuel Oil Changeover Logbook (a.k.a. Sulphur Record Book) –Annex VI Regulation 14.6/ 40 C.F.R. § 1043.70</a:t>
            </a:r>
          </a:p>
          <a:p>
            <a:pPr lvl="3" eaLnBrk="1" hangingPunct="1"/>
            <a:r>
              <a:rPr lang="en-US" altLang="en-US" sz="1600" b="1" smtClean="0">
                <a:latin typeface="Arial" charset="0"/>
                <a:cs typeface="Arial" charset="0"/>
              </a:rPr>
              <a:t>Fuel changeover procedures</a:t>
            </a:r>
          </a:p>
          <a:p>
            <a:pPr lvl="3" eaLnBrk="1" hangingPunct="1"/>
            <a:r>
              <a:rPr lang="en-US" altLang="en-US" sz="1600" b="1" smtClean="0">
                <a:latin typeface="Arial" charset="0"/>
                <a:cs typeface="Arial" charset="0"/>
              </a:rPr>
              <a:t>Vessel’s position/date/time at entrance/exit from ECA</a:t>
            </a:r>
          </a:p>
          <a:p>
            <a:pPr lvl="3" eaLnBrk="1" hangingPunct="1"/>
            <a:r>
              <a:rPr lang="en-US" altLang="en-US" sz="1600" b="1" smtClean="0">
                <a:latin typeface="Arial" charset="0"/>
                <a:cs typeface="Arial" charset="0"/>
              </a:rPr>
              <a:t>Volume of low sulphur fuel onboard</a:t>
            </a:r>
          </a:p>
          <a:p>
            <a:pPr lvl="3" eaLnBrk="1" hangingPunct="1"/>
            <a:r>
              <a:rPr lang="en-US" altLang="en-US" sz="1600" b="1" smtClean="0">
                <a:latin typeface="Arial" charset="0"/>
                <a:cs typeface="Arial" charset="0"/>
              </a:rPr>
              <a:t>Position, date and time of any fuel-oil changeover operation prior to entering and after exiting an ECA</a:t>
            </a:r>
          </a:p>
          <a:p>
            <a:pPr eaLnBrk="1" hangingPunct="1"/>
            <a:r>
              <a:rPr lang="en-US" altLang="en-US" sz="1600" b="1" smtClean="0">
                <a:latin typeface="Arial" charset="0"/>
                <a:cs typeface="Arial" charset="0"/>
              </a:rPr>
              <a:t>Record Book of Diesel Engine Parameters</a:t>
            </a:r>
          </a:p>
          <a:p>
            <a:pPr eaLnBrk="1" hangingPunct="1"/>
            <a:r>
              <a:rPr lang="en-US" altLang="en-US" sz="1600" b="1" smtClean="0">
                <a:latin typeface="Arial" charset="0"/>
                <a:cs typeface="Arial" charset="0"/>
              </a:rPr>
              <a:t>Ozone Depleting Substances Record Book</a:t>
            </a:r>
          </a:p>
          <a:p>
            <a:pPr eaLnBrk="1" hangingPunct="1"/>
            <a:r>
              <a:rPr lang="en-US" altLang="en-US" sz="1600" b="1" smtClean="0">
                <a:latin typeface="Arial" charset="0"/>
                <a:cs typeface="Arial" charset="0"/>
              </a:rPr>
              <a:t>Fuel Non-Availability Report</a:t>
            </a:r>
            <a:endParaRPr lang="en-US" altLang="en-US" sz="1600" smtClean="0">
              <a:latin typeface="Arial" charset="0"/>
              <a:cs typeface="Arial" charset="0"/>
            </a:endParaRPr>
          </a:p>
          <a:p>
            <a:pPr eaLnBrk="1" hangingPunct="1">
              <a:buFont typeface="Arial" charset="0"/>
              <a:buNone/>
            </a:pPr>
            <a:endParaRPr lang="en-US" altLang="en-US" sz="1800" b="1" smtClean="0">
              <a:latin typeface="Arial" charset="0"/>
              <a:cs typeface="Arial" charset="0"/>
            </a:endParaRPr>
          </a:p>
          <a:p>
            <a:pPr eaLnBrk="1" hangingPunct="1">
              <a:buFont typeface="Arial" charset="0"/>
              <a:buNone/>
            </a:pPr>
            <a:endParaRPr lang="en-US" altLang="en-US" sz="1800" b="1" smtClean="0">
              <a:latin typeface="Arial" charset="0"/>
              <a:cs typeface="Arial" charset="0"/>
            </a:endParaRPr>
          </a:p>
          <a:p>
            <a:pPr eaLnBrk="1" hangingPunct="1">
              <a:buFont typeface="Arial" charset="0"/>
              <a:buNone/>
            </a:pPr>
            <a:endParaRPr lang="en-US" altLang="en-US" sz="1800" b="1" smtClean="0">
              <a:latin typeface="Arial" charset="0"/>
              <a:cs typeface="Arial" charset="0"/>
            </a:endParaRPr>
          </a:p>
          <a:p>
            <a:pPr eaLnBrk="1" hangingPunct="1">
              <a:buFont typeface="Arial" charset="0"/>
              <a:buNone/>
            </a:pPr>
            <a:endParaRPr lang="en-US" altLang="en-US" sz="1800" b="1" smtClean="0">
              <a:latin typeface="Arial" charset="0"/>
              <a:cs typeface="Arial" charset="0"/>
            </a:endParaRPr>
          </a:p>
          <a:p>
            <a:pPr eaLnBrk="1" hangingPunct="1">
              <a:buFont typeface="Arial" charset="0"/>
              <a:buNone/>
            </a:pPr>
            <a:r>
              <a:rPr lang="en-US" altLang="en-US" sz="1800" b="1" smtClean="0">
                <a:latin typeface="Arial" charset="0"/>
                <a:cs typeface="Arial" charset="0"/>
              </a:rPr>
              <a:t>Fuel Oil Changeover Logbook (a.k.a. Sulphur Record Book) –Annex VI Regulation 14.6/ 40 C.F.R. § 1043.70</a:t>
            </a:r>
          </a:p>
          <a:p>
            <a:pPr lvl="1" eaLnBrk="1" hangingPunct="1"/>
            <a:r>
              <a:rPr lang="en-US" altLang="en-US" sz="1800" b="1" smtClean="0">
                <a:latin typeface="Arial" charset="0"/>
                <a:cs typeface="Arial" charset="0"/>
              </a:rPr>
              <a:t>Vessels must log: </a:t>
            </a:r>
          </a:p>
          <a:p>
            <a:pPr lvl="2" eaLnBrk="1" hangingPunct="1"/>
            <a:r>
              <a:rPr lang="en-US" altLang="en-US" sz="1800" b="1" smtClean="0">
                <a:latin typeface="Arial" charset="0"/>
                <a:cs typeface="Arial" charset="0"/>
              </a:rPr>
              <a:t>Fuel changeover procedures</a:t>
            </a:r>
          </a:p>
          <a:p>
            <a:pPr lvl="2" eaLnBrk="1" hangingPunct="1"/>
            <a:r>
              <a:rPr lang="en-US" altLang="en-US" sz="1800" b="1" smtClean="0">
                <a:latin typeface="Arial" charset="0"/>
                <a:cs typeface="Arial" charset="0"/>
              </a:rPr>
              <a:t>Vessel’s position/date/time at entrance/exit from ECA</a:t>
            </a:r>
          </a:p>
          <a:p>
            <a:pPr lvl="2" eaLnBrk="1" hangingPunct="1"/>
            <a:r>
              <a:rPr lang="en-US" altLang="en-US" sz="1800" b="1" smtClean="0">
                <a:latin typeface="Arial" charset="0"/>
                <a:cs typeface="Arial" charset="0"/>
              </a:rPr>
              <a:t>Volume of low sulphur fuel onboard</a:t>
            </a:r>
          </a:p>
          <a:p>
            <a:pPr lvl="2" eaLnBrk="1" hangingPunct="1"/>
            <a:r>
              <a:rPr lang="en-US" altLang="en-US" sz="1800" b="1" smtClean="0">
                <a:latin typeface="Arial" charset="0"/>
                <a:cs typeface="Arial" charset="0"/>
              </a:rPr>
              <a:t>Position, date and time of any fuel-oil changeover operation prior to entering and after exiting an ECA</a:t>
            </a:r>
          </a:p>
          <a:p>
            <a:pPr lvl="1" eaLnBrk="1" hangingPunct="1"/>
            <a:r>
              <a:rPr lang="en-US" altLang="en-US" sz="1800" b="1" smtClean="0">
                <a:latin typeface="Arial" charset="0"/>
                <a:cs typeface="Arial" charset="0"/>
              </a:rPr>
              <a:t>Other important records:</a:t>
            </a:r>
          </a:p>
          <a:p>
            <a:pPr lvl="2" eaLnBrk="1" hangingPunct="1"/>
            <a:r>
              <a:rPr lang="en-US" altLang="en-US" sz="1800" b="1" smtClean="0">
                <a:latin typeface="Arial" charset="0"/>
                <a:cs typeface="Arial" charset="0"/>
              </a:rPr>
              <a:t>Record Book of Diesel Engine Parameters</a:t>
            </a:r>
          </a:p>
          <a:p>
            <a:pPr lvl="2" eaLnBrk="1" hangingPunct="1"/>
            <a:r>
              <a:rPr lang="en-US" altLang="en-US" sz="1800" b="1" smtClean="0">
                <a:latin typeface="Arial" charset="0"/>
                <a:cs typeface="Arial" charset="0"/>
              </a:rPr>
              <a:t>Ozone Depleting Substances Record Book</a:t>
            </a:r>
          </a:p>
          <a:p>
            <a:pPr lvl="2" eaLnBrk="1" hangingPunct="1"/>
            <a:r>
              <a:rPr lang="en-US" altLang="en-US" sz="1800" b="1" smtClean="0">
                <a:latin typeface="Arial" charset="0"/>
                <a:cs typeface="Arial" charset="0"/>
              </a:rPr>
              <a:t>Fuel Non-Availability Report</a:t>
            </a:r>
          </a:p>
          <a:p>
            <a:pPr eaLnBrk="1" hangingPunct="1">
              <a:buFont typeface="Arial" charset="0"/>
              <a:buNone/>
            </a:pPr>
            <a:endParaRPr lang="en-US" altLang="en-US" smtClean="0">
              <a:latin typeface="Arial" charset="0"/>
              <a:cs typeface="Arial" charset="0"/>
            </a:endParaRPr>
          </a:p>
        </p:txBody>
      </p:sp>
      <p:sp>
        <p:nvSpPr>
          <p:cNvPr id="55300"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55301"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4B8A6A0F-2074-4201-B4CB-D516157ABA2F}" type="slidenum">
              <a:rPr lang="en-US" altLang="en-US" sz="1000" smtClean="0">
                <a:solidFill>
                  <a:schemeClr val="tx1"/>
                </a:solidFill>
                <a:ea typeface="Osaka" pitchFamily="1" charset="-128"/>
              </a:rPr>
              <a:pPr fontAlgn="base">
                <a:spcBef>
                  <a:spcPct val="0"/>
                </a:spcBef>
                <a:spcAft>
                  <a:spcPct val="0"/>
                </a:spcAft>
                <a:buFontTx/>
                <a:buNone/>
              </a:pPr>
              <a:t>40</a:t>
            </a:fld>
            <a:endParaRPr lang="en-US" altLang="en-US" sz="1000" smtClean="0">
              <a:solidFill>
                <a:schemeClr val="tx1"/>
              </a:solidFill>
              <a:ea typeface="Osaka" pitchFamily="1"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495300" y="706438"/>
            <a:ext cx="8153400" cy="857250"/>
          </a:xfrm>
        </p:spPr>
        <p:txBody>
          <a:bodyPr anchor="t"/>
          <a:lstStyle/>
          <a:p>
            <a:pPr algn="ctr">
              <a:defRPr/>
            </a:pPr>
            <a:r>
              <a:rPr altLang="en-US" smtClean="0"/>
              <a:t>LIKE Magic pipe records</a:t>
            </a:r>
          </a:p>
        </p:txBody>
      </p:sp>
      <p:sp>
        <p:nvSpPr>
          <p:cNvPr id="56323" name="Text Placeholder 2"/>
          <p:cNvSpPr>
            <a:spLocks noGrp="1"/>
          </p:cNvSpPr>
          <p:nvPr>
            <p:ph type="body" sz="quarter" idx="4294967295"/>
          </p:nvPr>
        </p:nvSpPr>
        <p:spPr>
          <a:xfrm>
            <a:off x="495300" y="1628775"/>
            <a:ext cx="8228013" cy="4989513"/>
          </a:xfrm>
        </p:spPr>
        <p:txBody>
          <a:bodyPr/>
          <a:lstStyle/>
          <a:p>
            <a:pPr lvl="1" eaLnBrk="1" hangingPunct="1"/>
            <a:r>
              <a:rPr lang="en-US" altLang="en-US" sz="1800" b="1" smtClean="0">
                <a:latin typeface="Arial" charset="0"/>
                <a:cs typeface="Arial" charset="0"/>
              </a:rPr>
              <a:t>MUST BE COMPLETE, ACCURATE OR TRUTHFUL</a:t>
            </a:r>
          </a:p>
          <a:p>
            <a:pPr lvl="1" eaLnBrk="1" hangingPunct="1"/>
            <a:r>
              <a:rPr lang="en-US" altLang="en-US" sz="1800" b="1" smtClean="0">
                <a:latin typeface="Arial" charset="0"/>
                <a:cs typeface="Arial" charset="0"/>
              </a:rPr>
              <a:t>If incorrect fuel is used but not recorded – violation</a:t>
            </a:r>
          </a:p>
          <a:p>
            <a:pPr lvl="1" eaLnBrk="1" hangingPunct="1"/>
            <a:r>
              <a:rPr lang="en-US" altLang="en-US" sz="1800" b="1" smtClean="0">
                <a:latin typeface="Arial" charset="0"/>
                <a:cs typeface="Arial" charset="0"/>
              </a:rPr>
              <a:t>If non compliance fuel is used and is recorded – violation of substantive standard</a:t>
            </a:r>
          </a:p>
          <a:p>
            <a:pPr lvl="1" eaLnBrk="1" hangingPunct="1"/>
            <a:r>
              <a:rPr lang="en-US" altLang="en-US" sz="1800" b="1" smtClean="0">
                <a:latin typeface="Arial" charset="0"/>
                <a:cs typeface="Arial" charset="0"/>
              </a:rPr>
              <a:t>If FONAR not done – violation</a:t>
            </a:r>
          </a:p>
          <a:p>
            <a:pPr lvl="1" eaLnBrk="1" hangingPunct="1"/>
            <a:r>
              <a:rPr lang="en-US" altLang="en-US" sz="1800" b="1" smtClean="0">
                <a:latin typeface="Arial" charset="0"/>
                <a:cs typeface="Arial" charset="0"/>
              </a:rPr>
              <a:t>If FONAR done but not ‘good faith’ – violation</a:t>
            </a:r>
          </a:p>
          <a:p>
            <a:pPr lvl="1" eaLnBrk="1" hangingPunct="1"/>
            <a:r>
              <a:rPr lang="en-US" altLang="en-US" sz="1800" b="1" smtClean="0">
                <a:latin typeface="Arial" charset="0"/>
                <a:cs typeface="Arial" charset="0"/>
              </a:rPr>
              <a:t>If people agree to do any of the above – violation</a:t>
            </a:r>
          </a:p>
          <a:p>
            <a:pPr lvl="1" eaLnBrk="1" hangingPunct="1"/>
            <a:endParaRPr lang="en-US" altLang="en-US" sz="1800" b="1" smtClean="0">
              <a:latin typeface="Arial" charset="0"/>
              <a:cs typeface="Arial" charset="0"/>
            </a:endParaRPr>
          </a:p>
          <a:p>
            <a:pPr eaLnBrk="1" hangingPunct="1">
              <a:buFont typeface="Arial" charset="0"/>
              <a:buNone/>
            </a:pPr>
            <a:endParaRPr lang="en-US" altLang="en-US" sz="2000" b="1" smtClean="0">
              <a:latin typeface="Arial" charset="0"/>
              <a:cs typeface="Arial" charset="0"/>
            </a:endParaRPr>
          </a:p>
          <a:p>
            <a:pPr eaLnBrk="1" hangingPunct="1">
              <a:buFont typeface="Arial" charset="0"/>
              <a:buNone/>
            </a:pPr>
            <a:r>
              <a:rPr lang="en-US" altLang="en-US" sz="2000" b="1" smtClean="0">
                <a:latin typeface="Arial" charset="0"/>
                <a:cs typeface="Arial" charset="0"/>
              </a:rPr>
              <a:t>Recordkeeping requirements allow US to assert jurisdiction  over foreign flag vessels for all violations of Annex VI on the high seas!</a:t>
            </a:r>
          </a:p>
          <a:p>
            <a:pPr eaLnBrk="1" hangingPunct="1">
              <a:buFont typeface="Arial" charset="0"/>
              <a:buNone/>
            </a:pPr>
            <a:endParaRPr lang="en-US" altLang="en-US" smtClean="0">
              <a:latin typeface="Arial" charset="0"/>
              <a:cs typeface="Arial" charset="0"/>
            </a:endParaRPr>
          </a:p>
        </p:txBody>
      </p:sp>
      <p:sp>
        <p:nvSpPr>
          <p:cNvPr id="56324" name="Footer Placeholder 3"/>
          <p:cNvSpPr>
            <a:spLocks noGrp="1"/>
          </p:cNvSpPr>
          <p:nvPr>
            <p:ph type="ftr" sz="quarter" idx="4294967295"/>
          </p:nvPr>
        </p:nvSpPr>
        <p:spPr bwMode="auto">
          <a:xfrm>
            <a:off x="3124200" y="6583363"/>
            <a:ext cx="2895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r>
              <a:rPr lang="en-US" altLang="en-US" sz="1000" smtClean="0">
                <a:ea typeface="Osaka" pitchFamily="1" charset="-128"/>
              </a:rPr>
              <a:t>klgates.com</a:t>
            </a:r>
          </a:p>
        </p:txBody>
      </p:sp>
      <p:sp>
        <p:nvSpPr>
          <p:cNvPr id="56325" name="Slide Number Placeholder 4"/>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fontAlgn="base">
              <a:spcBef>
                <a:spcPct val="0"/>
              </a:spcBef>
              <a:spcAft>
                <a:spcPct val="0"/>
              </a:spcAft>
              <a:buFontTx/>
              <a:buNone/>
            </a:pPr>
            <a:fld id="{6034E12D-B77A-4878-AB7E-90453F705BF8}" type="slidenum">
              <a:rPr lang="en-US" altLang="en-US" sz="1000" smtClean="0">
                <a:solidFill>
                  <a:schemeClr val="tx1"/>
                </a:solidFill>
                <a:ea typeface="Osaka" pitchFamily="1" charset="-128"/>
              </a:rPr>
              <a:pPr fontAlgn="base">
                <a:spcBef>
                  <a:spcPct val="0"/>
                </a:spcBef>
                <a:spcAft>
                  <a:spcPct val="0"/>
                </a:spcAft>
                <a:buFontTx/>
                <a:buNone/>
              </a:pPr>
              <a:t>41</a:t>
            </a:fld>
            <a:endParaRPr lang="en-US" altLang="en-US" sz="1000" smtClean="0">
              <a:solidFill>
                <a:schemeClr val="tx1"/>
              </a:solidFill>
              <a:ea typeface="Osaka" pitchFamily="1"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6200" y="3459163"/>
            <a:ext cx="8991600" cy="655637"/>
          </a:xfrm>
        </p:spPr>
        <p:txBody>
          <a:bodyPr/>
          <a:lstStyle/>
          <a:p>
            <a:pPr eaLnBrk="1" hangingPunct="1"/>
            <a:r>
              <a:rPr lang="en-US" altLang="en-US" sz="2800" smtClean="0">
                <a:latin typeface="Arial" charset="0"/>
                <a:cs typeface="Arial" charset="0"/>
              </a:rPr>
              <a:t>What happens when EPA sends a request for information, or the Coast Guard boards the vessel looking for evidence of non-compliance?</a:t>
            </a:r>
            <a:br>
              <a:rPr lang="en-US" altLang="en-US" sz="2800" smtClean="0">
                <a:latin typeface="Arial" charset="0"/>
                <a:cs typeface="Arial" charset="0"/>
              </a:rPr>
            </a:br>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34CCC8D8-399C-4AE7-957B-709F0ED289EC}" type="slidenum">
              <a:rPr lang="en-US" altLang="en-US" sz="1000" smtClean="0">
                <a:solidFill>
                  <a:schemeClr val="tx1"/>
                </a:solidFill>
              </a:rPr>
              <a:pPr eaLnBrk="1" fontAlgn="base" hangingPunct="1">
                <a:spcBef>
                  <a:spcPct val="0"/>
                </a:spcBef>
                <a:spcAft>
                  <a:spcPct val="0"/>
                </a:spcAft>
                <a:buFontTx/>
                <a:buNone/>
              </a:pPr>
              <a:t>43</a:t>
            </a:fld>
            <a:endParaRPr lang="en-US" altLang="en-US" sz="1000" smtClean="0">
              <a:solidFill>
                <a:schemeClr val="tx1"/>
              </a:solidFill>
            </a:endParaRPr>
          </a:p>
        </p:txBody>
      </p:sp>
      <p:sp>
        <p:nvSpPr>
          <p:cNvPr id="16388" name="Rectangle 2"/>
          <p:cNvSpPr>
            <a:spLocks noGrp="1" noChangeArrowheads="1"/>
          </p:cNvSpPr>
          <p:nvPr>
            <p:ph type="title"/>
          </p:nvPr>
        </p:nvSpPr>
        <p:spPr>
          <a:xfrm>
            <a:off x="304800" y="228600"/>
            <a:ext cx="7239000" cy="990600"/>
          </a:xfrm>
        </p:spPr>
        <p:txBody>
          <a:bodyPr/>
          <a:lstStyle/>
          <a:p>
            <a:pPr>
              <a:defRPr/>
            </a:pPr>
            <a:r>
              <a:rPr altLang="en-US" smtClean="0"/>
              <a:t>U.S. Enforcement of Annex VI </a:t>
            </a:r>
            <a:r>
              <a:rPr altLang="en-US" sz="2400" smtClean="0"/>
              <a:t>Under APPS</a:t>
            </a:r>
          </a:p>
        </p:txBody>
      </p:sp>
      <p:sp>
        <p:nvSpPr>
          <p:cNvPr id="16389" name="Rectangle 3"/>
          <p:cNvSpPr>
            <a:spLocks noGrp="1" noChangeArrowheads="1"/>
          </p:cNvSpPr>
          <p:nvPr>
            <p:ph type="body" idx="1"/>
          </p:nvPr>
        </p:nvSpPr>
        <p:spPr>
          <a:xfrm>
            <a:off x="304800" y="1524000"/>
            <a:ext cx="3733800" cy="4419600"/>
          </a:xfrm>
        </p:spPr>
        <p:txBody>
          <a:bodyPr/>
          <a:lstStyle/>
          <a:p>
            <a:pPr marL="117475" indent="-117475" eaLnBrk="1" hangingPunct="1">
              <a:buFontTx/>
              <a:buNone/>
              <a:defRPr/>
            </a:pPr>
            <a:r>
              <a:rPr lang="en-US" altLang="en-US" sz="2000" b="1" dirty="0" smtClean="0"/>
              <a:t>2011 MOU</a:t>
            </a:r>
            <a:r>
              <a:rPr lang="en-US" altLang="en-US" b="1" dirty="0" smtClean="0"/>
              <a:t> </a:t>
            </a:r>
            <a:r>
              <a:rPr lang="en-US" altLang="en-US" sz="2000" b="1" dirty="0" smtClean="0"/>
              <a:t>Between USCG </a:t>
            </a:r>
          </a:p>
          <a:p>
            <a:pPr marL="117475" indent="-117475" eaLnBrk="1" hangingPunct="1">
              <a:buFontTx/>
              <a:buNone/>
              <a:defRPr/>
            </a:pPr>
            <a:r>
              <a:rPr lang="en-US" altLang="en-US" sz="2000" b="1" dirty="0" smtClean="0"/>
              <a:t>and EPA:</a:t>
            </a:r>
          </a:p>
          <a:p>
            <a:pPr marL="117475" indent="-117475" eaLnBrk="1" hangingPunct="1">
              <a:defRPr/>
            </a:pPr>
            <a:endParaRPr lang="en-US" altLang="en-US" sz="1200" b="1" dirty="0" smtClean="0"/>
          </a:p>
          <a:p>
            <a:pPr marL="228600" indent="-228600" eaLnBrk="1" hangingPunct="1">
              <a:defRPr/>
            </a:pPr>
            <a:r>
              <a:rPr lang="en-US" altLang="en-US" sz="1800" dirty="0" smtClean="0"/>
              <a:t>Delineates responsibilities for administration and enforcement between agencies</a:t>
            </a:r>
          </a:p>
          <a:p>
            <a:pPr marL="228600" indent="-228600" eaLnBrk="1" hangingPunct="1">
              <a:defRPr/>
            </a:pPr>
            <a:endParaRPr lang="en-US" altLang="en-US" sz="1800" dirty="0" smtClean="0"/>
          </a:p>
          <a:p>
            <a:pPr marL="228600" indent="-228600" eaLnBrk="1" hangingPunct="1">
              <a:defRPr/>
            </a:pPr>
            <a:r>
              <a:rPr lang="en-US" altLang="en-US" sz="1800" dirty="0" smtClean="0"/>
              <a:t>Referral of evidence &amp; violations</a:t>
            </a:r>
          </a:p>
          <a:p>
            <a:pPr marL="228600" indent="-228600" eaLnBrk="1" hangingPunct="1">
              <a:defRPr/>
            </a:pPr>
            <a:endParaRPr lang="en-US" altLang="en-US" sz="1800" dirty="0" smtClean="0"/>
          </a:p>
          <a:p>
            <a:pPr marL="228600" indent="-228600" eaLnBrk="1" hangingPunct="1">
              <a:defRPr/>
            </a:pPr>
            <a:r>
              <a:rPr lang="en-US" altLang="en-US" sz="1800" dirty="0" smtClean="0"/>
              <a:t>Provision of technical expertise (EPA)</a:t>
            </a:r>
          </a:p>
          <a:p>
            <a:pPr marL="117475" indent="-117475" eaLnBrk="1" hangingPunct="1">
              <a:defRPr/>
            </a:pPr>
            <a:endParaRPr lang="en-US" altLang="en-US" sz="1800" dirty="0" smtClean="0"/>
          </a:p>
          <a:p>
            <a:pPr marL="117475" indent="-117475" eaLnBrk="1" hangingPunct="1">
              <a:buFontTx/>
              <a:buNone/>
              <a:defRPr/>
            </a:pPr>
            <a:endParaRPr lang="en-US" altLang="en-US" sz="1800" dirty="0" smtClean="0"/>
          </a:p>
        </p:txBody>
      </p:sp>
      <p:graphicFrame>
        <p:nvGraphicFramePr>
          <p:cNvPr id="58373" name="Object 6"/>
          <p:cNvGraphicFramePr>
            <a:graphicFrameLocks noChangeAspect="1"/>
          </p:cNvGraphicFramePr>
          <p:nvPr/>
        </p:nvGraphicFramePr>
        <p:xfrm>
          <a:off x="4267200" y="1295400"/>
          <a:ext cx="4537075" cy="4953000"/>
        </p:xfrm>
        <a:graphic>
          <a:graphicData uri="http://schemas.openxmlformats.org/presentationml/2006/ole">
            <mc:AlternateContent xmlns:mc="http://schemas.openxmlformats.org/markup-compatibility/2006">
              <mc:Choice xmlns:v="urn:schemas-microsoft-com:vml" Requires="v">
                <p:oleObj spid="_x0000_s58384" name="Acrobat Document" r:id="rId4" imgW="5830114" imgH="7542857" progId="AcroExch.Document.7">
                  <p:embed/>
                </p:oleObj>
              </mc:Choice>
              <mc:Fallback>
                <p:oleObj name="Acrobat Document" r:id="rId4" imgW="5830114" imgH="7542857" progId="AcroExch.Document.7">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295400"/>
                        <a:ext cx="4537075"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0"/>
          </p:nvPr>
        </p:nvSpPr>
        <p:spPr bwMode="auto">
          <a:xfrm>
            <a:off x="7010400" y="6588125"/>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F64AB264-95ED-447A-A0F3-26127DFF6B79}" type="slidenum">
              <a:rPr lang="en-US" altLang="en-US" sz="1000" smtClean="0">
                <a:solidFill>
                  <a:schemeClr val="tx1"/>
                </a:solidFill>
              </a:rPr>
              <a:pPr eaLnBrk="1" fontAlgn="base" hangingPunct="1">
                <a:spcBef>
                  <a:spcPct val="0"/>
                </a:spcBef>
                <a:spcAft>
                  <a:spcPct val="0"/>
                </a:spcAft>
                <a:buFontTx/>
                <a:buNone/>
              </a:pPr>
              <a:t>44</a:t>
            </a:fld>
            <a:endParaRPr lang="en-US" altLang="en-US" sz="1000" smtClean="0">
              <a:solidFill>
                <a:schemeClr val="tx1"/>
              </a:solidFill>
            </a:endParaRPr>
          </a:p>
        </p:txBody>
      </p:sp>
      <p:sp>
        <p:nvSpPr>
          <p:cNvPr id="59395" name="Rectangle 2"/>
          <p:cNvSpPr>
            <a:spLocks noGrp="1" noChangeArrowheads="1"/>
          </p:cNvSpPr>
          <p:nvPr>
            <p:ph type="title"/>
          </p:nvPr>
        </p:nvSpPr>
        <p:spPr>
          <a:xfrm>
            <a:off x="304800" y="76200"/>
            <a:ext cx="6858000" cy="1143000"/>
          </a:xfrm>
        </p:spPr>
        <p:txBody>
          <a:bodyPr/>
          <a:lstStyle/>
          <a:p>
            <a:pPr eaLnBrk="1" hangingPunct="1"/>
            <a:r>
              <a:rPr lang="en-US" altLang="en-US" smtClean="0">
                <a:latin typeface="Arial" charset="0"/>
                <a:cs typeface="Arial" charset="0"/>
              </a:rPr>
              <a:t>COAST GUARD ENFORCEMENT </a:t>
            </a:r>
            <a:r>
              <a:rPr lang="en-US" altLang="en-US" sz="2800" smtClean="0">
                <a:latin typeface="Arial" charset="0"/>
                <a:cs typeface="Arial" charset="0"/>
              </a:rPr>
              <a:t/>
            </a:r>
            <a:br>
              <a:rPr lang="en-US" altLang="en-US" sz="2800" smtClean="0">
                <a:latin typeface="Arial" charset="0"/>
                <a:cs typeface="Arial" charset="0"/>
              </a:rPr>
            </a:br>
            <a:r>
              <a:rPr lang="en-US" altLang="en-US" sz="2400" smtClean="0">
                <a:latin typeface="Arial" charset="0"/>
                <a:cs typeface="Arial" charset="0"/>
              </a:rPr>
              <a:t>What the Inspectors Will Look At</a:t>
            </a:r>
          </a:p>
        </p:txBody>
      </p:sp>
      <p:sp>
        <p:nvSpPr>
          <p:cNvPr id="59396" name="Rectangle 5"/>
          <p:cNvSpPr>
            <a:spLocks noGrp="1" noChangeArrowheads="1"/>
          </p:cNvSpPr>
          <p:nvPr>
            <p:ph type="body" sz="half" idx="1"/>
          </p:nvPr>
        </p:nvSpPr>
        <p:spPr>
          <a:xfrm>
            <a:off x="304800" y="1219200"/>
            <a:ext cx="4191000" cy="5181600"/>
          </a:xfrm>
          <a:ln>
            <a:solidFill>
              <a:schemeClr val="tx1"/>
            </a:solidFill>
            <a:miter lim="800000"/>
            <a:headEnd/>
            <a:tailEnd/>
          </a:ln>
        </p:spPr>
        <p:txBody>
          <a:bodyPr/>
          <a:lstStyle/>
          <a:p>
            <a:pPr marL="173038" indent="-173038" algn="ctr" eaLnBrk="1" hangingPunct="1">
              <a:lnSpc>
                <a:spcPct val="80000"/>
              </a:lnSpc>
              <a:buFontTx/>
              <a:buNone/>
            </a:pPr>
            <a:r>
              <a:rPr lang="en-US" altLang="en-US" b="1" u="sng" smtClean="0">
                <a:latin typeface="Arial" charset="0"/>
                <a:cs typeface="Arial" charset="0"/>
              </a:rPr>
              <a:t>Basic Inspection</a:t>
            </a:r>
          </a:p>
          <a:p>
            <a:pPr marL="173038" indent="-173038" algn="ctr" eaLnBrk="1" hangingPunct="1">
              <a:lnSpc>
                <a:spcPct val="80000"/>
              </a:lnSpc>
              <a:buFontTx/>
              <a:buNone/>
            </a:pPr>
            <a:endParaRPr lang="en-US" altLang="en-US" sz="1000" b="1" u="sng" smtClean="0">
              <a:latin typeface="Arial" charset="0"/>
              <a:cs typeface="Arial" charset="0"/>
            </a:endParaRPr>
          </a:p>
          <a:p>
            <a:pPr marL="173038" indent="-173038" eaLnBrk="1" hangingPunct="1">
              <a:lnSpc>
                <a:spcPct val="80000"/>
              </a:lnSpc>
              <a:spcAft>
                <a:spcPct val="10000"/>
              </a:spcAft>
            </a:pPr>
            <a:r>
              <a:rPr lang="en-US" altLang="en-US" sz="1600" smtClean="0">
                <a:latin typeface="Arial" charset="0"/>
                <a:cs typeface="Arial" charset="0"/>
              </a:rPr>
              <a:t>Review IAPP Certificate </a:t>
            </a:r>
          </a:p>
          <a:p>
            <a:pPr marL="173038" indent="-173038" eaLnBrk="1" hangingPunct="1">
              <a:lnSpc>
                <a:spcPct val="80000"/>
              </a:lnSpc>
              <a:spcAft>
                <a:spcPct val="10000"/>
              </a:spcAft>
            </a:pPr>
            <a:r>
              <a:rPr lang="en-US" altLang="en-US" sz="1600" smtClean="0">
                <a:latin typeface="Arial" charset="0"/>
                <a:cs typeface="Arial" charset="0"/>
              </a:rPr>
              <a:t>Review the EIAPP Certificate</a:t>
            </a:r>
          </a:p>
          <a:p>
            <a:pPr marL="173038" indent="-173038" eaLnBrk="1" hangingPunct="1">
              <a:lnSpc>
                <a:spcPct val="80000"/>
              </a:lnSpc>
              <a:spcAft>
                <a:spcPct val="10000"/>
              </a:spcAft>
            </a:pPr>
            <a:r>
              <a:rPr lang="en-US" altLang="en-US" sz="1600" smtClean="0">
                <a:latin typeface="Arial" charset="0"/>
                <a:cs typeface="Arial" charset="0"/>
              </a:rPr>
              <a:t>Review Exhaust Cleaning Systems Documentation (If Fitted) for each engine</a:t>
            </a:r>
          </a:p>
          <a:p>
            <a:pPr marL="173038" indent="-173038" eaLnBrk="1" hangingPunct="1">
              <a:lnSpc>
                <a:spcPct val="80000"/>
              </a:lnSpc>
              <a:spcAft>
                <a:spcPct val="10000"/>
              </a:spcAft>
            </a:pPr>
            <a:r>
              <a:rPr lang="en-US" altLang="en-US" sz="1600" smtClean="0">
                <a:latin typeface="Arial" charset="0"/>
                <a:cs typeface="Arial" charset="0"/>
              </a:rPr>
              <a:t>Review Type Approval Certificate for Incinerator</a:t>
            </a:r>
          </a:p>
          <a:p>
            <a:pPr marL="173038" indent="-173038" eaLnBrk="1" hangingPunct="1">
              <a:lnSpc>
                <a:spcPct val="80000"/>
              </a:lnSpc>
              <a:spcAft>
                <a:spcPct val="10000"/>
              </a:spcAft>
            </a:pPr>
            <a:r>
              <a:rPr lang="en-US" altLang="en-US" sz="1600" smtClean="0">
                <a:latin typeface="Arial" charset="0"/>
                <a:cs typeface="Arial" charset="0"/>
              </a:rPr>
              <a:t>Examine the Vessel’s Incinerator</a:t>
            </a:r>
          </a:p>
          <a:p>
            <a:pPr marL="173038" indent="-173038" eaLnBrk="1" hangingPunct="1">
              <a:lnSpc>
                <a:spcPct val="80000"/>
              </a:lnSpc>
              <a:spcAft>
                <a:spcPct val="10000"/>
              </a:spcAft>
            </a:pPr>
            <a:r>
              <a:rPr lang="en-US" altLang="en-US" sz="1600" smtClean="0">
                <a:latin typeface="Arial" charset="0"/>
                <a:cs typeface="Arial" charset="0"/>
              </a:rPr>
              <a:t>Review Bunker Delivery Notes (spot check) for each fuel delivery</a:t>
            </a:r>
          </a:p>
          <a:p>
            <a:pPr marL="173038" indent="-173038" eaLnBrk="1" hangingPunct="1">
              <a:lnSpc>
                <a:spcPct val="80000"/>
              </a:lnSpc>
              <a:spcAft>
                <a:spcPct val="10000"/>
              </a:spcAft>
            </a:pPr>
            <a:r>
              <a:rPr lang="en-US" altLang="en-US" sz="1600" smtClean="0">
                <a:latin typeface="Arial" charset="0"/>
                <a:cs typeface="Arial" charset="0"/>
              </a:rPr>
              <a:t>Verify Fuel Samples Onboard (spot check) for each fuel delivery</a:t>
            </a:r>
          </a:p>
          <a:p>
            <a:pPr marL="173038" indent="-173038" eaLnBrk="1" hangingPunct="1">
              <a:lnSpc>
                <a:spcPct val="80000"/>
              </a:lnSpc>
              <a:spcAft>
                <a:spcPct val="10000"/>
              </a:spcAft>
            </a:pPr>
            <a:r>
              <a:rPr lang="en-US" altLang="en-US" sz="1600" smtClean="0">
                <a:latin typeface="Arial" charset="0"/>
                <a:cs typeface="Arial" charset="0"/>
              </a:rPr>
              <a:t>Verify vessel is utilizing low sulfur fuel oil*</a:t>
            </a:r>
          </a:p>
          <a:p>
            <a:pPr marL="173038" indent="-173038" eaLnBrk="1" hangingPunct="1">
              <a:lnSpc>
                <a:spcPct val="80000"/>
              </a:lnSpc>
              <a:spcAft>
                <a:spcPct val="10000"/>
              </a:spcAft>
            </a:pPr>
            <a:r>
              <a:rPr lang="en-US" altLang="en-US" sz="1600" smtClean="0">
                <a:latin typeface="Arial" charset="0"/>
                <a:cs typeface="Arial" charset="0"/>
              </a:rPr>
              <a:t>Examine Any Alternative Compliance Methods used (if applicable)</a:t>
            </a:r>
          </a:p>
          <a:p>
            <a:pPr marL="173038" indent="-173038" eaLnBrk="1" hangingPunct="1">
              <a:lnSpc>
                <a:spcPct val="80000"/>
              </a:lnSpc>
              <a:spcBef>
                <a:spcPct val="0"/>
              </a:spcBef>
              <a:buFontTx/>
              <a:buNone/>
            </a:pPr>
            <a:endParaRPr lang="en-US" altLang="en-US" sz="1600" b="1" u="sng" smtClean="0">
              <a:latin typeface="Arial" charset="0"/>
              <a:cs typeface="Arial" charset="0"/>
            </a:endParaRPr>
          </a:p>
          <a:p>
            <a:pPr marL="173038" indent="-173038" eaLnBrk="1" hangingPunct="1">
              <a:lnSpc>
                <a:spcPct val="80000"/>
              </a:lnSpc>
              <a:spcAft>
                <a:spcPct val="10000"/>
              </a:spcAft>
              <a:buFontTx/>
              <a:buNone/>
            </a:pPr>
            <a:r>
              <a:rPr lang="en-US" altLang="en-US" sz="1600" smtClean="0">
                <a:latin typeface="Arial" charset="0"/>
                <a:cs typeface="Arial" charset="0"/>
              </a:rPr>
              <a:t>*  Will entail review of logbook, sounding records, changeover procedures, and informal queries of crew to ensure they understand the policies</a:t>
            </a:r>
          </a:p>
        </p:txBody>
      </p:sp>
      <p:sp>
        <p:nvSpPr>
          <p:cNvPr id="59397" name="Rectangle 7"/>
          <p:cNvSpPr>
            <a:spLocks noChangeArrowheads="1"/>
          </p:cNvSpPr>
          <p:nvPr/>
        </p:nvSpPr>
        <p:spPr bwMode="auto">
          <a:xfrm>
            <a:off x="4724400" y="1219200"/>
            <a:ext cx="4191000"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eaLnBrk="1" hangingPunct="1">
              <a:buFontTx/>
              <a:buNone/>
            </a:pPr>
            <a:r>
              <a:rPr lang="en-US" altLang="en-US" b="1" u="sng">
                <a:solidFill>
                  <a:schemeClr val="tx1"/>
                </a:solidFill>
              </a:rPr>
              <a:t>“Expanded” Exam</a:t>
            </a:r>
          </a:p>
          <a:p>
            <a:pPr algn="ctr" eaLnBrk="1" hangingPunct="1">
              <a:buFontTx/>
              <a:buNone/>
            </a:pPr>
            <a:r>
              <a:rPr lang="en-US" altLang="en-US" sz="1800" b="1" i="1">
                <a:solidFill>
                  <a:schemeClr val="tx1"/>
                </a:solidFill>
              </a:rPr>
              <a:t>Might include…</a:t>
            </a:r>
          </a:p>
          <a:p>
            <a:pPr eaLnBrk="1" hangingPunct="1">
              <a:buFontTx/>
              <a:buChar char="•"/>
            </a:pPr>
            <a:r>
              <a:rPr lang="en-US" altLang="en-US" sz="1600">
                <a:solidFill>
                  <a:schemeClr val="tx1"/>
                </a:solidFill>
              </a:rPr>
              <a:t>Review Technical File</a:t>
            </a:r>
          </a:p>
          <a:p>
            <a:pPr eaLnBrk="1" hangingPunct="1">
              <a:buFontTx/>
              <a:buChar char="•"/>
            </a:pPr>
            <a:r>
              <a:rPr lang="en-US" altLang="en-US" sz="1600">
                <a:solidFill>
                  <a:schemeClr val="tx1"/>
                </a:solidFill>
              </a:rPr>
              <a:t>Review Record Books</a:t>
            </a:r>
          </a:p>
          <a:p>
            <a:pPr eaLnBrk="1" hangingPunct="1">
              <a:buFontTx/>
              <a:buChar char="•"/>
            </a:pPr>
            <a:r>
              <a:rPr lang="en-US" altLang="en-US" sz="1600">
                <a:solidFill>
                  <a:schemeClr val="tx1"/>
                </a:solidFill>
              </a:rPr>
              <a:t>Review Reports of Non-Compliance provided to Flag</a:t>
            </a:r>
          </a:p>
          <a:p>
            <a:pPr eaLnBrk="1" hangingPunct="1">
              <a:buFontTx/>
              <a:buChar char="•"/>
            </a:pPr>
            <a:r>
              <a:rPr lang="en-US" altLang="en-US" sz="1600">
                <a:solidFill>
                  <a:schemeClr val="tx1"/>
                </a:solidFill>
              </a:rPr>
              <a:t>Sound Tanks and Compare With Shipboard Annex VI Records</a:t>
            </a:r>
          </a:p>
          <a:p>
            <a:pPr eaLnBrk="1" hangingPunct="1">
              <a:buFontTx/>
              <a:buChar char="•"/>
            </a:pPr>
            <a:r>
              <a:rPr lang="en-US" altLang="en-US" sz="1600">
                <a:solidFill>
                  <a:schemeClr val="tx1"/>
                </a:solidFill>
              </a:rPr>
              <a:t>Examine/Test Equipment Used to Switch Over to ECA Compliant Fuel</a:t>
            </a:r>
          </a:p>
          <a:p>
            <a:pPr eaLnBrk="1" hangingPunct="1">
              <a:buFontTx/>
              <a:buChar char="•"/>
            </a:pPr>
            <a:r>
              <a:rPr lang="en-US" altLang="en-US" sz="1600">
                <a:solidFill>
                  <a:schemeClr val="tx1"/>
                </a:solidFill>
              </a:rPr>
              <a:t>Review any Report of Non-Availability</a:t>
            </a:r>
          </a:p>
          <a:p>
            <a:pPr eaLnBrk="1" hangingPunct="1">
              <a:buFontTx/>
              <a:buChar char="•"/>
            </a:pPr>
            <a:r>
              <a:rPr lang="en-US" altLang="en-US" sz="1600">
                <a:solidFill>
                  <a:schemeClr val="tx1"/>
                </a:solidFill>
              </a:rPr>
              <a:t>Inspect potential sources of Ozone Depleting Substances</a:t>
            </a:r>
          </a:p>
          <a:p>
            <a:pPr eaLnBrk="1" hangingPunct="1">
              <a:buFontTx/>
              <a:buChar char="•"/>
            </a:pPr>
            <a:r>
              <a:rPr lang="en-US" altLang="en-US" sz="1600">
                <a:solidFill>
                  <a:schemeClr val="tx1"/>
                </a:solidFill>
              </a:rPr>
              <a:t>Test Incinerator</a:t>
            </a:r>
          </a:p>
          <a:p>
            <a:pPr eaLnBrk="1" hangingPunct="1">
              <a:buFontTx/>
              <a:buChar char="•"/>
            </a:pPr>
            <a:endParaRPr lang="en-US" altLang="en-US" sz="1400">
              <a:solidFill>
                <a:schemeClr val="tx1"/>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65181EC1-EA2B-4916-B3CF-C957246EC696}" type="slidenum">
              <a:rPr lang="en-US" altLang="en-US" sz="1000" smtClean="0">
                <a:solidFill>
                  <a:schemeClr val="bg2"/>
                </a:solidFill>
              </a:rPr>
              <a:pPr eaLnBrk="1" fontAlgn="base" hangingPunct="1">
                <a:spcBef>
                  <a:spcPct val="0"/>
                </a:spcBef>
                <a:spcAft>
                  <a:spcPct val="0"/>
                </a:spcAft>
                <a:buFontTx/>
                <a:buNone/>
              </a:pPr>
              <a:t>45</a:t>
            </a:fld>
            <a:endParaRPr lang="en-US" altLang="en-US" sz="1000" smtClean="0">
              <a:solidFill>
                <a:schemeClr val="bg2"/>
              </a:solidFill>
            </a:endParaRPr>
          </a:p>
        </p:txBody>
      </p:sp>
      <p:pic>
        <p:nvPicPr>
          <p:cNvPr id="604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83076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5181600" y="685800"/>
            <a:ext cx="3657600" cy="457200"/>
            <a:chOff x="5181600" y="685800"/>
            <a:chExt cx="3657600" cy="457200"/>
          </a:xfrm>
        </p:grpSpPr>
        <p:sp>
          <p:nvSpPr>
            <p:cNvPr id="5" name="Line Callout 2 4"/>
            <p:cNvSpPr/>
            <p:nvPr/>
          </p:nvSpPr>
          <p:spPr>
            <a:xfrm>
              <a:off x="5181600" y="685800"/>
              <a:ext cx="3657600" cy="457200"/>
            </a:xfrm>
            <a:prstGeom prst="borderCallout2">
              <a:avLst>
                <a:gd name="adj1" fmla="val 60417"/>
                <a:gd name="adj2" fmla="val -3385"/>
                <a:gd name="adj3" fmla="val 70833"/>
                <a:gd name="adj4" fmla="val -14063"/>
                <a:gd name="adj5" fmla="val 687500"/>
                <a:gd name="adj6" fmla="val -51354"/>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434" name="TextBox 5"/>
            <p:cNvSpPr txBox="1">
              <a:spLocks noChangeArrowheads="1"/>
            </p:cNvSpPr>
            <p:nvPr/>
          </p:nvSpPr>
          <p:spPr bwMode="auto">
            <a:xfrm>
              <a:off x="5219700" y="735568"/>
              <a:ext cx="24655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8(b) and 8(f)(3) of the APPS</a:t>
              </a:r>
            </a:p>
          </p:txBody>
        </p:sp>
      </p:grpSp>
      <p:grpSp>
        <p:nvGrpSpPr>
          <p:cNvPr id="17" name="Group 16"/>
          <p:cNvGrpSpPr>
            <a:grpSpLocks/>
          </p:cNvGrpSpPr>
          <p:nvPr/>
        </p:nvGrpSpPr>
        <p:grpSpPr bwMode="auto">
          <a:xfrm>
            <a:off x="5191125" y="1295400"/>
            <a:ext cx="3657600" cy="762000"/>
            <a:chOff x="5191125" y="1295400"/>
            <a:chExt cx="3657600" cy="762000"/>
          </a:xfrm>
        </p:grpSpPr>
        <p:sp>
          <p:nvSpPr>
            <p:cNvPr id="7" name="Line Callout 2 6"/>
            <p:cNvSpPr/>
            <p:nvPr/>
          </p:nvSpPr>
          <p:spPr>
            <a:xfrm>
              <a:off x="5191125" y="1295400"/>
              <a:ext cx="3657600" cy="762000"/>
            </a:xfrm>
            <a:prstGeom prst="borderCallout2">
              <a:avLst>
                <a:gd name="adj1" fmla="val 60417"/>
                <a:gd name="adj2" fmla="val -3385"/>
                <a:gd name="adj3" fmla="val 70833"/>
                <a:gd name="adj4" fmla="val -14063"/>
                <a:gd name="adj5" fmla="val 350000"/>
                <a:gd name="adj6" fmla="val -41457"/>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432" name="TextBox 7"/>
            <p:cNvSpPr txBox="1">
              <a:spLocks noChangeArrowheads="1"/>
            </p:cNvSpPr>
            <p:nvPr/>
          </p:nvSpPr>
          <p:spPr bwMode="auto">
            <a:xfrm>
              <a:off x="5219700" y="1353234"/>
              <a:ext cx="3157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Authority to enforce regulations 17 </a:t>
              </a:r>
            </a:p>
            <a:p>
              <a:pPr eaLnBrk="1" hangingPunct="1">
                <a:spcBef>
                  <a:spcPct val="0"/>
                </a:spcBef>
                <a:buFontTx/>
                <a:buNone/>
              </a:pPr>
              <a:r>
                <a:rPr lang="en-US" altLang="en-US" sz="1600">
                  <a:solidFill>
                    <a:schemeClr val="tx1"/>
                  </a:solidFill>
                  <a:latin typeface="Calibri" pitchFamily="34" charset="0"/>
                </a:rPr>
                <a:t>and 18 of Annex VI</a:t>
              </a:r>
            </a:p>
          </p:txBody>
        </p:sp>
      </p:grpSp>
      <p:grpSp>
        <p:nvGrpSpPr>
          <p:cNvPr id="18" name="Group 17"/>
          <p:cNvGrpSpPr>
            <a:grpSpLocks/>
          </p:cNvGrpSpPr>
          <p:nvPr/>
        </p:nvGrpSpPr>
        <p:grpSpPr bwMode="auto">
          <a:xfrm>
            <a:off x="5200650" y="2209800"/>
            <a:ext cx="3657600" cy="1028700"/>
            <a:chOff x="5200650" y="2209800"/>
            <a:chExt cx="3658054" cy="1143000"/>
          </a:xfrm>
        </p:grpSpPr>
        <p:sp>
          <p:nvSpPr>
            <p:cNvPr id="9" name="Line Callout 2 8"/>
            <p:cNvSpPr/>
            <p:nvPr/>
          </p:nvSpPr>
          <p:spPr>
            <a:xfrm>
              <a:off x="5200650" y="2209800"/>
              <a:ext cx="3658054" cy="1143000"/>
            </a:xfrm>
            <a:prstGeom prst="borderCallout2">
              <a:avLst>
                <a:gd name="adj1" fmla="val 60417"/>
                <a:gd name="adj2" fmla="val -3385"/>
                <a:gd name="adj3" fmla="val 70833"/>
                <a:gd name="adj4" fmla="val -14063"/>
                <a:gd name="adj5" fmla="val 160833"/>
                <a:gd name="adj6" fmla="val -36769"/>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430" name="TextBox 10"/>
            <p:cNvSpPr txBox="1">
              <a:spLocks noChangeArrowheads="1"/>
            </p:cNvSpPr>
            <p:nvPr/>
          </p:nvSpPr>
          <p:spPr bwMode="auto">
            <a:xfrm>
              <a:off x="5238750" y="2314575"/>
              <a:ext cx="3262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Any other matters that have been </a:t>
              </a:r>
            </a:p>
            <a:p>
              <a:pPr eaLnBrk="1" hangingPunct="1">
                <a:spcBef>
                  <a:spcPct val="0"/>
                </a:spcBef>
                <a:buFontTx/>
                <a:buNone/>
              </a:pPr>
              <a:r>
                <a:rPr lang="en-US" altLang="en-US" sz="1600">
                  <a:solidFill>
                    <a:schemeClr val="tx1"/>
                  </a:solidFill>
                  <a:latin typeface="Calibri" pitchFamily="34" charset="0"/>
                </a:rPr>
                <a:t>Referred to the EPA by the U.S. Coast</a:t>
              </a:r>
            </a:p>
            <a:p>
              <a:pPr eaLnBrk="1" hangingPunct="1">
                <a:spcBef>
                  <a:spcPct val="0"/>
                </a:spcBef>
                <a:buFontTx/>
                <a:buNone/>
              </a:pPr>
              <a:r>
                <a:rPr lang="en-US" altLang="en-US" sz="1600">
                  <a:solidFill>
                    <a:schemeClr val="tx1"/>
                  </a:solidFill>
                  <a:latin typeface="Calibri" pitchFamily="34" charset="0"/>
                </a:rPr>
                <a:t>Guard.</a:t>
              </a:r>
            </a:p>
          </p:txBody>
        </p:sp>
      </p:grpSp>
      <p:grpSp>
        <p:nvGrpSpPr>
          <p:cNvPr id="19" name="Group 18"/>
          <p:cNvGrpSpPr>
            <a:grpSpLocks/>
          </p:cNvGrpSpPr>
          <p:nvPr/>
        </p:nvGrpSpPr>
        <p:grpSpPr bwMode="auto">
          <a:xfrm>
            <a:off x="5200650" y="3514725"/>
            <a:ext cx="3657600" cy="712788"/>
            <a:chOff x="5200650" y="3514726"/>
            <a:chExt cx="3657600" cy="713006"/>
          </a:xfrm>
        </p:grpSpPr>
        <p:sp>
          <p:nvSpPr>
            <p:cNvPr id="12" name="Line Callout 2 11"/>
            <p:cNvSpPr/>
            <p:nvPr/>
          </p:nvSpPr>
          <p:spPr>
            <a:xfrm>
              <a:off x="5200650" y="3514726"/>
              <a:ext cx="3657600" cy="713006"/>
            </a:xfrm>
            <a:prstGeom prst="borderCallout2">
              <a:avLst>
                <a:gd name="adj1" fmla="val 60417"/>
                <a:gd name="adj2" fmla="val -3385"/>
                <a:gd name="adj3" fmla="val 70833"/>
                <a:gd name="adj4" fmla="val -14063"/>
                <a:gd name="adj5" fmla="val 96227"/>
                <a:gd name="adj6" fmla="val -18019"/>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428" name="TextBox 12"/>
            <p:cNvSpPr txBox="1">
              <a:spLocks noChangeArrowheads="1"/>
            </p:cNvSpPr>
            <p:nvPr/>
          </p:nvSpPr>
          <p:spPr bwMode="auto">
            <a:xfrm>
              <a:off x="5292689" y="3581400"/>
              <a:ext cx="2978123" cy="58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“all of the authorities of the [U.S. </a:t>
              </a:r>
              <a:br>
                <a:rPr lang="en-US" altLang="en-US" sz="1600">
                  <a:solidFill>
                    <a:schemeClr val="tx1"/>
                  </a:solidFill>
                  <a:latin typeface="Calibri" pitchFamily="34" charset="0"/>
                </a:rPr>
              </a:br>
              <a:r>
                <a:rPr lang="en-US" altLang="en-US" sz="1600">
                  <a:solidFill>
                    <a:schemeClr val="tx1"/>
                  </a:solidFill>
                  <a:latin typeface="Calibri" pitchFamily="34" charset="0"/>
                </a:rPr>
                <a:t>Coast Guard]”</a:t>
              </a:r>
            </a:p>
          </p:txBody>
        </p:sp>
      </p:grpSp>
      <p:grpSp>
        <p:nvGrpSpPr>
          <p:cNvPr id="20" name="Group 19"/>
          <p:cNvGrpSpPr>
            <a:grpSpLocks/>
          </p:cNvGrpSpPr>
          <p:nvPr/>
        </p:nvGrpSpPr>
        <p:grpSpPr bwMode="auto">
          <a:xfrm>
            <a:off x="5210175" y="4378325"/>
            <a:ext cx="3657600" cy="1412875"/>
            <a:chOff x="5210175" y="4378763"/>
            <a:chExt cx="3657600" cy="1510666"/>
          </a:xfrm>
        </p:grpSpPr>
        <p:sp>
          <p:nvSpPr>
            <p:cNvPr id="14" name="Line Callout 2 13"/>
            <p:cNvSpPr/>
            <p:nvPr/>
          </p:nvSpPr>
          <p:spPr>
            <a:xfrm>
              <a:off x="5210175" y="4378763"/>
              <a:ext cx="3657600" cy="1510666"/>
            </a:xfrm>
            <a:prstGeom prst="borderCallout2">
              <a:avLst>
                <a:gd name="adj1" fmla="val 60417"/>
                <a:gd name="adj2" fmla="val -3385"/>
                <a:gd name="adj3" fmla="val 70833"/>
                <a:gd name="adj4" fmla="val -14063"/>
                <a:gd name="adj5" fmla="val 39394"/>
                <a:gd name="adj6" fmla="val -24790"/>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426" name="TextBox 14"/>
            <p:cNvSpPr txBox="1">
              <a:spLocks noChangeArrowheads="1"/>
            </p:cNvSpPr>
            <p:nvPr/>
          </p:nvSpPr>
          <p:spPr bwMode="auto">
            <a:xfrm>
              <a:off x="5232452" y="4412101"/>
              <a:ext cx="3059364" cy="141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U.S. Coast Guard has referred all </a:t>
              </a:r>
            </a:p>
            <a:p>
              <a:pPr eaLnBrk="1" hangingPunct="1">
                <a:spcBef>
                  <a:spcPct val="0"/>
                </a:spcBef>
                <a:buFontTx/>
                <a:buNone/>
              </a:pPr>
              <a:r>
                <a:rPr lang="en-US" altLang="en-US" sz="1600">
                  <a:solidFill>
                    <a:schemeClr val="tx1"/>
                  </a:solidFill>
                  <a:latin typeface="Calibri" pitchFamily="34" charset="0"/>
                </a:rPr>
                <a:t>Violations related to fuel oil non</a:t>
              </a:r>
            </a:p>
            <a:p>
              <a:pPr eaLnBrk="1" hangingPunct="1">
                <a:spcBef>
                  <a:spcPct val="0"/>
                </a:spcBef>
                <a:buFontTx/>
                <a:buNone/>
              </a:pPr>
              <a:r>
                <a:rPr lang="en-US" altLang="en-US" sz="1600">
                  <a:solidFill>
                    <a:schemeClr val="tx1"/>
                  </a:solidFill>
                  <a:latin typeface="Calibri" pitchFamily="34" charset="0"/>
                </a:rPr>
                <a:t>Availability reports to the EPA, and</a:t>
              </a:r>
            </a:p>
            <a:p>
              <a:pPr eaLnBrk="1" hangingPunct="1">
                <a:spcBef>
                  <a:spcPct val="0"/>
                </a:spcBef>
                <a:buFontTx/>
                <a:buNone/>
              </a:pPr>
              <a:r>
                <a:rPr lang="en-US" altLang="en-US" sz="1600">
                  <a:solidFill>
                    <a:schemeClr val="tx1"/>
                  </a:solidFill>
                  <a:latin typeface="Calibri" pitchFamily="34" charset="0"/>
                </a:rPr>
                <a:t>thus the EPA is authorized to issue </a:t>
              </a:r>
            </a:p>
            <a:p>
              <a:pPr eaLnBrk="1" hangingPunct="1">
                <a:spcBef>
                  <a:spcPct val="0"/>
                </a:spcBef>
                <a:buFontTx/>
                <a:buNone/>
              </a:pPr>
              <a:r>
                <a:rPr lang="en-US" altLang="en-US" sz="1600">
                  <a:solidFill>
                    <a:schemeClr val="tx1"/>
                  </a:solidFill>
                  <a:latin typeface="Calibri" pitchFamily="34" charset="0"/>
                </a:rPr>
                <a:t>this subpoena.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CDF27ADF-67DA-4179-A6CD-6F69903F086E}" type="slidenum">
              <a:rPr lang="en-US" altLang="en-US" sz="1000" smtClean="0">
                <a:solidFill>
                  <a:schemeClr val="bg2"/>
                </a:solidFill>
              </a:rPr>
              <a:pPr eaLnBrk="1" fontAlgn="base" hangingPunct="1">
                <a:spcBef>
                  <a:spcPct val="0"/>
                </a:spcBef>
                <a:spcAft>
                  <a:spcPct val="0"/>
                </a:spcAft>
                <a:buFontTx/>
                <a:buNone/>
              </a:pPr>
              <a:t>46</a:t>
            </a:fld>
            <a:endParaRPr lang="en-US" altLang="en-US" sz="1000" smtClean="0">
              <a:solidFill>
                <a:schemeClr val="bg2"/>
              </a:solidFill>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029200" cy="6246813"/>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a:grpSpLocks/>
          </p:cNvGrpSpPr>
          <p:nvPr/>
        </p:nvGrpSpPr>
        <p:grpSpPr bwMode="auto">
          <a:xfrm>
            <a:off x="5410200" y="457200"/>
            <a:ext cx="3581400" cy="971550"/>
            <a:chOff x="5410200" y="533400"/>
            <a:chExt cx="3429000" cy="970955"/>
          </a:xfrm>
        </p:grpSpPr>
        <p:sp>
          <p:nvSpPr>
            <p:cNvPr id="6" name="Line Callout 2 5"/>
            <p:cNvSpPr/>
            <p:nvPr/>
          </p:nvSpPr>
          <p:spPr>
            <a:xfrm>
              <a:off x="5410200" y="533400"/>
              <a:ext cx="3429000" cy="970955"/>
            </a:xfrm>
            <a:prstGeom prst="borderCallout2">
              <a:avLst>
                <a:gd name="adj1" fmla="val 25617"/>
                <a:gd name="adj2" fmla="val -3889"/>
                <a:gd name="adj3" fmla="val -1380"/>
                <a:gd name="adj4" fmla="val -17168"/>
                <a:gd name="adj5" fmla="val 10477"/>
                <a:gd name="adj6" fmla="val -37223"/>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58" name="TextBox 6"/>
            <p:cNvSpPr txBox="1">
              <a:spLocks noChangeArrowheads="1"/>
            </p:cNvSpPr>
            <p:nvPr/>
          </p:nvSpPr>
          <p:spPr bwMode="auto">
            <a:xfrm>
              <a:off x="5467350" y="581025"/>
              <a:ext cx="3371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Failure to provide the required </a:t>
              </a:r>
            </a:p>
            <a:p>
              <a:pPr eaLnBrk="1" hangingPunct="1">
                <a:spcBef>
                  <a:spcPct val="0"/>
                </a:spcBef>
                <a:buFontTx/>
                <a:buNone/>
              </a:pPr>
              <a:r>
                <a:rPr lang="en-US" altLang="en-US" sz="1600">
                  <a:solidFill>
                    <a:schemeClr val="tx1"/>
                  </a:solidFill>
                  <a:latin typeface="Calibri" pitchFamily="34" charset="0"/>
                </a:rPr>
                <a:t>information may result in the initiation of a civil action.</a:t>
              </a:r>
            </a:p>
          </p:txBody>
        </p:sp>
      </p:grpSp>
      <p:grpSp>
        <p:nvGrpSpPr>
          <p:cNvPr id="8" name="Group 7"/>
          <p:cNvGrpSpPr>
            <a:grpSpLocks/>
          </p:cNvGrpSpPr>
          <p:nvPr/>
        </p:nvGrpSpPr>
        <p:grpSpPr bwMode="auto">
          <a:xfrm>
            <a:off x="5419725" y="1643063"/>
            <a:ext cx="3571875" cy="414337"/>
            <a:chOff x="5419725" y="1524000"/>
            <a:chExt cx="3429000" cy="414754"/>
          </a:xfrm>
        </p:grpSpPr>
        <p:sp>
          <p:nvSpPr>
            <p:cNvPr id="9" name="Line Callout 2 8"/>
            <p:cNvSpPr/>
            <p:nvPr/>
          </p:nvSpPr>
          <p:spPr>
            <a:xfrm>
              <a:off x="5419725" y="1524000"/>
              <a:ext cx="3429000" cy="414754"/>
            </a:xfrm>
            <a:prstGeom prst="borderCallout2">
              <a:avLst>
                <a:gd name="adj1" fmla="val 16005"/>
                <a:gd name="adj2" fmla="val -3055"/>
                <a:gd name="adj3" fmla="val -199712"/>
                <a:gd name="adj4" fmla="val -11165"/>
                <a:gd name="adj5" fmla="val -162200"/>
                <a:gd name="adj6" fmla="val -27947"/>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56" name="TextBox 9"/>
            <p:cNvSpPr txBox="1">
              <a:spLocks noChangeArrowheads="1"/>
            </p:cNvSpPr>
            <p:nvPr/>
          </p:nvSpPr>
          <p:spPr bwMode="auto">
            <a:xfrm>
              <a:off x="5488383" y="1600200"/>
              <a:ext cx="3360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Additional inquiries and civil penalties.</a:t>
              </a:r>
            </a:p>
          </p:txBody>
        </p:sp>
      </p:grpSp>
      <p:grpSp>
        <p:nvGrpSpPr>
          <p:cNvPr id="11" name="Group 10"/>
          <p:cNvGrpSpPr>
            <a:grpSpLocks/>
          </p:cNvGrpSpPr>
          <p:nvPr/>
        </p:nvGrpSpPr>
        <p:grpSpPr bwMode="auto">
          <a:xfrm>
            <a:off x="5410200" y="2357438"/>
            <a:ext cx="3581400" cy="2062162"/>
            <a:chOff x="5410200" y="2362200"/>
            <a:chExt cx="3429000" cy="2062103"/>
          </a:xfrm>
        </p:grpSpPr>
        <p:sp>
          <p:nvSpPr>
            <p:cNvPr id="12" name="Line Callout 2 11"/>
            <p:cNvSpPr/>
            <p:nvPr/>
          </p:nvSpPr>
          <p:spPr>
            <a:xfrm>
              <a:off x="5410200" y="2362200"/>
              <a:ext cx="3429000" cy="2062103"/>
            </a:xfrm>
            <a:prstGeom prst="borderCallout2">
              <a:avLst>
                <a:gd name="adj1" fmla="val 16005"/>
                <a:gd name="adj2" fmla="val -3055"/>
                <a:gd name="adj3" fmla="val -2295"/>
                <a:gd name="adj4" fmla="val -9238"/>
                <a:gd name="adj5" fmla="val -42276"/>
                <a:gd name="adj6" fmla="val -50138"/>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54" name="TextBox 12"/>
            <p:cNvSpPr txBox="1">
              <a:spLocks noChangeArrowheads="1"/>
            </p:cNvSpPr>
            <p:nvPr/>
          </p:nvSpPr>
          <p:spPr bwMode="auto">
            <a:xfrm>
              <a:off x="5442011" y="2362200"/>
              <a:ext cx="33971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The EPA will regard submitted </a:t>
              </a:r>
            </a:p>
            <a:p>
              <a:pPr eaLnBrk="1" hangingPunct="1">
                <a:spcBef>
                  <a:spcPct val="0"/>
                </a:spcBef>
                <a:buFontTx/>
                <a:buNone/>
              </a:pPr>
              <a:r>
                <a:rPr lang="en-US" altLang="en-US" sz="1600">
                  <a:solidFill>
                    <a:schemeClr val="tx1"/>
                  </a:solidFill>
                  <a:latin typeface="Calibri" pitchFamily="34" charset="0"/>
                </a:rPr>
                <a:t>information that is misleading, false, incomplete, or submitted without regard to its accuracy as a violation of the APPS and/or criminal statutes.  The EPA may</a:t>
              </a:r>
            </a:p>
            <a:p>
              <a:pPr eaLnBrk="1" hangingPunct="1">
                <a:spcBef>
                  <a:spcPct val="0"/>
                </a:spcBef>
                <a:buFontTx/>
                <a:buNone/>
              </a:pPr>
              <a:r>
                <a:rPr lang="en-US" altLang="en-US" sz="1600">
                  <a:solidFill>
                    <a:schemeClr val="tx1"/>
                  </a:solidFill>
                  <a:latin typeface="Calibri" pitchFamily="34" charset="0"/>
                </a:rPr>
                <a:t>use any information submitted in response to this request in an administrative, civil or criminal action.</a:t>
              </a:r>
            </a:p>
          </p:txBody>
        </p:sp>
      </p:grpSp>
      <p:grpSp>
        <p:nvGrpSpPr>
          <p:cNvPr id="19" name="Group 18"/>
          <p:cNvGrpSpPr>
            <a:grpSpLocks/>
          </p:cNvGrpSpPr>
          <p:nvPr/>
        </p:nvGrpSpPr>
        <p:grpSpPr bwMode="auto">
          <a:xfrm>
            <a:off x="5410200" y="4710113"/>
            <a:ext cx="3686175" cy="852487"/>
            <a:chOff x="5410199" y="4267200"/>
            <a:chExt cx="3685636" cy="853183"/>
          </a:xfrm>
        </p:grpSpPr>
        <p:sp>
          <p:nvSpPr>
            <p:cNvPr id="14" name="Line Callout 2 13"/>
            <p:cNvSpPr/>
            <p:nvPr/>
          </p:nvSpPr>
          <p:spPr>
            <a:xfrm>
              <a:off x="5410199" y="4267200"/>
              <a:ext cx="3580876" cy="853183"/>
            </a:xfrm>
            <a:prstGeom prst="borderCallout2">
              <a:avLst>
                <a:gd name="adj1" fmla="val 2083"/>
                <a:gd name="adj2" fmla="val -3624"/>
                <a:gd name="adj3" fmla="val -147853"/>
                <a:gd name="adj4" fmla="val -15282"/>
                <a:gd name="adj5" fmla="val -242243"/>
                <a:gd name="adj6" fmla="val -46859"/>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52" name="TextBox 14"/>
            <p:cNvSpPr txBox="1">
              <a:spLocks noChangeArrowheads="1"/>
            </p:cNvSpPr>
            <p:nvPr/>
          </p:nvSpPr>
          <p:spPr bwMode="auto">
            <a:xfrm>
              <a:off x="5443425" y="4267200"/>
              <a:ext cx="36524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I certify that the statements and </a:t>
              </a:r>
            </a:p>
            <a:p>
              <a:pPr eaLnBrk="1" hangingPunct="1">
                <a:spcBef>
                  <a:spcPct val="0"/>
                </a:spcBef>
                <a:buFontTx/>
                <a:buNone/>
              </a:pPr>
              <a:r>
                <a:rPr lang="en-US" altLang="en-US" sz="1600">
                  <a:solidFill>
                    <a:schemeClr val="tx1"/>
                  </a:solidFill>
                  <a:latin typeface="Calibri" pitchFamily="34" charset="0"/>
                </a:rPr>
                <a:t>Information are, to the best of my</a:t>
              </a:r>
            </a:p>
            <a:p>
              <a:pPr eaLnBrk="1" hangingPunct="1">
                <a:spcBef>
                  <a:spcPct val="0"/>
                </a:spcBef>
                <a:buFontTx/>
                <a:buNone/>
              </a:pPr>
              <a:r>
                <a:rPr lang="en-US" altLang="en-US" sz="1600">
                  <a:solidFill>
                    <a:schemeClr val="tx1"/>
                  </a:solidFill>
                  <a:latin typeface="Calibri" pitchFamily="34" charset="0"/>
                </a:rPr>
                <a:t>knowledge and belief, true and complete.</a:t>
              </a:r>
            </a:p>
          </p:txBody>
        </p:sp>
      </p:grpSp>
      <p:grpSp>
        <p:nvGrpSpPr>
          <p:cNvPr id="18" name="Group 17"/>
          <p:cNvGrpSpPr>
            <a:grpSpLocks/>
          </p:cNvGrpSpPr>
          <p:nvPr/>
        </p:nvGrpSpPr>
        <p:grpSpPr bwMode="auto">
          <a:xfrm>
            <a:off x="5419725" y="5829300"/>
            <a:ext cx="3571875" cy="495300"/>
            <a:chOff x="5419724" y="5257800"/>
            <a:chExt cx="3571874" cy="495300"/>
          </a:xfrm>
        </p:grpSpPr>
        <p:sp>
          <p:nvSpPr>
            <p:cNvPr id="16" name="Line Callout 2 15"/>
            <p:cNvSpPr/>
            <p:nvPr/>
          </p:nvSpPr>
          <p:spPr>
            <a:xfrm>
              <a:off x="5419724" y="5257800"/>
              <a:ext cx="3571874" cy="495300"/>
            </a:xfrm>
            <a:prstGeom prst="borderCallout2">
              <a:avLst>
                <a:gd name="adj1" fmla="val 18750"/>
                <a:gd name="adj2" fmla="val -8333"/>
                <a:gd name="adj3" fmla="val -117913"/>
                <a:gd name="adj4" fmla="val -35618"/>
                <a:gd name="adj5" fmla="val -273514"/>
                <a:gd name="adj6" fmla="val -67280"/>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50" name="TextBox 16"/>
            <p:cNvSpPr txBox="1">
              <a:spLocks noChangeArrowheads="1"/>
            </p:cNvSpPr>
            <p:nvPr/>
          </p:nvSpPr>
          <p:spPr bwMode="auto">
            <a:xfrm>
              <a:off x="5477792" y="5334000"/>
              <a:ext cx="3437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Responses within 30 calendar days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080EA37E-C7FF-4C43-8117-80415BAC7967}" type="slidenum">
              <a:rPr lang="en-US" altLang="en-US" sz="1000" smtClean="0">
                <a:solidFill>
                  <a:schemeClr val="bg2"/>
                </a:solidFill>
              </a:rPr>
              <a:pPr eaLnBrk="1" fontAlgn="base" hangingPunct="1">
                <a:spcBef>
                  <a:spcPct val="0"/>
                </a:spcBef>
                <a:spcAft>
                  <a:spcPct val="0"/>
                </a:spcAft>
                <a:buFontTx/>
                <a:buNone/>
              </a:pPr>
              <a:t>47</a:t>
            </a:fld>
            <a:endParaRPr lang="en-US" altLang="en-US" sz="1000" smtClean="0">
              <a:solidFill>
                <a:schemeClr val="bg2"/>
              </a:solidFill>
            </a:endParaRP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5750"/>
            <a:ext cx="47244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8849" name="Group 78848"/>
          <p:cNvGrpSpPr>
            <a:grpSpLocks/>
          </p:cNvGrpSpPr>
          <p:nvPr/>
        </p:nvGrpSpPr>
        <p:grpSpPr bwMode="auto">
          <a:xfrm>
            <a:off x="4830763" y="446088"/>
            <a:ext cx="4160837" cy="1323975"/>
            <a:chOff x="4831137" y="446782"/>
            <a:chExt cx="4160463" cy="1323439"/>
          </a:xfrm>
        </p:grpSpPr>
        <p:sp>
          <p:nvSpPr>
            <p:cNvPr id="4" name="Line Callout 2 3"/>
            <p:cNvSpPr/>
            <p:nvPr/>
          </p:nvSpPr>
          <p:spPr>
            <a:xfrm>
              <a:off x="4877170" y="457890"/>
              <a:ext cx="4114430" cy="1266312"/>
            </a:xfrm>
            <a:prstGeom prst="borderCallout2">
              <a:avLst>
                <a:gd name="adj1" fmla="val 20428"/>
                <a:gd name="adj2" fmla="val -2907"/>
                <a:gd name="adj3" fmla="val 18750"/>
                <a:gd name="adj4" fmla="val -16667"/>
                <a:gd name="adj5" fmla="val 27745"/>
                <a:gd name="adj6" fmla="val -26254"/>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487" name="TextBox 4"/>
            <p:cNvSpPr txBox="1">
              <a:spLocks noChangeArrowheads="1"/>
            </p:cNvSpPr>
            <p:nvPr/>
          </p:nvSpPr>
          <p:spPr bwMode="auto">
            <a:xfrm>
              <a:off x="4831137" y="446782"/>
              <a:ext cx="40842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Corporate policies and procedures containing</a:t>
              </a:r>
            </a:p>
            <a:p>
              <a:pPr eaLnBrk="1" hangingPunct="1">
                <a:spcBef>
                  <a:spcPct val="0"/>
                </a:spcBef>
                <a:buFontTx/>
                <a:buNone/>
              </a:pPr>
              <a:r>
                <a:rPr lang="en-US" altLang="en-US" sz="1600">
                  <a:solidFill>
                    <a:schemeClr val="tx1"/>
                  </a:solidFill>
                  <a:latin typeface="Calibri" pitchFamily="34" charset="0"/>
                </a:rPr>
                <a:t>environmental protection policies related to compliance with Annex VI of the MARPOL Treaty, as they relate to North American Emissions Control Area (ECA).</a:t>
              </a:r>
            </a:p>
          </p:txBody>
        </p:sp>
      </p:grpSp>
      <p:grpSp>
        <p:nvGrpSpPr>
          <p:cNvPr id="27" name="Group 26"/>
          <p:cNvGrpSpPr>
            <a:grpSpLocks/>
          </p:cNvGrpSpPr>
          <p:nvPr/>
        </p:nvGrpSpPr>
        <p:grpSpPr bwMode="auto">
          <a:xfrm>
            <a:off x="4876800" y="1828800"/>
            <a:ext cx="4135438" cy="584200"/>
            <a:chOff x="4897053" y="2209800"/>
            <a:chExt cx="4136065" cy="584775"/>
          </a:xfrm>
        </p:grpSpPr>
        <p:sp>
          <p:nvSpPr>
            <p:cNvPr id="7" name="Line Callout 2 6"/>
            <p:cNvSpPr/>
            <p:nvPr/>
          </p:nvSpPr>
          <p:spPr>
            <a:xfrm>
              <a:off x="4917694" y="2265418"/>
              <a:ext cx="4115424" cy="529157"/>
            </a:xfrm>
            <a:prstGeom prst="borderCallout2">
              <a:avLst>
                <a:gd name="adj1" fmla="val 18750"/>
                <a:gd name="adj2" fmla="val -3423"/>
                <a:gd name="adj3" fmla="val -37439"/>
                <a:gd name="adj4" fmla="val -14341"/>
                <a:gd name="adj5" fmla="val -29979"/>
                <a:gd name="adj6" fmla="val -31163"/>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485" name="TextBox 5"/>
            <p:cNvSpPr txBox="1">
              <a:spLocks noChangeArrowheads="1"/>
            </p:cNvSpPr>
            <p:nvPr/>
          </p:nvSpPr>
          <p:spPr bwMode="auto">
            <a:xfrm>
              <a:off x="4897053" y="2209800"/>
              <a:ext cx="4072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Procedures for compliance with or pertaining</a:t>
              </a:r>
            </a:p>
            <a:p>
              <a:pPr eaLnBrk="1" hangingPunct="1">
                <a:spcBef>
                  <a:spcPct val="0"/>
                </a:spcBef>
                <a:buFontTx/>
                <a:buNone/>
              </a:pPr>
              <a:r>
                <a:rPr lang="en-US" altLang="en-US" sz="1600">
                  <a:solidFill>
                    <a:schemeClr val="tx1"/>
                  </a:solidFill>
                  <a:latin typeface="Calibri" pitchFamily="34" charset="0"/>
                </a:rPr>
                <a:t>to MARPOL Annex VI.</a:t>
              </a:r>
            </a:p>
          </p:txBody>
        </p:sp>
      </p:grpSp>
      <p:grpSp>
        <p:nvGrpSpPr>
          <p:cNvPr id="28" name="Group 27"/>
          <p:cNvGrpSpPr>
            <a:grpSpLocks/>
          </p:cNvGrpSpPr>
          <p:nvPr/>
        </p:nvGrpSpPr>
        <p:grpSpPr bwMode="auto">
          <a:xfrm>
            <a:off x="4876800" y="3302000"/>
            <a:ext cx="4192588" cy="584200"/>
            <a:chOff x="4890714" y="2743200"/>
            <a:chExt cx="4193046" cy="584775"/>
          </a:xfrm>
        </p:grpSpPr>
        <p:sp>
          <p:nvSpPr>
            <p:cNvPr id="8" name="Line Callout 2 7"/>
            <p:cNvSpPr/>
            <p:nvPr/>
          </p:nvSpPr>
          <p:spPr>
            <a:xfrm>
              <a:off x="4922467" y="2768625"/>
              <a:ext cx="4115250" cy="508500"/>
            </a:xfrm>
            <a:prstGeom prst="borderCallout2">
              <a:avLst>
                <a:gd name="adj1" fmla="val 18750"/>
                <a:gd name="adj2" fmla="val -4457"/>
                <a:gd name="adj3" fmla="val -58605"/>
                <a:gd name="adj4" fmla="val -11241"/>
                <a:gd name="adj5" fmla="val -173919"/>
                <a:gd name="adj6" fmla="val -32972"/>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483" name="TextBox 16"/>
            <p:cNvSpPr txBox="1">
              <a:spLocks noChangeArrowheads="1"/>
            </p:cNvSpPr>
            <p:nvPr/>
          </p:nvSpPr>
          <p:spPr bwMode="auto">
            <a:xfrm>
              <a:off x="4890714" y="2743200"/>
              <a:ext cx="41930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Identify all provisions related to compliance with requirements in any ECA.</a:t>
              </a:r>
            </a:p>
          </p:txBody>
        </p:sp>
      </p:grpSp>
      <p:grpSp>
        <p:nvGrpSpPr>
          <p:cNvPr id="78855" name="Group 78854"/>
          <p:cNvGrpSpPr>
            <a:grpSpLocks/>
          </p:cNvGrpSpPr>
          <p:nvPr/>
        </p:nvGrpSpPr>
        <p:grpSpPr bwMode="auto">
          <a:xfrm>
            <a:off x="4897438" y="4075113"/>
            <a:ext cx="4114800" cy="1905000"/>
            <a:chOff x="4898066" y="4075301"/>
            <a:chExt cx="4114800" cy="1905000"/>
          </a:xfrm>
        </p:grpSpPr>
        <p:sp>
          <p:nvSpPr>
            <p:cNvPr id="9" name="Line Callout 2 8"/>
            <p:cNvSpPr/>
            <p:nvPr/>
          </p:nvSpPr>
          <p:spPr>
            <a:xfrm>
              <a:off x="4898066" y="4075301"/>
              <a:ext cx="4114800" cy="1905000"/>
            </a:xfrm>
            <a:prstGeom prst="borderCallout2">
              <a:avLst>
                <a:gd name="adj1" fmla="val 27401"/>
                <a:gd name="adj2" fmla="val -2906"/>
                <a:gd name="adj3" fmla="val -3574"/>
                <a:gd name="adj4" fmla="val -9173"/>
                <a:gd name="adj5" fmla="val -942"/>
                <a:gd name="adj6" fmla="val -24961"/>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481" name="TextBox 17"/>
            <p:cNvSpPr txBox="1">
              <a:spLocks noChangeArrowheads="1"/>
            </p:cNvSpPr>
            <p:nvPr/>
          </p:nvSpPr>
          <p:spPr bwMode="auto">
            <a:xfrm>
              <a:off x="4898066" y="4114800"/>
              <a:ext cx="41008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For each filled Fuel Oil Non-Availability Report:</a:t>
              </a:r>
            </a:p>
            <a:p>
              <a:pPr eaLnBrk="1" hangingPunct="1">
                <a:spcBef>
                  <a:spcPct val="0"/>
                </a:spcBef>
                <a:buFontTx/>
                <a:buNone/>
              </a:pPr>
              <a:r>
                <a:rPr lang="en-US" altLang="en-US" sz="1600">
                  <a:solidFill>
                    <a:schemeClr val="tx1"/>
                  </a:solidFill>
                  <a:latin typeface="Calibri" pitchFamily="34" charset="0"/>
                </a:rPr>
                <a:t>List each bunker supplier that does business at </a:t>
              </a:r>
            </a:p>
            <a:p>
              <a:pPr eaLnBrk="1" hangingPunct="1">
                <a:spcBef>
                  <a:spcPct val="0"/>
                </a:spcBef>
                <a:buFontTx/>
                <a:buNone/>
              </a:pPr>
              <a:r>
                <a:rPr lang="en-US" altLang="en-US" sz="1600">
                  <a:solidFill>
                    <a:schemeClr val="tx1"/>
                  </a:solidFill>
                  <a:latin typeface="Calibri" pitchFamily="34" charset="0"/>
                </a:rPr>
                <a:t>the port.</a:t>
              </a:r>
            </a:p>
          </p:txBody>
        </p:sp>
      </p:grpSp>
      <p:grpSp>
        <p:nvGrpSpPr>
          <p:cNvPr id="22" name="Group 21"/>
          <p:cNvGrpSpPr>
            <a:grpSpLocks/>
          </p:cNvGrpSpPr>
          <p:nvPr/>
        </p:nvGrpSpPr>
        <p:grpSpPr bwMode="auto">
          <a:xfrm>
            <a:off x="4897438" y="6138863"/>
            <a:ext cx="4130675" cy="338137"/>
            <a:chOff x="4889964" y="6079123"/>
            <a:chExt cx="4130749" cy="338972"/>
          </a:xfrm>
        </p:grpSpPr>
        <p:sp>
          <p:nvSpPr>
            <p:cNvPr id="13" name="Line Callout 2 12"/>
            <p:cNvSpPr/>
            <p:nvPr/>
          </p:nvSpPr>
          <p:spPr>
            <a:xfrm>
              <a:off x="4905839" y="6101403"/>
              <a:ext cx="4114874" cy="294412"/>
            </a:xfrm>
            <a:prstGeom prst="borderCallout2">
              <a:avLst>
                <a:gd name="adj1" fmla="val 18750"/>
                <a:gd name="adj2" fmla="val -8333"/>
                <a:gd name="adj3" fmla="val -230046"/>
                <a:gd name="adj4" fmla="val -22869"/>
                <a:gd name="adj5" fmla="val -471631"/>
                <a:gd name="adj6" fmla="val -52869"/>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479" name="TextBox 20"/>
            <p:cNvSpPr txBox="1">
              <a:spLocks noChangeArrowheads="1"/>
            </p:cNvSpPr>
            <p:nvPr/>
          </p:nvSpPr>
          <p:spPr bwMode="auto">
            <a:xfrm>
              <a:off x="4889964" y="6079123"/>
              <a:ext cx="2999658" cy="33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Submit fuel procurement policies.</a:t>
              </a:r>
            </a:p>
          </p:txBody>
        </p:sp>
      </p:grpSp>
      <p:grpSp>
        <p:nvGrpSpPr>
          <p:cNvPr id="78852" name="Group 78851"/>
          <p:cNvGrpSpPr>
            <a:grpSpLocks/>
          </p:cNvGrpSpPr>
          <p:nvPr/>
        </p:nvGrpSpPr>
        <p:grpSpPr bwMode="auto">
          <a:xfrm>
            <a:off x="4876800" y="2590800"/>
            <a:ext cx="4135438" cy="584200"/>
            <a:chOff x="4876800" y="2590800"/>
            <a:chExt cx="4136065" cy="584775"/>
          </a:xfrm>
        </p:grpSpPr>
        <p:sp>
          <p:nvSpPr>
            <p:cNvPr id="31" name="Line Callout 2 30"/>
            <p:cNvSpPr/>
            <p:nvPr/>
          </p:nvSpPr>
          <p:spPr>
            <a:xfrm>
              <a:off x="4913319" y="2590800"/>
              <a:ext cx="4099546" cy="533925"/>
            </a:xfrm>
            <a:prstGeom prst="borderCallout2">
              <a:avLst>
                <a:gd name="adj1" fmla="val 18750"/>
                <a:gd name="adj2" fmla="val -8333"/>
                <a:gd name="adj3" fmla="val -116798"/>
                <a:gd name="adj4" fmla="val -16408"/>
                <a:gd name="adj5" fmla="val -98795"/>
                <a:gd name="adj6" fmla="val -23840"/>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477" name="TextBox 78847"/>
            <p:cNvSpPr txBox="1">
              <a:spLocks noChangeArrowheads="1"/>
            </p:cNvSpPr>
            <p:nvPr/>
          </p:nvSpPr>
          <p:spPr bwMode="auto">
            <a:xfrm>
              <a:off x="4876800" y="2590800"/>
              <a:ext cx="3672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Provide relevant excerpts from the Safety </a:t>
              </a:r>
            </a:p>
            <a:p>
              <a:pPr eaLnBrk="1" hangingPunct="1">
                <a:spcBef>
                  <a:spcPct val="0"/>
                </a:spcBef>
                <a:buFontTx/>
                <a:buNone/>
              </a:pPr>
              <a:r>
                <a:rPr lang="en-US" altLang="en-US" sz="1600">
                  <a:solidFill>
                    <a:schemeClr val="tx1"/>
                  </a:solidFill>
                  <a:latin typeface="Calibri" pitchFamily="34" charset="0"/>
                </a:rPr>
                <a:t>Management System for each vessel.</a:t>
              </a:r>
            </a:p>
          </p:txBody>
        </p:sp>
      </p:grpSp>
      <p:sp>
        <p:nvSpPr>
          <p:cNvPr id="78853" name="TextBox 78852"/>
          <p:cNvSpPr txBox="1">
            <a:spLocks noChangeArrowheads="1"/>
          </p:cNvSpPr>
          <p:nvPr/>
        </p:nvSpPr>
        <p:spPr bwMode="auto">
          <a:xfrm>
            <a:off x="4876800" y="4879975"/>
            <a:ext cx="4102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Provide copies of all correspondence with each</a:t>
            </a:r>
          </a:p>
          <a:p>
            <a:pPr eaLnBrk="1" hangingPunct="1">
              <a:spcBef>
                <a:spcPct val="0"/>
              </a:spcBef>
              <a:buFontTx/>
              <a:buNone/>
            </a:pPr>
            <a:r>
              <a:rPr lang="en-US" altLang="en-US" sz="1600">
                <a:solidFill>
                  <a:schemeClr val="tx1"/>
                </a:solidFill>
                <a:latin typeface="Calibri" pitchFamily="34" charset="0"/>
              </a:rPr>
              <a:t>bunker supplier.</a:t>
            </a:r>
          </a:p>
        </p:txBody>
      </p:sp>
      <p:sp>
        <p:nvSpPr>
          <p:cNvPr id="78854" name="TextBox 78853"/>
          <p:cNvSpPr txBox="1">
            <a:spLocks noChangeArrowheads="1"/>
          </p:cNvSpPr>
          <p:nvPr/>
        </p:nvSpPr>
        <p:spPr bwMode="auto">
          <a:xfrm>
            <a:off x="4876800" y="5395913"/>
            <a:ext cx="417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If the fuel purchase was a contractual function</a:t>
            </a:r>
          </a:p>
          <a:p>
            <a:pPr eaLnBrk="1" hangingPunct="1">
              <a:spcBef>
                <a:spcPct val="0"/>
              </a:spcBef>
              <a:buFontTx/>
              <a:buNone/>
            </a:pPr>
            <a:r>
              <a:rPr lang="en-US" altLang="en-US" sz="1600">
                <a:solidFill>
                  <a:schemeClr val="tx1"/>
                </a:solidFill>
                <a:latin typeface="Calibri" pitchFamily="34" charset="0"/>
              </a:rPr>
              <a:t>of another party, provide copies of all contracts.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8849"/>
                                        </p:tgtEl>
                                        <p:attrNameLst>
                                          <p:attrName>style.visibility</p:attrName>
                                        </p:attrNameLst>
                                      </p:cBhvr>
                                      <p:to>
                                        <p:strVal val="visible"/>
                                      </p:to>
                                    </p:set>
                                    <p:anim calcmode="lin" valueType="num">
                                      <p:cBhvr>
                                        <p:cTn id="7" dur="500" fill="hold"/>
                                        <p:tgtEl>
                                          <p:spTgt spid="78849"/>
                                        </p:tgtEl>
                                        <p:attrNameLst>
                                          <p:attrName>ppt_w</p:attrName>
                                        </p:attrNameLst>
                                      </p:cBhvr>
                                      <p:tavLst>
                                        <p:tav tm="0">
                                          <p:val>
                                            <p:fltVal val="0"/>
                                          </p:val>
                                        </p:tav>
                                        <p:tav tm="100000">
                                          <p:val>
                                            <p:strVal val="#ppt_w"/>
                                          </p:val>
                                        </p:tav>
                                      </p:tavLst>
                                    </p:anim>
                                    <p:anim calcmode="lin" valueType="num">
                                      <p:cBhvr>
                                        <p:cTn id="8" dur="500" fill="hold"/>
                                        <p:tgtEl>
                                          <p:spTgt spid="78849"/>
                                        </p:tgtEl>
                                        <p:attrNameLst>
                                          <p:attrName>ppt_h</p:attrName>
                                        </p:attrNameLst>
                                      </p:cBhvr>
                                      <p:tavLst>
                                        <p:tav tm="0">
                                          <p:val>
                                            <p:fltVal val="0"/>
                                          </p:val>
                                        </p:tav>
                                        <p:tav tm="100000">
                                          <p:val>
                                            <p:strVal val="#ppt_h"/>
                                          </p:val>
                                        </p:tav>
                                      </p:tavLst>
                                    </p:anim>
                                    <p:animEffect transition="in" filter="fade">
                                      <p:cBhvr>
                                        <p:cTn id="9" dur="500"/>
                                        <p:tgtEl>
                                          <p:spTgt spid="7884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78852"/>
                                        </p:tgtEl>
                                        <p:attrNameLst>
                                          <p:attrName>style.visibility</p:attrName>
                                        </p:attrNameLst>
                                      </p:cBhvr>
                                      <p:to>
                                        <p:strVal val="visible"/>
                                      </p:to>
                                    </p:set>
                                    <p:anim calcmode="lin" valueType="num">
                                      <p:cBhvr>
                                        <p:cTn id="21" dur="500" fill="hold"/>
                                        <p:tgtEl>
                                          <p:spTgt spid="78852"/>
                                        </p:tgtEl>
                                        <p:attrNameLst>
                                          <p:attrName>ppt_w</p:attrName>
                                        </p:attrNameLst>
                                      </p:cBhvr>
                                      <p:tavLst>
                                        <p:tav tm="0">
                                          <p:val>
                                            <p:fltVal val="0"/>
                                          </p:val>
                                        </p:tav>
                                        <p:tav tm="100000">
                                          <p:val>
                                            <p:strVal val="#ppt_w"/>
                                          </p:val>
                                        </p:tav>
                                      </p:tavLst>
                                    </p:anim>
                                    <p:anim calcmode="lin" valueType="num">
                                      <p:cBhvr>
                                        <p:cTn id="22" dur="500" fill="hold"/>
                                        <p:tgtEl>
                                          <p:spTgt spid="78852"/>
                                        </p:tgtEl>
                                        <p:attrNameLst>
                                          <p:attrName>ppt_h</p:attrName>
                                        </p:attrNameLst>
                                      </p:cBhvr>
                                      <p:tavLst>
                                        <p:tav tm="0">
                                          <p:val>
                                            <p:fltVal val="0"/>
                                          </p:val>
                                        </p:tav>
                                        <p:tav tm="100000">
                                          <p:val>
                                            <p:strVal val="#ppt_h"/>
                                          </p:val>
                                        </p:tav>
                                      </p:tavLst>
                                    </p:anim>
                                    <p:animEffect transition="in" filter="fade">
                                      <p:cBhvr>
                                        <p:cTn id="23" dur="500"/>
                                        <p:tgtEl>
                                          <p:spTgt spid="788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78855"/>
                                        </p:tgtEl>
                                        <p:attrNameLst>
                                          <p:attrName>style.visibility</p:attrName>
                                        </p:attrNameLst>
                                      </p:cBhvr>
                                      <p:to>
                                        <p:strVal val="visible"/>
                                      </p:to>
                                    </p:set>
                                    <p:anim calcmode="lin" valueType="num">
                                      <p:cBhvr>
                                        <p:cTn id="35" dur="500" fill="hold"/>
                                        <p:tgtEl>
                                          <p:spTgt spid="78855"/>
                                        </p:tgtEl>
                                        <p:attrNameLst>
                                          <p:attrName>ppt_w</p:attrName>
                                        </p:attrNameLst>
                                      </p:cBhvr>
                                      <p:tavLst>
                                        <p:tav tm="0">
                                          <p:val>
                                            <p:fltVal val="0"/>
                                          </p:val>
                                        </p:tav>
                                        <p:tav tm="100000">
                                          <p:val>
                                            <p:strVal val="#ppt_w"/>
                                          </p:val>
                                        </p:tav>
                                      </p:tavLst>
                                    </p:anim>
                                    <p:anim calcmode="lin" valueType="num">
                                      <p:cBhvr>
                                        <p:cTn id="36" dur="500" fill="hold"/>
                                        <p:tgtEl>
                                          <p:spTgt spid="78855"/>
                                        </p:tgtEl>
                                        <p:attrNameLst>
                                          <p:attrName>ppt_h</p:attrName>
                                        </p:attrNameLst>
                                      </p:cBhvr>
                                      <p:tavLst>
                                        <p:tav tm="0">
                                          <p:val>
                                            <p:fltVal val="0"/>
                                          </p:val>
                                        </p:tav>
                                        <p:tav tm="100000">
                                          <p:val>
                                            <p:strVal val="#ppt_h"/>
                                          </p:val>
                                        </p:tav>
                                      </p:tavLst>
                                    </p:anim>
                                    <p:animEffect transition="in" filter="fade">
                                      <p:cBhvr>
                                        <p:cTn id="37" dur="500"/>
                                        <p:tgtEl>
                                          <p:spTgt spid="788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8853"/>
                                        </p:tgtEl>
                                        <p:attrNameLst>
                                          <p:attrName>style.visibility</p:attrName>
                                        </p:attrNameLst>
                                      </p:cBhvr>
                                      <p:to>
                                        <p:strVal val="visible"/>
                                      </p:to>
                                    </p:set>
                                    <p:anim calcmode="lin" valueType="num">
                                      <p:cBhvr>
                                        <p:cTn id="42" dur="500" fill="hold"/>
                                        <p:tgtEl>
                                          <p:spTgt spid="78853"/>
                                        </p:tgtEl>
                                        <p:attrNameLst>
                                          <p:attrName>ppt_w</p:attrName>
                                        </p:attrNameLst>
                                      </p:cBhvr>
                                      <p:tavLst>
                                        <p:tav tm="0">
                                          <p:val>
                                            <p:fltVal val="0"/>
                                          </p:val>
                                        </p:tav>
                                        <p:tav tm="100000">
                                          <p:val>
                                            <p:strVal val="#ppt_w"/>
                                          </p:val>
                                        </p:tav>
                                      </p:tavLst>
                                    </p:anim>
                                    <p:anim calcmode="lin" valueType="num">
                                      <p:cBhvr>
                                        <p:cTn id="43" dur="500" fill="hold"/>
                                        <p:tgtEl>
                                          <p:spTgt spid="78853"/>
                                        </p:tgtEl>
                                        <p:attrNameLst>
                                          <p:attrName>ppt_h</p:attrName>
                                        </p:attrNameLst>
                                      </p:cBhvr>
                                      <p:tavLst>
                                        <p:tav tm="0">
                                          <p:val>
                                            <p:fltVal val="0"/>
                                          </p:val>
                                        </p:tav>
                                        <p:tav tm="100000">
                                          <p:val>
                                            <p:strVal val="#ppt_h"/>
                                          </p:val>
                                        </p:tav>
                                      </p:tavLst>
                                    </p:anim>
                                    <p:animEffect transition="in" filter="fade">
                                      <p:cBhvr>
                                        <p:cTn id="44" dur="500"/>
                                        <p:tgtEl>
                                          <p:spTgt spid="7885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8854"/>
                                        </p:tgtEl>
                                        <p:attrNameLst>
                                          <p:attrName>style.visibility</p:attrName>
                                        </p:attrNameLst>
                                      </p:cBhvr>
                                      <p:to>
                                        <p:strVal val="visible"/>
                                      </p:to>
                                    </p:set>
                                    <p:anim calcmode="lin" valueType="num">
                                      <p:cBhvr>
                                        <p:cTn id="49" dur="500" fill="hold"/>
                                        <p:tgtEl>
                                          <p:spTgt spid="78854"/>
                                        </p:tgtEl>
                                        <p:attrNameLst>
                                          <p:attrName>ppt_w</p:attrName>
                                        </p:attrNameLst>
                                      </p:cBhvr>
                                      <p:tavLst>
                                        <p:tav tm="0">
                                          <p:val>
                                            <p:fltVal val="0"/>
                                          </p:val>
                                        </p:tav>
                                        <p:tav tm="100000">
                                          <p:val>
                                            <p:strVal val="#ppt_w"/>
                                          </p:val>
                                        </p:tav>
                                      </p:tavLst>
                                    </p:anim>
                                    <p:anim calcmode="lin" valueType="num">
                                      <p:cBhvr>
                                        <p:cTn id="50" dur="500" fill="hold"/>
                                        <p:tgtEl>
                                          <p:spTgt spid="78854"/>
                                        </p:tgtEl>
                                        <p:attrNameLst>
                                          <p:attrName>ppt_h</p:attrName>
                                        </p:attrNameLst>
                                      </p:cBhvr>
                                      <p:tavLst>
                                        <p:tav tm="0">
                                          <p:val>
                                            <p:fltVal val="0"/>
                                          </p:val>
                                        </p:tav>
                                        <p:tav tm="100000">
                                          <p:val>
                                            <p:strVal val="#ppt_h"/>
                                          </p:val>
                                        </p:tav>
                                      </p:tavLst>
                                    </p:anim>
                                    <p:animEffect transition="in" filter="fade">
                                      <p:cBhvr>
                                        <p:cTn id="51" dur="500"/>
                                        <p:tgtEl>
                                          <p:spTgt spid="7885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EB76A4BB-E05C-4BF0-81FF-DB178FAF7186}" type="slidenum">
              <a:rPr lang="en-US" altLang="en-US" sz="1000" smtClean="0">
                <a:solidFill>
                  <a:schemeClr val="bg2"/>
                </a:solidFill>
              </a:rPr>
              <a:pPr eaLnBrk="1" fontAlgn="base" hangingPunct="1">
                <a:spcBef>
                  <a:spcPct val="0"/>
                </a:spcBef>
                <a:spcAft>
                  <a:spcPct val="0"/>
                </a:spcAft>
                <a:buFontTx/>
                <a:buNone/>
              </a:pPr>
              <a:t>48</a:t>
            </a:fld>
            <a:endParaRPr lang="en-US" altLang="en-US" sz="1000" smtClean="0">
              <a:solidFill>
                <a:schemeClr val="bg2"/>
              </a:solidFill>
            </a:endParaRPr>
          </a:p>
        </p:txBody>
      </p:sp>
      <p:grpSp>
        <p:nvGrpSpPr>
          <p:cNvPr id="63491" name="Group 11"/>
          <p:cNvGrpSpPr>
            <a:grpSpLocks/>
          </p:cNvGrpSpPr>
          <p:nvPr/>
        </p:nvGrpSpPr>
        <p:grpSpPr bwMode="auto">
          <a:xfrm>
            <a:off x="12700" y="65088"/>
            <a:ext cx="4592638" cy="6338887"/>
            <a:chOff x="12700" y="64608"/>
            <a:chExt cx="4592968" cy="6339995"/>
          </a:xfrm>
        </p:grpSpPr>
        <p:pic>
          <p:nvPicPr>
            <p:cNvPr id="634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4608"/>
              <a:ext cx="4483100" cy="131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8" y="1088066"/>
              <a:ext cx="4527550" cy="531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a:grpSpLocks/>
          </p:cNvGrpSpPr>
          <p:nvPr/>
        </p:nvGrpSpPr>
        <p:grpSpPr bwMode="auto">
          <a:xfrm>
            <a:off x="4368800" y="457200"/>
            <a:ext cx="4699000" cy="5946775"/>
            <a:chOff x="4368204" y="457199"/>
            <a:chExt cx="4699596" cy="5947403"/>
          </a:xfrm>
        </p:grpSpPr>
        <p:sp>
          <p:nvSpPr>
            <p:cNvPr id="5" name="Line Callout 2 4"/>
            <p:cNvSpPr/>
            <p:nvPr/>
          </p:nvSpPr>
          <p:spPr>
            <a:xfrm>
              <a:off x="4368204" y="457199"/>
              <a:ext cx="4699596" cy="5947403"/>
            </a:xfrm>
            <a:prstGeom prst="borderCallout2">
              <a:avLst>
                <a:gd name="adj1" fmla="val 14817"/>
                <a:gd name="adj2" fmla="val -2657"/>
                <a:gd name="adj3" fmla="val 10348"/>
                <a:gd name="adj4" fmla="val -15721"/>
                <a:gd name="adj5" fmla="val 16855"/>
                <a:gd name="adj6" fmla="val -40991"/>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498" name="TextBox 5"/>
            <p:cNvSpPr txBox="1">
              <a:spLocks noChangeArrowheads="1"/>
            </p:cNvSpPr>
            <p:nvPr/>
          </p:nvSpPr>
          <p:spPr bwMode="auto">
            <a:xfrm>
              <a:off x="4421369" y="527447"/>
              <a:ext cx="441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Electronic spreadsheet with the following </a:t>
              </a:r>
            </a:p>
            <a:p>
              <a:pPr eaLnBrk="1" hangingPunct="1">
                <a:spcBef>
                  <a:spcPct val="0"/>
                </a:spcBef>
                <a:buFontTx/>
                <a:buNone/>
              </a:pPr>
              <a:r>
                <a:rPr lang="en-US" altLang="en-US" sz="1600">
                  <a:solidFill>
                    <a:schemeClr val="tx1"/>
                  </a:solidFill>
                  <a:latin typeface="Calibri" pitchFamily="34" charset="0"/>
                </a:rPr>
                <a:t>information for each FONAR:</a:t>
              </a:r>
            </a:p>
          </p:txBody>
        </p:sp>
      </p:grpSp>
      <p:sp>
        <p:nvSpPr>
          <p:cNvPr id="7" name="TextBox 6"/>
          <p:cNvSpPr txBox="1">
            <a:spLocks noChangeArrowheads="1"/>
          </p:cNvSpPr>
          <p:nvPr/>
        </p:nvSpPr>
        <p:spPr bwMode="auto">
          <a:xfrm>
            <a:off x="4462463" y="1112838"/>
            <a:ext cx="22352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a:pPr>
            <a:r>
              <a:rPr lang="en-US" altLang="en-US" sz="1600">
                <a:solidFill>
                  <a:schemeClr val="tx1"/>
                </a:solidFill>
                <a:latin typeface="Calibri" pitchFamily="34" charset="0"/>
              </a:rPr>
              <a:t>Report Date</a:t>
            </a:r>
          </a:p>
          <a:p>
            <a:pPr eaLnBrk="1" hangingPunct="1">
              <a:spcBef>
                <a:spcPct val="0"/>
              </a:spcBef>
              <a:buFontTx/>
              <a:buAutoNum type="alphaLcPeriod"/>
            </a:pPr>
            <a:r>
              <a:rPr lang="en-US" altLang="en-US" sz="1600">
                <a:solidFill>
                  <a:schemeClr val="tx1"/>
                </a:solidFill>
                <a:latin typeface="Calibri" pitchFamily="34" charset="0"/>
              </a:rPr>
              <a:t>Report Form ID</a:t>
            </a:r>
          </a:p>
          <a:p>
            <a:pPr eaLnBrk="1" hangingPunct="1">
              <a:spcBef>
                <a:spcPct val="0"/>
              </a:spcBef>
              <a:buFontTx/>
              <a:buAutoNum type="alphaLcPeriod"/>
            </a:pPr>
            <a:r>
              <a:rPr lang="en-US" altLang="en-US" sz="1600">
                <a:solidFill>
                  <a:schemeClr val="tx1"/>
                </a:solidFill>
                <a:latin typeface="Calibri" pitchFamily="34" charset="0"/>
              </a:rPr>
              <a:t>Ship Operator Name</a:t>
            </a:r>
          </a:p>
          <a:p>
            <a:pPr eaLnBrk="1" hangingPunct="1">
              <a:spcBef>
                <a:spcPct val="0"/>
              </a:spcBef>
              <a:buFontTx/>
              <a:buAutoNum type="alphaLcPeriod"/>
            </a:pPr>
            <a:r>
              <a:rPr lang="en-US" altLang="en-US" sz="1600">
                <a:solidFill>
                  <a:schemeClr val="tx1"/>
                </a:solidFill>
                <a:latin typeface="Calibri" pitchFamily="34" charset="0"/>
              </a:rPr>
              <a:t>Vessel Name</a:t>
            </a:r>
          </a:p>
          <a:p>
            <a:pPr eaLnBrk="1" hangingPunct="1">
              <a:spcBef>
                <a:spcPct val="0"/>
              </a:spcBef>
              <a:buFontTx/>
              <a:buAutoNum type="alphaLcPeriod"/>
            </a:pPr>
            <a:r>
              <a:rPr lang="en-US" altLang="en-US" sz="1600">
                <a:solidFill>
                  <a:schemeClr val="tx1"/>
                </a:solidFill>
                <a:latin typeface="Calibri" pitchFamily="34" charset="0"/>
              </a:rPr>
              <a:t>Flag Country</a:t>
            </a:r>
          </a:p>
        </p:txBody>
      </p:sp>
      <p:sp>
        <p:nvSpPr>
          <p:cNvPr id="8" name="TextBox 7"/>
          <p:cNvSpPr txBox="1">
            <a:spLocks noChangeArrowheads="1"/>
          </p:cNvSpPr>
          <p:nvPr/>
        </p:nvSpPr>
        <p:spPr bwMode="auto">
          <a:xfrm>
            <a:off x="4471988" y="2362200"/>
            <a:ext cx="3476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6"/>
            </a:pPr>
            <a:r>
              <a:rPr lang="en-US" altLang="en-US" sz="1600">
                <a:solidFill>
                  <a:schemeClr val="tx1"/>
                </a:solidFill>
                <a:latin typeface="Calibri" pitchFamily="34" charset="0"/>
              </a:rPr>
              <a:t>IMO ID Number</a:t>
            </a:r>
          </a:p>
          <a:p>
            <a:pPr eaLnBrk="1" hangingPunct="1">
              <a:spcBef>
                <a:spcPct val="0"/>
              </a:spcBef>
              <a:buFontTx/>
              <a:buAutoNum type="alphaLcPeriod" startAt="6"/>
            </a:pPr>
            <a:r>
              <a:rPr lang="en-US" altLang="en-US" sz="1600">
                <a:solidFill>
                  <a:schemeClr val="tx1"/>
                </a:solidFill>
                <a:latin typeface="Calibri" pitchFamily="34" charset="0"/>
              </a:rPr>
              <a:t>Date of ECA First Notice</a:t>
            </a:r>
          </a:p>
          <a:p>
            <a:pPr eaLnBrk="1" hangingPunct="1">
              <a:spcBef>
                <a:spcPct val="0"/>
              </a:spcBef>
              <a:buFontTx/>
              <a:buAutoNum type="alphaLcPeriod" startAt="6"/>
            </a:pPr>
            <a:r>
              <a:rPr lang="en-US" altLang="en-US" sz="1600">
                <a:solidFill>
                  <a:schemeClr val="tx1"/>
                </a:solidFill>
                <a:latin typeface="Calibri" pitchFamily="34" charset="0"/>
              </a:rPr>
              <a:t>Location of ECA First Notice</a:t>
            </a:r>
          </a:p>
          <a:p>
            <a:pPr eaLnBrk="1" hangingPunct="1">
              <a:spcBef>
                <a:spcPct val="0"/>
              </a:spcBef>
              <a:buFontTx/>
              <a:buAutoNum type="alphaLcPeriod" startAt="6"/>
            </a:pPr>
            <a:r>
              <a:rPr lang="en-US" altLang="en-US" sz="1600">
                <a:solidFill>
                  <a:schemeClr val="tx1"/>
                </a:solidFill>
                <a:latin typeface="Calibri" pitchFamily="34" charset="0"/>
              </a:rPr>
              <a:t>Name of Ports after First notice</a:t>
            </a:r>
          </a:p>
          <a:p>
            <a:pPr eaLnBrk="1" hangingPunct="1">
              <a:spcBef>
                <a:spcPct val="0"/>
              </a:spcBef>
              <a:buFontTx/>
              <a:buAutoNum type="alphaLcPeriod" startAt="6"/>
            </a:pPr>
            <a:r>
              <a:rPr lang="en-US" altLang="en-US" sz="1600">
                <a:solidFill>
                  <a:schemeClr val="tx1"/>
                </a:solidFill>
                <a:latin typeface="Calibri" pitchFamily="34" charset="0"/>
              </a:rPr>
              <a:t>Name of Last Port before ECA Entry</a:t>
            </a:r>
          </a:p>
        </p:txBody>
      </p:sp>
      <p:sp>
        <p:nvSpPr>
          <p:cNvPr id="9" name="TextBox 8"/>
          <p:cNvSpPr txBox="1">
            <a:spLocks noChangeArrowheads="1"/>
          </p:cNvSpPr>
          <p:nvPr/>
        </p:nvSpPr>
        <p:spPr bwMode="auto">
          <a:xfrm>
            <a:off x="4484688" y="3576638"/>
            <a:ext cx="4254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11"/>
            </a:pPr>
            <a:r>
              <a:rPr lang="en-US" altLang="en-US" sz="1600">
                <a:solidFill>
                  <a:schemeClr val="tx1"/>
                </a:solidFill>
                <a:latin typeface="Calibri" pitchFamily="34" charset="0"/>
              </a:rPr>
              <a:t>Name of Port with Fuel Oil Supply Disruption</a:t>
            </a:r>
          </a:p>
          <a:p>
            <a:pPr eaLnBrk="1" hangingPunct="1">
              <a:spcBef>
                <a:spcPct val="0"/>
              </a:spcBef>
              <a:buFontTx/>
              <a:buAutoNum type="alphaLcPeriod" startAt="11"/>
            </a:pPr>
            <a:r>
              <a:rPr lang="en-US" altLang="en-US" sz="1600">
                <a:solidFill>
                  <a:schemeClr val="tx1"/>
                </a:solidFill>
                <a:latin typeface="Calibri" pitchFamily="34" charset="0"/>
              </a:rPr>
              <a:t>Narrative Explaining the Reason for </a:t>
            </a:r>
            <a:br>
              <a:rPr lang="en-US" altLang="en-US" sz="1600">
                <a:solidFill>
                  <a:schemeClr val="tx1"/>
                </a:solidFill>
                <a:latin typeface="Calibri" pitchFamily="34" charset="0"/>
              </a:rPr>
            </a:br>
            <a:r>
              <a:rPr lang="en-US" altLang="en-US" sz="1600">
                <a:solidFill>
                  <a:schemeClr val="tx1"/>
                </a:solidFill>
                <a:latin typeface="Calibri" pitchFamily="34" charset="0"/>
              </a:rPr>
              <a:t>Noncompliance</a:t>
            </a:r>
          </a:p>
          <a:p>
            <a:pPr eaLnBrk="1" hangingPunct="1">
              <a:spcBef>
                <a:spcPct val="0"/>
              </a:spcBef>
              <a:buFontTx/>
              <a:buAutoNum type="alphaLcPeriod" startAt="11"/>
            </a:pPr>
            <a:r>
              <a:rPr lang="en-US" altLang="en-US" sz="1600">
                <a:solidFill>
                  <a:schemeClr val="tx1"/>
                </a:solidFill>
                <a:latin typeface="Calibri" pitchFamily="34" charset="0"/>
              </a:rPr>
              <a:t>Name of Fuel Suppliers Contacted</a:t>
            </a:r>
          </a:p>
          <a:p>
            <a:pPr eaLnBrk="1" hangingPunct="1">
              <a:spcBef>
                <a:spcPct val="0"/>
              </a:spcBef>
              <a:buFontTx/>
              <a:buAutoNum type="alphaLcPeriod" startAt="11"/>
            </a:pPr>
            <a:r>
              <a:rPr lang="en-US" altLang="en-US" sz="1600">
                <a:solidFill>
                  <a:schemeClr val="tx1"/>
                </a:solidFill>
                <a:latin typeface="Calibri" pitchFamily="34" charset="0"/>
              </a:rPr>
              <a:t>Date of Entry in the ECA</a:t>
            </a:r>
          </a:p>
          <a:p>
            <a:pPr eaLnBrk="1" hangingPunct="1">
              <a:spcBef>
                <a:spcPct val="0"/>
              </a:spcBef>
              <a:buFontTx/>
              <a:buAutoNum type="alphaLcPeriod" startAt="11"/>
            </a:pPr>
            <a:r>
              <a:rPr lang="en-US" altLang="en-US" sz="1600">
                <a:solidFill>
                  <a:schemeClr val="tx1"/>
                </a:solidFill>
                <a:latin typeface="Calibri" pitchFamily="34" charset="0"/>
              </a:rPr>
              <a:t>Time of Entry in the ECA</a:t>
            </a:r>
          </a:p>
        </p:txBody>
      </p:sp>
      <p:sp>
        <p:nvSpPr>
          <p:cNvPr id="10" name="TextBox 9"/>
          <p:cNvSpPr txBox="1">
            <a:spLocks noChangeArrowheads="1"/>
          </p:cNvSpPr>
          <p:nvPr/>
        </p:nvSpPr>
        <p:spPr bwMode="auto">
          <a:xfrm>
            <a:off x="4476750" y="5041900"/>
            <a:ext cx="43307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16"/>
            </a:pPr>
            <a:r>
              <a:rPr lang="en-US" altLang="en-US" sz="1600">
                <a:solidFill>
                  <a:schemeClr val="tx1"/>
                </a:solidFill>
                <a:latin typeface="Calibri" pitchFamily="34" charset="0"/>
              </a:rPr>
              <a:t>Sulfur Content of Non-Compliant Fuel Oil</a:t>
            </a:r>
          </a:p>
          <a:p>
            <a:pPr eaLnBrk="1" hangingPunct="1">
              <a:spcBef>
                <a:spcPct val="0"/>
              </a:spcBef>
              <a:buFontTx/>
              <a:buAutoNum type="alphaLcPeriod" startAt="16"/>
            </a:pPr>
            <a:r>
              <a:rPr lang="en-US" altLang="en-US" sz="1600">
                <a:solidFill>
                  <a:schemeClr val="tx1"/>
                </a:solidFill>
                <a:latin typeface="Calibri" pitchFamily="34" charset="0"/>
              </a:rPr>
              <a:t>Projected Hours on Main Propulsion</a:t>
            </a:r>
          </a:p>
          <a:p>
            <a:pPr eaLnBrk="1" hangingPunct="1">
              <a:spcBef>
                <a:spcPct val="0"/>
              </a:spcBef>
              <a:buFontTx/>
              <a:buAutoNum type="alphaLcPeriod" startAt="16"/>
            </a:pPr>
            <a:r>
              <a:rPr lang="en-US" altLang="en-US" sz="1600">
                <a:solidFill>
                  <a:schemeClr val="tx1"/>
                </a:solidFill>
                <a:latin typeface="Calibri" pitchFamily="34" charset="0"/>
              </a:rPr>
              <a:t>Name of First Port of Call (POC)</a:t>
            </a:r>
          </a:p>
          <a:p>
            <a:pPr eaLnBrk="1" hangingPunct="1">
              <a:spcBef>
                <a:spcPct val="0"/>
              </a:spcBef>
              <a:buFontTx/>
              <a:buAutoNum type="alphaLcPeriod" startAt="16"/>
            </a:pPr>
            <a:r>
              <a:rPr lang="en-US" altLang="en-US" sz="1600">
                <a:solidFill>
                  <a:schemeClr val="tx1"/>
                </a:solidFill>
                <a:latin typeface="Calibri" pitchFamily="34" charset="0"/>
              </a:rPr>
              <a:t>Compliant Fuel Oil Available at First POC</a:t>
            </a:r>
          </a:p>
          <a:p>
            <a:pPr eaLnBrk="1" hangingPunct="1">
              <a:spcBef>
                <a:spcPct val="0"/>
              </a:spcBef>
              <a:buFontTx/>
              <a:buAutoNum type="alphaLcPeriod" startAt="16"/>
            </a:pPr>
            <a:r>
              <a:rPr lang="en-US" altLang="en-US" sz="1600">
                <a:solidFill>
                  <a:schemeClr val="tx1"/>
                </a:solidFill>
                <a:latin typeface="Calibri" pitchFamily="34" charset="0"/>
              </a:rPr>
              <a:t>Plan to Bunker Compliant Fuel Oil at First POC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DA103E31-1125-420B-8B98-4F17E11B431E}" type="slidenum">
              <a:rPr lang="en-US" altLang="en-US" sz="1000" smtClean="0">
                <a:solidFill>
                  <a:schemeClr val="bg2"/>
                </a:solidFill>
              </a:rPr>
              <a:pPr eaLnBrk="1" fontAlgn="base" hangingPunct="1">
                <a:spcBef>
                  <a:spcPct val="0"/>
                </a:spcBef>
                <a:spcAft>
                  <a:spcPct val="0"/>
                </a:spcAft>
                <a:buFontTx/>
                <a:buNone/>
              </a:pPr>
              <a:t>49</a:t>
            </a:fld>
            <a:endParaRPr lang="en-US" altLang="en-US" sz="1000" smtClean="0">
              <a:solidFill>
                <a:schemeClr val="bg2"/>
              </a:solidFill>
            </a:endParaRPr>
          </a:p>
        </p:txBody>
      </p:sp>
      <p:grpSp>
        <p:nvGrpSpPr>
          <p:cNvPr id="64515" name="Group 3"/>
          <p:cNvGrpSpPr>
            <a:grpSpLocks/>
          </p:cNvGrpSpPr>
          <p:nvPr/>
        </p:nvGrpSpPr>
        <p:grpSpPr bwMode="auto">
          <a:xfrm>
            <a:off x="-3175" y="65088"/>
            <a:ext cx="4592638" cy="6338887"/>
            <a:chOff x="-2800" y="64608"/>
            <a:chExt cx="4592968" cy="6339995"/>
          </a:xfrm>
        </p:grpSpPr>
        <p:pic>
          <p:nvPicPr>
            <p:cNvPr id="64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 y="64608"/>
              <a:ext cx="4483100" cy="131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8" y="1088066"/>
              <a:ext cx="4527550" cy="531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a:grpSpLocks/>
          </p:cNvGrpSpPr>
          <p:nvPr/>
        </p:nvGrpSpPr>
        <p:grpSpPr bwMode="auto">
          <a:xfrm>
            <a:off x="4368800" y="457200"/>
            <a:ext cx="4699000" cy="5603875"/>
            <a:chOff x="4368204" y="457199"/>
            <a:chExt cx="4699596" cy="5604617"/>
          </a:xfrm>
        </p:grpSpPr>
        <p:sp>
          <p:nvSpPr>
            <p:cNvPr id="8" name="Line Callout 2 7"/>
            <p:cNvSpPr/>
            <p:nvPr/>
          </p:nvSpPr>
          <p:spPr>
            <a:xfrm>
              <a:off x="4368204" y="457199"/>
              <a:ext cx="4699596" cy="5604617"/>
            </a:xfrm>
            <a:prstGeom prst="borderCallout2">
              <a:avLst>
                <a:gd name="adj1" fmla="val 14817"/>
                <a:gd name="adj2" fmla="val -2657"/>
                <a:gd name="adj3" fmla="val 10348"/>
                <a:gd name="adj4" fmla="val -15721"/>
                <a:gd name="adj5" fmla="val 16855"/>
                <a:gd name="adj6" fmla="val -40991"/>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521" name="TextBox 8"/>
            <p:cNvSpPr txBox="1">
              <a:spLocks noChangeArrowheads="1"/>
            </p:cNvSpPr>
            <p:nvPr/>
          </p:nvSpPr>
          <p:spPr bwMode="auto">
            <a:xfrm>
              <a:off x="4421369" y="527447"/>
              <a:ext cx="441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Electronic spreadsheet with the following </a:t>
              </a:r>
            </a:p>
            <a:p>
              <a:pPr eaLnBrk="1" hangingPunct="1">
                <a:spcBef>
                  <a:spcPct val="0"/>
                </a:spcBef>
                <a:buFontTx/>
                <a:buNone/>
              </a:pPr>
              <a:r>
                <a:rPr lang="en-US" altLang="en-US" sz="1600">
                  <a:solidFill>
                    <a:schemeClr val="tx1"/>
                  </a:solidFill>
                  <a:latin typeface="Calibri" pitchFamily="34" charset="0"/>
                </a:rPr>
                <a:t>information for each FONAR:</a:t>
              </a:r>
            </a:p>
          </p:txBody>
        </p:sp>
      </p:grpSp>
      <p:sp>
        <p:nvSpPr>
          <p:cNvPr id="10" name="TextBox 9"/>
          <p:cNvSpPr txBox="1">
            <a:spLocks noChangeArrowheads="1"/>
          </p:cNvSpPr>
          <p:nvPr/>
        </p:nvSpPr>
        <p:spPr bwMode="auto">
          <a:xfrm>
            <a:off x="4432300" y="1066800"/>
            <a:ext cx="45799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21"/>
            </a:pPr>
            <a:r>
              <a:rPr lang="en-US" altLang="en-US" sz="1600">
                <a:solidFill>
                  <a:schemeClr val="tx1"/>
                </a:solidFill>
                <a:latin typeface="Calibri" pitchFamily="34" charset="0"/>
              </a:rPr>
              <a:t>Name of Fuel Suppliers Contacted at First POC </a:t>
            </a:r>
            <a:br>
              <a:rPr lang="en-US" altLang="en-US" sz="1600">
                <a:solidFill>
                  <a:schemeClr val="tx1"/>
                </a:solidFill>
                <a:latin typeface="Calibri" pitchFamily="34" charset="0"/>
              </a:rPr>
            </a:br>
            <a:r>
              <a:rPr lang="en-US" altLang="en-US" sz="1600">
                <a:solidFill>
                  <a:schemeClr val="tx1"/>
                </a:solidFill>
                <a:latin typeface="Calibri" pitchFamily="34" charset="0"/>
              </a:rPr>
              <a:t>(N/A is not an acceptable answer)</a:t>
            </a:r>
          </a:p>
          <a:p>
            <a:pPr eaLnBrk="1" hangingPunct="1">
              <a:spcBef>
                <a:spcPct val="0"/>
              </a:spcBef>
              <a:buFontTx/>
              <a:buAutoNum type="alphaLcPeriod" startAt="21"/>
            </a:pPr>
            <a:r>
              <a:rPr lang="en-US" altLang="en-US" sz="1600">
                <a:solidFill>
                  <a:schemeClr val="tx1"/>
                </a:solidFill>
                <a:latin typeface="Calibri" pitchFamily="34" charset="0"/>
              </a:rPr>
              <a:t>Name of Second POC</a:t>
            </a:r>
          </a:p>
          <a:p>
            <a:pPr eaLnBrk="1" hangingPunct="1">
              <a:spcBef>
                <a:spcPct val="0"/>
              </a:spcBef>
              <a:buFontTx/>
              <a:buAutoNum type="alphaLcPeriod" startAt="21"/>
            </a:pPr>
            <a:r>
              <a:rPr lang="en-US" altLang="en-US" sz="1600">
                <a:solidFill>
                  <a:schemeClr val="tx1"/>
                </a:solidFill>
                <a:latin typeface="Calibri" pitchFamily="34" charset="0"/>
              </a:rPr>
              <a:t>Compliant Fuel Oil at Second POC</a:t>
            </a:r>
          </a:p>
          <a:p>
            <a:pPr eaLnBrk="1" hangingPunct="1">
              <a:spcBef>
                <a:spcPct val="0"/>
              </a:spcBef>
              <a:buFontTx/>
              <a:buAutoNum type="alphaLcPeriod" startAt="21"/>
            </a:pPr>
            <a:r>
              <a:rPr lang="en-US" altLang="en-US" sz="1600">
                <a:solidFill>
                  <a:schemeClr val="tx1"/>
                </a:solidFill>
                <a:latin typeface="Calibri" pitchFamily="34" charset="0"/>
              </a:rPr>
              <a:t>Plan to Bunker Compliant Fuel Oil at Second POC</a:t>
            </a:r>
          </a:p>
          <a:p>
            <a:pPr eaLnBrk="1" hangingPunct="1">
              <a:spcBef>
                <a:spcPct val="0"/>
              </a:spcBef>
              <a:buFontTx/>
              <a:buAutoNum type="alphaLcPeriod" startAt="21"/>
            </a:pPr>
            <a:r>
              <a:rPr lang="en-US" altLang="en-US" sz="1600">
                <a:solidFill>
                  <a:schemeClr val="tx1"/>
                </a:solidFill>
                <a:latin typeface="Calibri" pitchFamily="34" charset="0"/>
              </a:rPr>
              <a:t>Name of Fuel Suppliers Contacted at the</a:t>
            </a:r>
            <a:br>
              <a:rPr lang="en-US" altLang="en-US" sz="1600">
                <a:solidFill>
                  <a:schemeClr val="tx1"/>
                </a:solidFill>
                <a:latin typeface="Calibri" pitchFamily="34" charset="0"/>
              </a:rPr>
            </a:br>
            <a:r>
              <a:rPr lang="en-US" altLang="en-US" sz="1600">
                <a:solidFill>
                  <a:schemeClr val="tx1"/>
                </a:solidFill>
                <a:latin typeface="Calibri" pitchFamily="34" charset="0"/>
              </a:rPr>
              <a:t>Second POC</a:t>
            </a:r>
          </a:p>
        </p:txBody>
      </p:sp>
      <p:sp>
        <p:nvSpPr>
          <p:cNvPr id="11" name="TextBox 10"/>
          <p:cNvSpPr txBox="1">
            <a:spLocks noChangeArrowheads="1"/>
          </p:cNvSpPr>
          <p:nvPr/>
        </p:nvSpPr>
        <p:spPr bwMode="auto">
          <a:xfrm>
            <a:off x="4422775" y="2763838"/>
            <a:ext cx="4013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26"/>
            </a:pPr>
            <a:r>
              <a:rPr lang="en-US" altLang="en-US" sz="1600">
                <a:solidFill>
                  <a:schemeClr val="tx1"/>
                </a:solidFill>
                <a:latin typeface="Calibri" pitchFamily="34" charset="0"/>
              </a:rPr>
              <a:t>Date of Exit from ECA</a:t>
            </a:r>
          </a:p>
          <a:p>
            <a:pPr eaLnBrk="1" hangingPunct="1">
              <a:spcBef>
                <a:spcPct val="0"/>
              </a:spcBef>
              <a:buFontTx/>
              <a:buAutoNum type="alphaLcPeriod" startAt="26"/>
            </a:pPr>
            <a:r>
              <a:rPr lang="en-US" altLang="en-US" sz="1600">
                <a:solidFill>
                  <a:schemeClr val="tx1"/>
                </a:solidFill>
                <a:latin typeface="Calibri" pitchFamily="34" charset="0"/>
              </a:rPr>
              <a:t>Time of Exit from ECA</a:t>
            </a:r>
          </a:p>
          <a:p>
            <a:pPr eaLnBrk="1" hangingPunct="1">
              <a:spcBef>
                <a:spcPct val="0"/>
              </a:spcBef>
              <a:buFontTx/>
              <a:buAutoNum type="alphaLcPeriod" startAt="26"/>
            </a:pPr>
            <a:r>
              <a:rPr lang="en-US" altLang="en-US" sz="1600">
                <a:solidFill>
                  <a:schemeClr val="tx1"/>
                </a:solidFill>
                <a:latin typeface="Calibri" pitchFamily="34" charset="0"/>
              </a:rPr>
              <a:t>Has this vessel operated in the ECA in the </a:t>
            </a:r>
            <a:br>
              <a:rPr lang="en-US" altLang="en-US" sz="1600">
                <a:solidFill>
                  <a:schemeClr val="tx1"/>
                </a:solidFill>
                <a:latin typeface="Calibri" pitchFamily="34" charset="0"/>
              </a:rPr>
            </a:br>
            <a:r>
              <a:rPr lang="en-US" altLang="en-US" sz="1600">
                <a:solidFill>
                  <a:schemeClr val="tx1"/>
                </a:solidFill>
                <a:latin typeface="Calibri" pitchFamily="34" charset="0"/>
              </a:rPr>
              <a:t>previous 12 months</a:t>
            </a:r>
          </a:p>
          <a:p>
            <a:pPr eaLnBrk="1" hangingPunct="1">
              <a:spcBef>
                <a:spcPct val="0"/>
              </a:spcBef>
              <a:buFontTx/>
              <a:buAutoNum type="alphaLcPeriod" startAt="26"/>
            </a:pPr>
            <a:r>
              <a:rPr lang="en-US" altLang="en-US" sz="1600">
                <a:solidFill>
                  <a:schemeClr val="tx1"/>
                </a:solidFill>
                <a:latin typeface="Calibri" pitchFamily="34" charset="0"/>
              </a:rPr>
              <a:t>Number of Separate Visits to the ECA</a:t>
            </a:r>
          </a:p>
          <a:p>
            <a:pPr eaLnBrk="1" hangingPunct="1">
              <a:spcBef>
                <a:spcPct val="0"/>
              </a:spcBef>
              <a:buFontTx/>
              <a:buAutoNum type="alphaLcPeriod" startAt="26"/>
            </a:pPr>
            <a:r>
              <a:rPr lang="en-US" altLang="en-US" sz="1600">
                <a:solidFill>
                  <a:schemeClr val="tx1"/>
                </a:solidFill>
                <a:latin typeface="Calibri" pitchFamily="34" charset="0"/>
              </a:rPr>
              <a:t>Number of Ports visited in the ECA</a:t>
            </a:r>
          </a:p>
        </p:txBody>
      </p:sp>
      <p:sp>
        <p:nvSpPr>
          <p:cNvPr id="12" name="TextBox 11"/>
          <p:cNvSpPr txBox="1">
            <a:spLocks noChangeArrowheads="1"/>
          </p:cNvSpPr>
          <p:nvPr/>
        </p:nvSpPr>
        <p:spPr bwMode="auto">
          <a:xfrm>
            <a:off x="4422775" y="4246563"/>
            <a:ext cx="459422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31"/>
            </a:pPr>
            <a:r>
              <a:rPr lang="en-US" altLang="en-US" sz="1600">
                <a:solidFill>
                  <a:schemeClr val="tx1"/>
                </a:solidFill>
                <a:latin typeface="Calibri" pitchFamily="34" charset="0"/>
              </a:rPr>
              <a:t>Previously submitted FONARs</a:t>
            </a:r>
          </a:p>
          <a:p>
            <a:pPr eaLnBrk="1" hangingPunct="1">
              <a:spcBef>
                <a:spcPct val="0"/>
              </a:spcBef>
              <a:buFontTx/>
              <a:buAutoNum type="alphaLcPeriod" startAt="31"/>
            </a:pPr>
            <a:r>
              <a:rPr lang="en-US" altLang="en-US" sz="1600">
                <a:solidFill>
                  <a:schemeClr val="tx1"/>
                </a:solidFill>
                <a:latin typeface="Calibri" pitchFamily="34" charset="0"/>
              </a:rPr>
              <a:t>Number of Previously submitted FONARs</a:t>
            </a:r>
          </a:p>
          <a:p>
            <a:pPr eaLnBrk="1" hangingPunct="1">
              <a:spcBef>
                <a:spcPct val="0"/>
              </a:spcBef>
              <a:buFontTx/>
              <a:buAutoNum type="alphaLcPeriod" startAt="31"/>
            </a:pPr>
            <a:r>
              <a:rPr lang="en-US" altLang="en-US" sz="1600">
                <a:solidFill>
                  <a:schemeClr val="tx1"/>
                </a:solidFill>
                <a:latin typeface="Calibri" pitchFamily="34" charset="0"/>
              </a:rPr>
              <a:t>Designated Corporate Official Name</a:t>
            </a:r>
          </a:p>
          <a:p>
            <a:pPr eaLnBrk="1" hangingPunct="1">
              <a:spcBef>
                <a:spcPct val="0"/>
              </a:spcBef>
              <a:buFontTx/>
              <a:buAutoNum type="alphaLcPeriod" startAt="31"/>
            </a:pPr>
            <a:r>
              <a:rPr lang="en-US" altLang="en-US" sz="1600">
                <a:solidFill>
                  <a:schemeClr val="tx1"/>
                </a:solidFill>
                <a:latin typeface="Calibri" pitchFamily="34" charset="0"/>
              </a:rPr>
              <a:t>Designated Corporate Official E-mail</a:t>
            </a:r>
          </a:p>
          <a:p>
            <a:pPr eaLnBrk="1" hangingPunct="1">
              <a:spcBef>
                <a:spcPct val="0"/>
              </a:spcBef>
              <a:buFontTx/>
              <a:buAutoNum type="alphaLcPeriod" startAt="31"/>
            </a:pPr>
            <a:r>
              <a:rPr lang="en-US" altLang="en-US" sz="1600">
                <a:solidFill>
                  <a:schemeClr val="tx1"/>
                </a:solidFill>
                <a:latin typeface="Calibri" pitchFamily="34" charset="0"/>
              </a:rPr>
              <a:t>Designated Corporate Office Phone Number, and</a:t>
            </a:r>
          </a:p>
          <a:p>
            <a:pPr eaLnBrk="1" hangingPunct="1">
              <a:spcBef>
                <a:spcPct val="0"/>
              </a:spcBef>
              <a:buFontTx/>
              <a:buAutoNum type="alphaLcPeriod" startAt="31"/>
            </a:pPr>
            <a:r>
              <a:rPr lang="en-US" altLang="en-US" sz="1600">
                <a:solidFill>
                  <a:schemeClr val="tx1"/>
                </a:solidFill>
                <a:latin typeface="Calibri" pitchFamily="34" charset="0"/>
              </a:rPr>
              <a:t>Description of Actions to Achieve Compliance </a:t>
            </a:r>
            <a:br>
              <a:rPr lang="en-US" altLang="en-US" sz="1600">
                <a:solidFill>
                  <a:schemeClr val="tx1"/>
                </a:solidFill>
                <a:latin typeface="Calibri" pitchFamily="34" charset="0"/>
              </a:rPr>
            </a:br>
            <a:r>
              <a:rPr lang="en-US" altLang="en-US" sz="1600">
                <a:solidFill>
                  <a:schemeClr val="tx1"/>
                </a:solidFill>
                <a:latin typeface="Calibri" pitchFamily="34" charset="0"/>
              </a:rPr>
              <a:t>Narrative is acceptable)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bwMode="auto">
          <a:xfrm>
            <a:off x="7010400" y="66294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0F373BB2-D259-49F7-9918-843B15CBFA90}" type="slidenum">
              <a:rPr lang="en-US" altLang="en-US" sz="1000" smtClean="0">
                <a:solidFill>
                  <a:schemeClr val="tx1"/>
                </a:solidFill>
              </a:rPr>
              <a:pPr eaLnBrk="1" fontAlgn="base" hangingPunct="1">
                <a:spcBef>
                  <a:spcPct val="0"/>
                </a:spcBef>
                <a:spcAft>
                  <a:spcPct val="0"/>
                </a:spcAft>
                <a:buFontTx/>
                <a:buNone/>
              </a:pPr>
              <a:t>5</a:t>
            </a:fld>
            <a:endParaRPr lang="en-US" altLang="en-US" sz="1000" smtClean="0">
              <a:solidFill>
                <a:schemeClr val="tx1"/>
              </a:solidFill>
            </a:endParaRPr>
          </a:p>
        </p:txBody>
      </p:sp>
      <p:sp>
        <p:nvSpPr>
          <p:cNvPr id="19459" name="Rectangle 2"/>
          <p:cNvSpPr>
            <a:spLocks noGrp="1" noChangeArrowheads="1"/>
          </p:cNvSpPr>
          <p:nvPr>
            <p:ph type="title"/>
          </p:nvPr>
        </p:nvSpPr>
        <p:spPr>
          <a:xfrm>
            <a:off x="457200" y="342900"/>
            <a:ext cx="7543800" cy="609600"/>
          </a:xfrm>
        </p:spPr>
        <p:txBody>
          <a:bodyPr/>
          <a:lstStyle/>
          <a:p>
            <a:pPr algn="ctr" eaLnBrk="1" hangingPunct="1"/>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MARPOL ANNEX VI </a:t>
            </a:r>
            <a:br>
              <a:rPr lang="en-US" altLang="en-US" smtClean="0">
                <a:latin typeface="Arial" charset="0"/>
                <a:cs typeface="Arial" charset="0"/>
              </a:rPr>
            </a:br>
            <a:r>
              <a:rPr lang="en-US" altLang="en-US" sz="2800" i="1" smtClean="0">
                <a:latin typeface="Arial" charset="0"/>
                <a:cs typeface="Arial" charset="0"/>
              </a:rPr>
              <a:t>More Than Just Sulfur…</a:t>
            </a:r>
          </a:p>
        </p:txBody>
      </p:sp>
      <p:sp>
        <p:nvSpPr>
          <p:cNvPr id="19460" name="Rectangle 3"/>
          <p:cNvSpPr>
            <a:spLocks noGrp="1" noChangeArrowheads="1"/>
          </p:cNvSpPr>
          <p:nvPr>
            <p:ph type="body" sz="half" idx="1"/>
          </p:nvPr>
        </p:nvSpPr>
        <p:spPr>
          <a:xfrm>
            <a:off x="457200" y="1524000"/>
            <a:ext cx="8229600" cy="4191000"/>
          </a:xfrm>
        </p:spPr>
        <p:txBody>
          <a:bodyPr/>
          <a:lstStyle/>
          <a:p>
            <a:pPr marL="0" indent="0" eaLnBrk="1" hangingPunct="1">
              <a:lnSpc>
                <a:spcPct val="90000"/>
              </a:lnSpc>
              <a:spcAft>
                <a:spcPct val="60000"/>
              </a:spcAft>
              <a:buFontTx/>
              <a:buNone/>
            </a:pPr>
            <a:r>
              <a:rPr lang="en-US" altLang="en-US" sz="2400" b="1" smtClean="0">
                <a:latin typeface="Arial" charset="0"/>
                <a:cs typeface="Arial" charset="0"/>
              </a:rPr>
              <a:t>Regulation 12 - Ozone Depleting Substances</a:t>
            </a:r>
          </a:p>
          <a:p>
            <a:pPr marL="0" indent="0" eaLnBrk="1" hangingPunct="1">
              <a:lnSpc>
                <a:spcPct val="90000"/>
              </a:lnSpc>
              <a:spcAft>
                <a:spcPct val="60000"/>
              </a:spcAft>
              <a:buFontTx/>
              <a:buNone/>
            </a:pPr>
            <a:r>
              <a:rPr lang="en-US" altLang="en-US" sz="2400" b="1" smtClean="0">
                <a:latin typeface="Arial" charset="0"/>
                <a:cs typeface="Arial" charset="0"/>
              </a:rPr>
              <a:t>Regulation 13 - Nitrogen Oxides (NOx) </a:t>
            </a:r>
          </a:p>
          <a:p>
            <a:pPr marL="0" indent="0" eaLnBrk="1" hangingPunct="1">
              <a:lnSpc>
                <a:spcPct val="90000"/>
              </a:lnSpc>
              <a:spcAft>
                <a:spcPct val="60000"/>
              </a:spcAft>
              <a:buFontTx/>
              <a:buNone/>
            </a:pPr>
            <a:r>
              <a:rPr lang="en-US" altLang="en-US" sz="2400" b="1" u="sng" smtClean="0">
                <a:solidFill>
                  <a:srgbClr val="FF0000"/>
                </a:solidFill>
                <a:latin typeface="Arial" charset="0"/>
                <a:cs typeface="Arial" charset="0"/>
              </a:rPr>
              <a:t>Regulation 14 - Sulfur Oxides (SOx)*</a:t>
            </a:r>
          </a:p>
          <a:p>
            <a:pPr marL="0" indent="0" eaLnBrk="1" hangingPunct="1">
              <a:lnSpc>
                <a:spcPct val="90000"/>
              </a:lnSpc>
              <a:spcAft>
                <a:spcPct val="60000"/>
              </a:spcAft>
              <a:buFontTx/>
              <a:buNone/>
            </a:pPr>
            <a:r>
              <a:rPr lang="en-US" altLang="en-US" sz="2400" b="1" smtClean="0">
                <a:latin typeface="Arial" charset="0"/>
                <a:cs typeface="Arial" charset="0"/>
              </a:rPr>
              <a:t>Regulation 15 - Volatile Organic Compounds (VOCs)</a:t>
            </a:r>
          </a:p>
          <a:p>
            <a:pPr marL="0" indent="0" eaLnBrk="1" hangingPunct="1">
              <a:lnSpc>
                <a:spcPct val="90000"/>
              </a:lnSpc>
              <a:spcAft>
                <a:spcPct val="60000"/>
              </a:spcAft>
              <a:buFontTx/>
              <a:buNone/>
            </a:pPr>
            <a:r>
              <a:rPr lang="en-US" altLang="en-US" sz="2400" b="1" smtClean="0">
                <a:latin typeface="Arial" charset="0"/>
                <a:cs typeface="Arial" charset="0"/>
              </a:rPr>
              <a:t>Regulation 16 - Shipboard Incineration</a:t>
            </a:r>
          </a:p>
          <a:p>
            <a:pPr marL="0" indent="0" eaLnBrk="1" hangingPunct="1">
              <a:lnSpc>
                <a:spcPct val="90000"/>
              </a:lnSpc>
              <a:spcAft>
                <a:spcPct val="60000"/>
              </a:spcAft>
              <a:buFontTx/>
              <a:buNone/>
            </a:pPr>
            <a:r>
              <a:rPr lang="en-US" altLang="en-US" sz="2400" b="1" u="sng" smtClean="0">
                <a:solidFill>
                  <a:srgbClr val="FF0000"/>
                </a:solidFill>
                <a:latin typeface="Arial" charset="0"/>
                <a:cs typeface="Arial" charset="0"/>
              </a:rPr>
              <a:t>Regulation 18 – Fuel Oil Availability &amp; Quality Control*</a:t>
            </a:r>
          </a:p>
          <a:p>
            <a:pPr marL="0" indent="0" algn="ctr" eaLnBrk="1" hangingPunct="1">
              <a:lnSpc>
                <a:spcPct val="90000"/>
              </a:lnSpc>
              <a:spcAft>
                <a:spcPct val="60000"/>
              </a:spcAft>
              <a:buFontTx/>
              <a:buNone/>
            </a:pPr>
            <a:r>
              <a:rPr lang="en-US" altLang="en-US" sz="2400" b="1" smtClean="0">
                <a:solidFill>
                  <a:srgbClr val="FF0000"/>
                </a:solidFill>
                <a:latin typeface="Arial" charset="0"/>
                <a:cs typeface="Arial" charset="0"/>
              </a:rPr>
              <a:t>* </a:t>
            </a:r>
            <a:r>
              <a:rPr lang="en-US" altLang="en-US" sz="2400" b="1" i="1" smtClean="0">
                <a:solidFill>
                  <a:srgbClr val="FF0000"/>
                </a:solidFill>
                <a:latin typeface="Arial" charset="0"/>
                <a:cs typeface="Arial" charset="0"/>
              </a:rPr>
              <a:t>Addressed In This Presentation</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439515A0-3530-4251-92AA-3E9F77A56753}" type="slidenum">
              <a:rPr lang="en-US" altLang="en-US" sz="1000" smtClean="0">
                <a:solidFill>
                  <a:schemeClr val="bg2"/>
                </a:solidFill>
              </a:rPr>
              <a:pPr eaLnBrk="1" fontAlgn="base" hangingPunct="1">
                <a:spcBef>
                  <a:spcPct val="0"/>
                </a:spcBef>
                <a:spcAft>
                  <a:spcPct val="0"/>
                </a:spcAft>
                <a:buFontTx/>
                <a:buNone/>
              </a:pPr>
              <a:t>50</a:t>
            </a:fld>
            <a:endParaRPr lang="en-US" altLang="en-US" sz="1000" smtClean="0">
              <a:solidFill>
                <a:schemeClr val="bg2"/>
              </a:solidFill>
            </a:endParaRPr>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457200"/>
            <a:ext cx="4786312" cy="582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a:grpSpLocks/>
          </p:cNvGrpSpPr>
          <p:nvPr/>
        </p:nvGrpSpPr>
        <p:grpSpPr bwMode="auto">
          <a:xfrm>
            <a:off x="4800600" y="609600"/>
            <a:ext cx="4206875" cy="4495800"/>
            <a:chOff x="4800599" y="609600"/>
            <a:chExt cx="4207549" cy="4495800"/>
          </a:xfrm>
        </p:grpSpPr>
        <p:sp>
          <p:nvSpPr>
            <p:cNvPr id="4" name="Line Callout 2 3"/>
            <p:cNvSpPr/>
            <p:nvPr/>
          </p:nvSpPr>
          <p:spPr>
            <a:xfrm>
              <a:off x="4800599" y="609600"/>
              <a:ext cx="4207549" cy="4495800"/>
            </a:xfrm>
            <a:prstGeom prst="borderCallout2">
              <a:avLst>
                <a:gd name="adj1" fmla="val 103181"/>
                <a:gd name="adj2" fmla="val 61160"/>
                <a:gd name="adj3" fmla="val 120208"/>
                <a:gd name="adj4" fmla="val 50046"/>
                <a:gd name="adj5" fmla="val 113446"/>
                <a:gd name="adj6" fmla="val -4213"/>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545" name="TextBox 4"/>
            <p:cNvSpPr txBox="1">
              <a:spLocks noChangeArrowheads="1"/>
            </p:cNvSpPr>
            <p:nvPr/>
          </p:nvSpPr>
          <p:spPr bwMode="auto">
            <a:xfrm>
              <a:off x="4876800" y="762000"/>
              <a:ext cx="40551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For each vessel where you submitted a FONAR</a:t>
              </a:r>
            </a:p>
            <a:p>
              <a:pPr eaLnBrk="1" hangingPunct="1">
                <a:spcBef>
                  <a:spcPct val="0"/>
                </a:spcBef>
                <a:buFontTx/>
                <a:buNone/>
              </a:pPr>
              <a:r>
                <a:rPr lang="en-US" altLang="en-US" sz="1600">
                  <a:solidFill>
                    <a:schemeClr val="tx1"/>
                  </a:solidFill>
                  <a:latin typeface="Calibri" pitchFamily="34" charset="0"/>
                </a:rPr>
                <a:t>containing a statement that no storage room </a:t>
              </a:r>
              <a:br>
                <a:rPr lang="en-US" altLang="en-US" sz="1600">
                  <a:solidFill>
                    <a:schemeClr val="tx1"/>
                  </a:solidFill>
                  <a:latin typeface="Calibri" pitchFamily="34" charset="0"/>
                </a:rPr>
              </a:br>
              <a:r>
                <a:rPr lang="en-US" altLang="en-US" sz="1600">
                  <a:solidFill>
                    <a:schemeClr val="tx1"/>
                  </a:solidFill>
                  <a:latin typeface="Calibri" pitchFamily="34" charset="0"/>
                </a:rPr>
                <a:t>is available:</a:t>
              </a:r>
            </a:p>
          </p:txBody>
        </p:sp>
      </p:grpSp>
      <p:sp>
        <p:nvSpPr>
          <p:cNvPr id="6" name="TextBox 5"/>
          <p:cNvSpPr txBox="1">
            <a:spLocks noChangeArrowheads="1"/>
          </p:cNvSpPr>
          <p:nvPr/>
        </p:nvSpPr>
        <p:spPr bwMode="auto">
          <a:xfrm>
            <a:off x="4876800" y="1604963"/>
            <a:ext cx="396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a:pPr>
            <a:r>
              <a:rPr lang="en-US" altLang="en-US" sz="1600">
                <a:solidFill>
                  <a:schemeClr val="tx1"/>
                </a:solidFill>
                <a:latin typeface="Calibri" pitchFamily="34" charset="0"/>
              </a:rPr>
              <a:t>Contracts, engineering drawings or other </a:t>
            </a:r>
            <a:br>
              <a:rPr lang="en-US" altLang="en-US" sz="1600">
                <a:solidFill>
                  <a:schemeClr val="tx1"/>
                </a:solidFill>
                <a:latin typeface="Calibri" pitchFamily="34" charset="0"/>
              </a:rPr>
            </a:br>
            <a:r>
              <a:rPr lang="en-US" altLang="en-US" sz="1600">
                <a:solidFill>
                  <a:schemeClr val="tx1"/>
                </a:solidFill>
                <a:latin typeface="Calibri" pitchFamily="34" charset="0"/>
              </a:rPr>
              <a:t>planning documents that …created for </a:t>
            </a:r>
            <a:br>
              <a:rPr lang="en-US" altLang="en-US" sz="1600">
                <a:solidFill>
                  <a:schemeClr val="tx1"/>
                </a:solidFill>
                <a:latin typeface="Calibri" pitchFamily="34" charset="0"/>
              </a:rPr>
            </a:br>
            <a:r>
              <a:rPr lang="en-US" altLang="en-US" sz="1600">
                <a:solidFill>
                  <a:schemeClr val="tx1"/>
                </a:solidFill>
                <a:latin typeface="Calibri" pitchFamily="34" charset="0"/>
              </a:rPr>
              <a:t>retrofit of the vessel</a:t>
            </a:r>
          </a:p>
        </p:txBody>
      </p:sp>
      <p:sp>
        <p:nvSpPr>
          <p:cNvPr id="7" name="TextBox 6"/>
          <p:cNvSpPr txBox="1">
            <a:spLocks noChangeArrowheads="1"/>
          </p:cNvSpPr>
          <p:nvPr/>
        </p:nvSpPr>
        <p:spPr bwMode="auto">
          <a:xfrm>
            <a:off x="4876800" y="25146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Wingdings" pitchFamily="2" charset="2"/>
              <a:buChar char="§"/>
              <a:tabLst>
                <a:tab pos="233363" algn="l"/>
                <a:tab pos="287338" algn="l"/>
              </a:tabLst>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tabLst>
                <a:tab pos="233363" algn="l"/>
                <a:tab pos="287338" algn="l"/>
              </a:tabLst>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tabLst>
                <a:tab pos="233363" algn="l"/>
                <a:tab pos="287338" algn="l"/>
              </a:tabLst>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tabLst>
                <a:tab pos="233363" algn="l"/>
                <a:tab pos="287338" algn="l"/>
              </a:tabLst>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tabLst>
                <a:tab pos="233363" algn="l"/>
                <a:tab pos="287338" algn="l"/>
              </a:tabLst>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tabLst>
                <a:tab pos="233363" algn="l"/>
                <a:tab pos="287338" algn="l"/>
              </a:tabLst>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tabLst>
                <a:tab pos="233363" algn="l"/>
                <a:tab pos="287338" algn="l"/>
              </a:tabLst>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tabLst>
                <a:tab pos="233363" algn="l"/>
                <a:tab pos="287338" algn="l"/>
              </a:tabLst>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tabLst>
                <a:tab pos="233363" algn="l"/>
                <a:tab pos="287338" algn="l"/>
              </a:tabLst>
              <a:defRPr>
                <a:solidFill>
                  <a:schemeClr val="bg2"/>
                </a:solidFill>
                <a:latin typeface="Arial" charset="0"/>
                <a:cs typeface="Arial" charset="0"/>
              </a:defRPr>
            </a:lvl9pPr>
          </a:lstStyle>
          <a:p>
            <a:pPr eaLnBrk="1" hangingPunct="1">
              <a:spcBef>
                <a:spcPct val="0"/>
              </a:spcBef>
              <a:buFontTx/>
              <a:buAutoNum type="alphaLcPeriod" startAt="2"/>
            </a:pPr>
            <a:r>
              <a:rPr lang="en-US" altLang="en-US" sz="1600">
                <a:solidFill>
                  <a:schemeClr val="tx1"/>
                </a:solidFill>
                <a:latin typeface="Calibri" pitchFamily="34" charset="0"/>
              </a:rPr>
              <a:t>Highlight tanks that are designed for or 	  dedicated to ECA compliant fuel</a:t>
            </a:r>
          </a:p>
        </p:txBody>
      </p:sp>
      <p:sp>
        <p:nvSpPr>
          <p:cNvPr id="8" name="TextBox 7"/>
          <p:cNvSpPr txBox="1">
            <a:spLocks noChangeArrowheads="1"/>
          </p:cNvSpPr>
          <p:nvPr/>
        </p:nvSpPr>
        <p:spPr bwMode="auto">
          <a:xfrm>
            <a:off x="4876800" y="3208338"/>
            <a:ext cx="4054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3"/>
            </a:pPr>
            <a:r>
              <a:rPr lang="en-US" altLang="en-US" sz="1600">
                <a:solidFill>
                  <a:schemeClr val="tx1"/>
                </a:solidFill>
                <a:latin typeface="Calibri" pitchFamily="34" charset="0"/>
              </a:rPr>
              <a:t>All surroundings…for 15 calendar days prior to entry into the North American ECA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D3E15F88-83B6-4659-AFD3-459183F5A62D}" type="slidenum">
              <a:rPr lang="en-US" altLang="en-US" sz="1000" smtClean="0">
                <a:solidFill>
                  <a:schemeClr val="bg2"/>
                </a:solidFill>
              </a:rPr>
              <a:pPr eaLnBrk="1" fontAlgn="base" hangingPunct="1">
                <a:spcBef>
                  <a:spcPct val="0"/>
                </a:spcBef>
                <a:spcAft>
                  <a:spcPct val="0"/>
                </a:spcAft>
                <a:buFontTx/>
                <a:buNone/>
              </a:pPr>
              <a:t>51</a:t>
            </a:fld>
            <a:endParaRPr lang="en-US" altLang="en-US" sz="1000" smtClean="0">
              <a:solidFill>
                <a:schemeClr val="bg2"/>
              </a:solidFill>
            </a:endParaRPr>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1788"/>
            <a:ext cx="4913313" cy="378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a:grpSpLocks/>
          </p:cNvGrpSpPr>
          <p:nvPr/>
        </p:nvGrpSpPr>
        <p:grpSpPr bwMode="auto">
          <a:xfrm>
            <a:off x="5105400" y="533400"/>
            <a:ext cx="3886200" cy="1154113"/>
            <a:chOff x="5105400" y="533400"/>
            <a:chExt cx="3886200" cy="1153418"/>
          </a:xfrm>
        </p:grpSpPr>
        <p:sp>
          <p:nvSpPr>
            <p:cNvPr id="4" name="Line Callout 2 3"/>
            <p:cNvSpPr/>
            <p:nvPr/>
          </p:nvSpPr>
          <p:spPr>
            <a:xfrm>
              <a:off x="5105400" y="533400"/>
              <a:ext cx="3886200" cy="1153418"/>
            </a:xfrm>
            <a:prstGeom prst="borderCallout2">
              <a:avLst>
                <a:gd name="adj1" fmla="val 22437"/>
                <a:gd name="adj2" fmla="val -5597"/>
                <a:gd name="adj3" fmla="val 38433"/>
                <a:gd name="adj4" fmla="val -14136"/>
                <a:gd name="adj5" fmla="val 36377"/>
                <a:gd name="adj6" fmla="val -38801"/>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573" name="TextBox 4"/>
            <p:cNvSpPr txBox="1">
              <a:spLocks noChangeArrowheads="1"/>
            </p:cNvSpPr>
            <p:nvPr/>
          </p:nvSpPr>
          <p:spPr bwMode="auto">
            <a:xfrm>
              <a:off x="5201025" y="609600"/>
              <a:ext cx="36381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For each voyage where non-compliant </a:t>
              </a:r>
            </a:p>
            <a:p>
              <a:pPr eaLnBrk="1" hangingPunct="1">
                <a:spcBef>
                  <a:spcPct val="0"/>
                </a:spcBef>
                <a:buFontTx/>
                <a:buNone/>
              </a:pPr>
              <a:r>
                <a:rPr lang="en-US" altLang="en-US" sz="1600">
                  <a:solidFill>
                    <a:schemeClr val="tx1"/>
                  </a:solidFill>
                  <a:latin typeface="Calibri" pitchFamily="34" charset="0"/>
                </a:rPr>
                <a:t>fuel was burned…distance traveled…</a:t>
              </a:r>
            </a:p>
            <a:p>
              <a:pPr eaLnBrk="1" hangingPunct="1">
                <a:spcBef>
                  <a:spcPct val="0"/>
                </a:spcBef>
                <a:buFontTx/>
                <a:buNone/>
              </a:pPr>
              <a:r>
                <a:rPr lang="en-US" altLang="en-US" sz="1600">
                  <a:solidFill>
                    <a:schemeClr val="tx1"/>
                  </a:solidFill>
                  <a:latin typeface="Calibri" pitchFamily="34" charset="0"/>
                </a:rPr>
                <a:t>amount of fuel burned…methodology </a:t>
              </a:r>
            </a:p>
            <a:p>
              <a:pPr eaLnBrk="1" hangingPunct="1">
                <a:spcBef>
                  <a:spcPct val="0"/>
                </a:spcBef>
                <a:buFontTx/>
                <a:buNone/>
              </a:pPr>
              <a:r>
                <a:rPr lang="en-US" altLang="en-US" sz="1600">
                  <a:solidFill>
                    <a:schemeClr val="tx1"/>
                  </a:solidFill>
                  <a:latin typeface="Calibri" pitchFamily="34" charset="0"/>
                </a:rPr>
                <a:t>used and provide calculations performed.</a:t>
              </a:r>
            </a:p>
          </p:txBody>
        </p:sp>
      </p:grpSp>
      <p:grpSp>
        <p:nvGrpSpPr>
          <p:cNvPr id="13" name="Group 12"/>
          <p:cNvGrpSpPr>
            <a:grpSpLocks/>
          </p:cNvGrpSpPr>
          <p:nvPr/>
        </p:nvGrpSpPr>
        <p:grpSpPr bwMode="auto">
          <a:xfrm>
            <a:off x="5105400" y="2057400"/>
            <a:ext cx="3733800" cy="3962400"/>
            <a:chOff x="5105400" y="2057400"/>
            <a:chExt cx="3733800" cy="3962400"/>
          </a:xfrm>
        </p:grpSpPr>
        <p:sp>
          <p:nvSpPr>
            <p:cNvPr id="7" name="Line Callout 2 6"/>
            <p:cNvSpPr/>
            <p:nvPr/>
          </p:nvSpPr>
          <p:spPr>
            <a:xfrm>
              <a:off x="5105400" y="2057400"/>
              <a:ext cx="3733800" cy="3962400"/>
            </a:xfrm>
            <a:prstGeom prst="borderCallout2">
              <a:avLst>
                <a:gd name="adj1" fmla="val 62604"/>
                <a:gd name="adj2" fmla="val -5201"/>
                <a:gd name="adj3" fmla="val 58284"/>
                <a:gd name="adj4" fmla="val -16666"/>
                <a:gd name="adj5" fmla="val 18966"/>
                <a:gd name="adj6" fmla="val -42111"/>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571" name="TextBox 7"/>
            <p:cNvSpPr txBox="1">
              <a:spLocks noChangeArrowheads="1"/>
            </p:cNvSpPr>
            <p:nvPr/>
          </p:nvSpPr>
          <p:spPr bwMode="auto">
            <a:xfrm>
              <a:off x="5201025" y="2133600"/>
              <a:ext cx="16592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None/>
              </a:pPr>
              <a:r>
                <a:rPr lang="en-US" altLang="en-US" sz="1600">
                  <a:solidFill>
                    <a:schemeClr val="tx1"/>
                  </a:solidFill>
                  <a:latin typeface="Calibri" pitchFamily="34" charset="0"/>
                </a:rPr>
                <a:t>For every FONAR:</a:t>
              </a:r>
            </a:p>
          </p:txBody>
        </p:sp>
      </p:grpSp>
      <p:sp>
        <p:nvSpPr>
          <p:cNvPr id="9" name="TextBox 8"/>
          <p:cNvSpPr txBox="1">
            <a:spLocks noChangeArrowheads="1"/>
          </p:cNvSpPr>
          <p:nvPr/>
        </p:nvSpPr>
        <p:spPr bwMode="auto">
          <a:xfrm>
            <a:off x="5143500" y="252730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a:pPr>
            <a:r>
              <a:rPr lang="en-US" altLang="en-US" sz="1600">
                <a:solidFill>
                  <a:schemeClr val="tx1"/>
                </a:solidFill>
                <a:latin typeface="Calibri" pitchFamily="34" charset="0"/>
              </a:rPr>
              <a:t>Oil Record Log Book which details the</a:t>
            </a:r>
            <a:br>
              <a:rPr lang="en-US" altLang="en-US" sz="1600">
                <a:solidFill>
                  <a:schemeClr val="tx1"/>
                </a:solidFill>
                <a:latin typeface="Calibri" pitchFamily="34" charset="0"/>
              </a:rPr>
            </a:br>
            <a:r>
              <a:rPr lang="en-US" altLang="en-US" sz="1600">
                <a:solidFill>
                  <a:schemeClr val="tx1"/>
                </a:solidFill>
                <a:latin typeface="Calibri" pitchFamily="34" charset="0"/>
              </a:rPr>
              <a:t>three bunkering events</a:t>
            </a:r>
          </a:p>
        </p:txBody>
      </p:sp>
      <p:sp>
        <p:nvSpPr>
          <p:cNvPr id="10" name="TextBox 9"/>
          <p:cNvSpPr txBox="1">
            <a:spLocks noChangeArrowheads="1"/>
          </p:cNvSpPr>
          <p:nvPr/>
        </p:nvSpPr>
        <p:spPr bwMode="auto">
          <a:xfrm>
            <a:off x="5157788" y="3352800"/>
            <a:ext cx="344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2"/>
            </a:pPr>
            <a:r>
              <a:rPr lang="en-US" altLang="en-US" sz="1600">
                <a:solidFill>
                  <a:schemeClr val="tx1"/>
                </a:solidFill>
                <a:latin typeface="Calibri" pitchFamily="34" charset="0"/>
              </a:rPr>
              <a:t>Tanks levels for each fuel tank prior</a:t>
            </a:r>
            <a:br>
              <a:rPr lang="en-US" altLang="en-US" sz="1600">
                <a:solidFill>
                  <a:schemeClr val="tx1"/>
                </a:solidFill>
                <a:latin typeface="Calibri" pitchFamily="34" charset="0"/>
              </a:rPr>
            </a:br>
            <a:r>
              <a:rPr lang="en-US" altLang="en-US" sz="1600">
                <a:solidFill>
                  <a:schemeClr val="tx1"/>
                </a:solidFill>
                <a:latin typeface="Calibri" pitchFamily="34" charset="0"/>
              </a:rPr>
              <a:t>to bunkering of ECA</a:t>
            </a:r>
          </a:p>
        </p:txBody>
      </p:sp>
      <p:sp>
        <p:nvSpPr>
          <p:cNvPr id="11" name="TextBox 10"/>
          <p:cNvSpPr txBox="1">
            <a:spLocks noChangeArrowheads="1"/>
          </p:cNvSpPr>
          <p:nvPr/>
        </p:nvSpPr>
        <p:spPr bwMode="auto">
          <a:xfrm>
            <a:off x="5181600" y="4191000"/>
            <a:ext cx="321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3"/>
            </a:pPr>
            <a:r>
              <a:rPr lang="en-US" altLang="en-US" sz="1600">
                <a:solidFill>
                  <a:schemeClr val="tx1"/>
                </a:solidFill>
                <a:latin typeface="Calibri" pitchFamily="34" charset="0"/>
              </a:rPr>
              <a:t>Including e-mails, describing any</a:t>
            </a:r>
            <a:br>
              <a:rPr lang="en-US" altLang="en-US" sz="1600">
                <a:solidFill>
                  <a:schemeClr val="tx1"/>
                </a:solidFill>
                <a:latin typeface="Calibri" pitchFamily="34" charset="0"/>
              </a:rPr>
            </a:br>
            <a:r>
              <a:rPr lang="en-US" altLang="en-US" sz="1600">
                <a:solidFill>
                  <a:schemeClr val="tx1"/>
                </a:solidFill>
                <a:latin typeface="Calibri" pitchFamily="34" charset="0"/>
              </a:rPr>
              <a:t>changes to voyage plans</a:t>
            </a:r>
          </a:p>
        </p:txBody>
      </p:sp>
      <p:sp>
        <p:nvSpPr>
          <p:cNvPr id="12" name="TextBox 11"/>
          <p:cNvSpPr txBox="1">
            <a:spLocks noChangeArrowheads="1"/>
          </p:cNvSpPr>
          <p:nvPr/>
        </p:nvSpPr>
        <p:spPr bwMode="auto">
          <a:xfrm>
            <a:off x="5200650" y="5029200"/>
            <a:ext cx="344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hangingPunct="1">
              <a:spcBef>
                <a:spcPct val="0"/>
              </a:spcBef>
              <a:buFontTx/>
              <a:buAutoNum type="alphaLcPeriod" startAt="4"/>
            </a:pPr>
            <a:r>
              <a:rPr lang="en-US" altLang="en-US" sz="1600">
                <a:solidFill>
                  <a:schemeClr val="tx1"/>
                </a:solidFill>
                <a:latin typeface="Calibri" pitchFamily="34" charset="0"/>
              </a:rPr>
              <a:t>Why a sufficient quantity of fuel oil</a:t>
            </a:r>
            <a:br>
              <a:rPr lang="en-US" altLang="en-US" sz="1600">
                <a:solidFill>
                  <a:schemeClr val="tx1"/>
                </a:solidFill>
                <a:latin typeface="Calibri" pitchFamily="34" charset="0"/>
              </a:rPr>
            </a:br>
            <a:r>
              <a:rPr lang="en-US" altLang="en-US" sz="1600">
                <a:solidFill>
                  <a:schemeClr val="tx1"/>
                </a:solidFill>
                <a:latin typeface="Calibri" pitchFamily="34" charset="0"/>
              </a:rPr>
              <a:t>was not purchased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667000"/>
            <a:ext cx="8229600" cy="1752600"/>
          </a:xfrm>
        </p:spPr>
        <p:txBody>
          <a:bodyPr/>
          <a:lstStyle/>
          <a:p>
            <a:pPr eaLnBrk="1" hangingPunct="1"/>
            <a:r>
              <a:rPr lang="en-US" altLang="en-US" smtClean="0">
                <a:latin typeface="Arial" charset="0"/>
                <a:cs typeface="Arial" charset="0"/>
              </a:rPr>
              <a:t>Is there a business case for proactive planning to avoid/limit liability?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52400" y="123825"/>
            <a:ext cx="8915400" cy="1524000"/>
          </a:xfrm>
        </p:spPr>
        <p:txBody>
          <a:bodyPr/>
          <a:lstStyle/>
          <a:p>
            <a:pPr eaLnBrk="1" hangingPunct="1"/>
            <a:r>
              <a:rPr lang="en-US" altLang="en-US" sz="3200" smtClean="0">
                <a:latin typeface="Arial" charset="0"/>
                <a:cs typeface="Arial" charset="0"/>
              </a:rPr>
              <a:t/>
            </a:r>
            <a:br>
              <a:rPr lang="en-US" altLang="en-US" sz="3200" smtClean="0">
                <a:latin typeface="Arial" charset="0"/>
                <a:cs typeface="Arial" charset="0"/>
              </a:rPr>
            </a:br>
            <a:r>
              <a:rPr lang="en-US" altLang="en-US" smtClean="0">
                <a:latin typeface="Arial" charset="0"/>
                <a:cs typeface="Arial" charset="0"/>
              </a:rPr>
              <a:t>IS THERE A BUSINESS CASE FOR PROACTIVE PLANNING TO AVOID/LIMIT LIABILITY? </a:t>
            </a:r>
            <a:r>
              <a:rPr lang="en-US" altLang="en-US" sz="3200" smtClean="0">
                <a:latin typeface="Arial" charset="0"/>
                <a:cs typeface="Arial" charset="0"/>
              </a:rPr>
              <a:t/>
            </a:r>
            <a:br>
              <a:rPr lang="en-US" altLang="en-US" sz="3200" smtClean="0">
                <a:latin typeface="Arial" charset="0"/>
                <a:cs typeface="Arial" charset="0"/>
              </a:rPr>
            </a:br>
            <a:endParaRPr lang="en-US" altLang="en-US" smtClean="0">
              <a:latin typeface="Arial" charset="0"/>
              <a:cs typeface="Arial" charset="0"/>
            </a:endParaRPr>
          </a:p>
        </p:txBody>
      </p:sp>
      <p:sp>
        <p:nvSpPr>
          <p:cNvPr id="56323" name="Content Placeholder 2"/>
          <p:cNvSpPr>
            <a:spLocks noGrp="1"/>
          </p:cNvSpPr>
          <p:nvPr>
            <p:ph sz="half" idx="1"/>
          </p:nvPr>
        </p:nvSpPr>
        <p:spPr>
          <a:xfrm>
            <a:off x="304800" y="1447800"/>
            <a:ext cx="8686800" cy="4876800"/>
          </a:xfrm>
        </p:spPr>
        <p:txBody>
          <a:bodyPr/>
          <a:lstStyle/>
          <a:p>
            <a:pPr eaLnBrk="1" hangingPunct="1">
              <a:defRPr/>
            </a:pPr>
            <a:r>
              <a:rPr lang="en-US" altLang="en-US" dirty="0" smtClean="0">
                <a:latin typeface="Arial" charset="0"/>
                <a:cs typeface="Arial" charset="0"/>
              </a:rPr>
              <a:t>Delicate Balance</a:t>
            </a:r>
          </a:p>
          <a:p>
            <a:pPr lvl="1" eaLnBrk="1" hangingPunct="1">
              <a:defRPr/>
            </a:pPr>
            <a:r>
              <a:rPr lang="en-US" altLang="en-US" sz="2350" dirty="0" smtClean="0">
                <a:latin typeface="Arial" charset="0"/>
                <a:cs typeface="Arial" charset="0"/>
              </a:rPr>
              <a:t>Cost of Compliance Measures vs. Potential Liability Exposure for Failure to Comply</a:t>
            </a:r>
          </a:p>
          <a:p>
            <a:pPr lvl="1" eaLnBrk="1" hangingPunct="1">
              <a:defRPr/>
            </a:pPr>
            <a:r>
              <a:rPr lang="en-US" altLang="en-US" sz="2350" dirty="0" smtClean="0">
                <a:latin typeface="Arial" charset="0"/>
                <a:cs typeface="Arial" charset="0"/>
              </a:rPr>
              <a:t>Compliance measures don’t have to be expensive to be effective.</a:t>
            </a:r>
          </a:p>
          <a:p>
            <a:pPr eaLnBrk="1" hangingPunct="1">
              <a:defRPr/>
            </a:pPr>
            <a:r>
              <a:rPr lang="en-US" altLang="en-US" dirty="0" smtClean="0">
                <a:latin typeface="Arial" charset="0"/>
                <a:cs typeface="Arial" charset="0"/>
              </a:rPr>
              <a:t>Benefits</a:t>
            </a:r>
          </a:p>
          <a:p>
            <a:pPr lvl="1" eaLnBrk="1" hangingPunct="1">
              <a:defRPr/>
            </a:pPr>
            <a:r>
              <a:rPr lang="en-US" altLang="en-US" sz="2350" dirty="0" smtClean="0">
                <a:latin typeface="Arial" charset="0"/>
                <a:cs typeface="Arial" charset="0"/>
              </a:rPr>
              <a:t>Fuel Efficiencies For Alternative Means of Compliance   (i.e. LNG)</a:t>
            </a:r>
          </a:p>
          <a:p>
            <a:pPr lvl="1" eaLnBrk="1" hangingPunct="1">
              <a:defRPr/>
            </a:pPr>
            <a:r>
              <a:rPr lang="en-US" altLang="en-US" sz="2350" dirty="0" smtClean="0">
                <a:latin typeface="Arial" charset="0"/>
                <a:cs typeface="Arial" charset="0"/>
              </a:rPr>
              <a:t>Focus of Safety/Compliance Culture = improved risk mitigation and management</a:t>
            </a:r>
          </a:p>
          <a:p>
            <a:pPr lvl="1" eaLnBrk="1" hangingPunct="1">
              <a:defRPr/>
            </a:pPr>
            <a:r>
              <a:rPr lang="en-US" altLang="en-US" sz="2350" dirty="0" smtClean="0">
                <a:latin typeface="Arial" charset="0"/>
                <a:cs typeface="Arial" charset="0"/>
              </a:rPr>
              <a:t>Improved Brand Reputation</a:t>
            </a:r>
          </a:p>
          <a:p>
            <a:pPr lvl="1" eaLnBrk="1" hangingPunct="1">
              <a:defRPr/>
            </a:pPr>
            <a:r>
              <a:rPr lang="en-US" altLang="en-US" sz="2350" dirty="0" smtClean="0">
                <a:latin typeface="Arial" charset="0"/>
                <a:cs typeface="Arial" charset="0"/>
              </a:rPr>
              <a:t>Attract Investors &amp; Talent</a:t>
            </a:r>
          </a:p>
        </p:txBody>
      </p:sp>
      <p:sp>
        <p:nvSpPr>
          <p:cNvPr id="6861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835C6990-A20E-4E99-BAFA-2F92C17C9D94}" type="slidenum">
              <a:rPr lang="en-US" altLang="en-US" sz="1000" smtClean="0">
                <a:solidFill>
                  <a:schemeClr val="bg2"/>
                </a:solidFill>
              </a:rPr>
              <a:pPr eaLnBrk="1" fontAlgn="base" hangingPunct="1">
                <a:spcBef>
                  <a:spcPct val="0"/>
                </a:spcBef>
                <a:spcAft>
                  <a:spcPct val="0"/>
                </a:spcAft>
                <a:buFontTx/>
                <a:buNone/>
              </a:pPr>
              <a:t>53</a:t>
            </a:fld>
            <a:endParaRPr lang="en-US" altLang="en-US" sz="1000" smtClean="0">
              <a:solidFill>
                <a:schemeClr val="bg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219075" y="942975"/>
            <a:ext cx="8915400" cy="5562600"/>
          </a:xfrm>
        </p:spPr>
        <p:txBody>
          <a:bodyPr/>
          <a:lstStyle/>
          <a:p>
            <a:pPr lvl="1" eaLnBrk="1" hangingPunct="1"/>
            <a:r>
              <a:rPr lang="en-US" altLang="en-US" sz="2800" smtClean="0">
                <a:latin typeface="Arial" charset="0"/>
                <a:cs typeface="Arial" charset="0"/>
              </a:rPr>
              <a:t>Environmental Compliance Plan (ECP)</a:t>
            </a:r>
          </a:p>
          <a:p>
            <a:pPr lvl="2" eaLnBrk="1" hangingPunct="1"/>
            <a:r>
              <a:rPr lang="en-US" altLang="en-US" sz="2400" smtClean="0">
                <a:latin typeface="Arial" charset="0"/>
                <a:cs typeface="Arial" charset="0"/>
              </a:rPr>
              <a:t>Cost of Assessing &amp; Developing ECP</a:t>
            </a:r>
          </a:p>
          <a:p>
            <a:pPr lvl="2" eaLnBrk="1" hangingPunct="1"/>
            <a:r>
              <a:rPr lang="en-US" altLang="en-US" sz="2400" smtClean="0">
                <a:latin typeface="Arial" charset="0"/>
                <a:cs typeface="Arial" charset="0"/>
              </a:rPr>
              <a:t>Cost of Auditing </a:t>
            </a:r>
          </a:p>
          <a:p>
            <a:pPr lvl="2" eaLnBrk="1" hangingPunct="1"/>
            <a:r>
              <a:rPr lang="en-US" altLang="en-US" sz="2400" smtClean="0">
                <a:latin typeface="Arial" charset="0"/>
                <a:cs typeface="Arial" charset="0"/>
              </a:rPr>
              <a:t>Cost of Engineering Changes</a:t>
            </a:r>
          </a:p>
          <a:p>
            <a:pPr lvl="2" eaLnBrk="1" hangingPunct="1"/>
            <a:r>
              <a:rPr lang="en-US" altLang="en-US" sz="2400" smtClean="0">
                <a:latin typeface="Arial" charset="0"/>
                <a:cs typeface="Arial" charset="0"/>
              </a:rPr>
              <a:t>Cost of Training Programs</a:t>
            </a:r>
          </a:p>
          <a:p>
            <a:pPr lvl="1" eaLnBrk="1" hangingPunct="1"/>
            <a:r>
              <a:rPr lang="en-US" altLang="en-US" sz="2800" smtClean="0">
                <a:latin typeface="Arial" charset="0"/>
                <a:cs typeface="Arial" charset="0"/>
              </a:rPr>
              <a:t>Integrate Compliance Measures Into Existing Safety Management Systems Or Implement Stand-Alone Compliance Program</a:t>
            </a:r>
          </a:p>
          <a:p>
            <a:pPr lvl="1" eaLnBrk="1" hangingPunct="1"/>
            <a:r>
              <a:rPr lang="en-US" altLang="en-US" sz="2800" smtClean="0">
                <a:latin typeface="Arial" charset="0"/>
                <a:cs typeface="Arial" charset="0"/>
              </a:rPr>
              <a:t>Key: Implement an ECP on your </a:t>
            </a:r>
            <a:r>
              <a:rPr lang="en-US" altLang="en-US" sz="2800" u="sng" smtClean="0">
                <a:latin typeface="Arial" charset="0"/>
                <a:cs typeface="Arial" charset="0"/>
              </a:rPr>
              <a:t>own</a:t>
            </a:r>
            <a:r>
              <a:rPr lang="en-US" altLang="en-US" sz="2800" smtClean="0">
                <a:latin typeface="Arial" charset="0"/>
                <a:cs typeface="Arial" charset="0"/>
              </a:rPr>
              <a:t> terms, not the government’s terms!</a:t>
            </a:r>
          </a:p>
          <a:p>
            <a:pPr marL="1257300" lvl="3" indent="0" eaLnBrk="1" hangingPunct="1">
              <a:buFont typeface="Wingdings" pitchFamily="2" charset="2"/>
              <a:buNone/>
            </a:pPr>
            <a:endParaRPr lang="en-US" altLang="en-US" sz="2400" smtClean="0">
              <a:latin typeface="Arial" charset="0"/>
              <a:cs typeface="Arial" charset="0"/>
            </a:endParaRPr>
          </a:p>
        </p:txBody>
      </p:sp>
      <p:sp>
        <p:nvSpPr>
          <p:cNvPr id="69635"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5D79D060-88CC-41A4-928A-4BB01B73965F}" type="slidenum">
              <a:rPr lang="en-US" altLang="en-US" sz="1000" smtClean="0">
                <a:solidFill>
                  <a:schemeClr val="bg2"/>
                </a:solidFill>
              </a:rPr>
              <a:pPr eaLnBrk="1" fontAlgn="base" hangingPunct="1">
                <a:spcBef>
                  <a:spcPct val="0"/>
                </a:spcBef>
                <a:spcAft>
                  <a:spcPct val="0"/>
                </a:spcAft>
                <a:buFontTx/>
                <a:buNone/>
              </a:pPr>
              <a:t>54</a:t>
            </a:fld>
            <a:endParaRPr lang="en-US" altLang="en-US" sz="1000" smtClean="0">
              <a:solidFill>
                <a:schemeClr val="bg2"/>
              </a:solidFill>
            </a:endParaRPr>
          </a:p>
        </p:txBody>
      </p:sp>
      <p:sp>
        <p:nvSpPr>
          <p:cNvPr id="5" name="Title 1"/>
          <p:cNvSpPr>
            <a:spLocks noGrp="1"/>
          </p:cNvSpPr>
          <p:nvPr>
            <p:ph type="title"/>
          </p:nvPr>
        </p:nvSpPr>
        <p:spPr>
          <a:xfrm>
            <a:off x="200025" y="228600"/>
            <a:ext cx="8915400" cy="790575"/>
          </a:xfrm>
        </p:spPr>
        <p:txBody>
          <a:bodyPr/>
          <a:lstStyle/>
          <a:p>
            <a:pPr algn="ctr">
              <a:defRPr/>
            </a:pPr>
            <a:r>
              <a:rPr altLang="en-US" smtClean="0">
                <a:latin typeface="Arial" charset="0"/>
                <a:cs typeface="Arial" charset="0"/>
              </a:rPr>
              <a:t>Preventative cost of compliance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457200" y="1428750"/>
            <a:ext cx="8229600" cy="4876800"/>
          </a:xfrm>
        </p:spPr>
        <p:txBody>
          <a:bodyPr/>
          <a:lstStyle/>
          <a:p>
            <a:pPr eaLnBrk="1" hangingPunct="1"/>
            <a:r>
              <a:rPr lang="en-US" altLang="en-US" sz="2600" smtClean="0">
                <a:latin typeface="Arial" charset="0"/>
                <a:cs typeface="Arial" charset="0"/>
              </a:rPr>
              <a:t>Defense Costs</a:t>
            </a:r>
          </a:p>
          <a:p>
            <a:pPr eaLnBrk="1" hangingPunct="1"/>
            <a:r>
              <a:rPr lang="en-US" altLang="en-US" sz="2600" smtClean="0">
                <a:latin typeface="Arial" charset="0"/>
                <a:cs typeface="Arial" charset="0"/>
              </a:rPr>
              <a:t>Delayed Departure of the Vessel</a:t>
            </a:r>
          </a:p>
          <a:p>
            <a:pPr eaLnBrk="1" hangingPunct="1"/>
            <a:r>
              <a:rPr lang="en-US" altLang="en-US" sz="2600" smtClean="0">
                <a:latin typeface="Arial" charset="0"/>
                <a:cs typeface="Arial" charset="0"/>
              </a:rPr>
              <a:t>Post Bond To Secure Release of Vessel</a:t>
            </a:r>
          </a:p>
          <a:p>
            <a:pPr eaLnBrk="1" hangingPunct="1"/>
            <a:r>
              <a:rPr lang="en-US" altLang="en-US" sz="2600" smtClean="0">
                <a:latin typeface="Arial" charset="0"/>
                <a:cs typeface="Arial" charset="0"/>
              </a:rPr>
              <a:t>House, Feed, Pay Wages of Crewmember Witnesses While the Investigation/Prosecution Proceeds</a:t>
            </a:r>
          </a:p>
          <a:p>
            <a:pPr eaLnBrk="1" hangingPunct="1"/>
            <a:r>
              <a:rPr lang="en-US" altLang="en-US" sz="2600" smtClean="0">
                <a:latin typeface="Arial" charset="0"/>
                <a:cs typeface="Arial" charset="0"/>
              </a:rPr>
              <a:t>Payment of Fines/Whistleblower Rewards</a:t>
            </a:r>
          </a:p>
          <a:p>
            <a:pPr eaLnBrk="1" hangingPunct="1"/>
            <a:r>
              <a:rPr lang="en-US" altLang="en-US" sz="2600" smtClean="0">
                <a:latin typeface="Arial" charset="0"/>
                <a:cs typeface="Arial" charset="0"/>
              </a:rPr>
              <a:t>Alternative Fines Act</a:t>
            </a:r>
          </a:p>
          <a:p>
            <a:pPr eaLnBrk="1" hangingPunct="1"/>
            <a:r>
              <a:rPr lang="en-US" altLang="en-US" sz="2600" smtClean="0">
                <a:latin typeface="Arial" charset="0"/>
                <a:cs typeface="Arial" charset="0"/>
              </a:rPr>
              <a:t>Lost Business/Business Reputation</a:t>
            </a:r>
          </a:p>
          <a:p>
            <a:pPr eaLnBrk="1" hangingPunct="1"/>
            <a:r>
              <a:rPr lang="en-US" altLang="en-US" sz="2600" smtClean="0">
                <a:latin typeface="Arial" charset="0"/>
                <a:cs typeface="Arial" charset="0"/>
              </a:rPr>
              <a:t>Government Dictated ECP During Term of Probation (Could be up to 5 years)</a:t>
            </a:r>
          </a:p>
        </p:txBody>
      </p:sp>
      <p:sp>
        <p:nvSpPr>
          <p:cNvPr id="70659"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68C0D43B-6A16-4EBB-AFA7-7D6D2D2E5264}" type="slidenum">
              <a:rPr lang="en-US" altLang="en-US" sz="1000" smtClean="0">
                <a:solidFill>
                  <a:schemeClr val="bg2"/>
                </a:solidFill>
              </a:rPr>
              <a:pPr eaLnBrk="1" fontAlgn="base" hangingPunct="1">
                <a:spcBef>
                  <a:spcPct val="0"/>
                </a:spcBef>
                <a:spcAft>
                  <a:spcPct val="0"/>
                </a:spcAft>
                <a:buFontTx/>
                <a:buNone/>
              </a:pPr>
              <a:t>55</a:t>
            </a:fld>
            <a:endParaRPr lang="en-US" altLang="en-US" sz="1000" smtClean="0">
              <a:solidFill>
                <a:schemeClr val="bg2"/>
              </a:solidFill>
            </a:endParaRPr>
          </a:p>
        </p:txBody>
      </p:sp>
      <p:sp>
        <p:nvSpPr>
          <p:cNvPr id="5" name="Title 1"/>
          <p:cNvSpPr>
            <a:spLocks noGrp="1"/>
          </p:cNvSpPr>
          <p:nvPr>
            <p:ph type="title"/>
          </p:nvPr>
        </p:nvSpPr>
        <p:spPr>
          <a:xfrm>
            <a:off x="342900" y="476250"/>
            <a:ext cx="8334375" cy="790575"/>
          </a:xfrm>
        </p:spPr>
        <p:txBody>
          <a:bodyPr/>
          <a:lstStyle/>
          <a:p>
            <a:pPr algn="ctr">
              <a:defRPr/>
            </a:pPr>
            <a:r>
              <a:rPr altLang="en-US" smtClean="0">
                <a:latin typeface="Arial" charset="0"/>
                <a:cs typeface="Arial" charset="0"/>
              </a:rPr>
              <a:t>Enforcement Costs Due to failure to comply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350"/>
            <a:ext cx="8229600" cy="655638"/>
          </a:xfrm>
        </p:spPr>
        <p:txBody>
          <a:bodyPr/>
          <a:lstStyle/>
          <a:p>
            <a:pPr>
              <a:defRPr/>
            </a:pPr>
            <a:r>
              <a:rPr smtClean="0"/>
              <a:t>Magic Pipe Penalties </a:t>
            </a:r>
            <a:endParaRPr/>
          </a:p>
        </p:txBody>
      </p:sp>
      <p:sp>
        <p:nvSpPr>
          <p:cNvPr id="7168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04EEE81A-963D-4816-8D88-5D0C19CEB290}" type="slidenum">
              <a:rPr lang="en-US" altLang="en-US" sz="1000" smtClean="0">
                <a:solidFill>
                  <a:schemeClr val="bg2"/>
                </a:solidFill>
              </a:rPr>
              <a:pPr eaLnBrk="1" fontAlgn="base" hangingPunct="1">
                <a:spcBef>
                  <a:spcPct val="0"/>
                </a:spcBef>
                <a:spcAft>
                  <a:spcPct val="0"/>
                </a:spcAft>
                <a:buFontTx/>
                <a:buNone/>
              </a:pPr>
              <a:t>56</a:t>
            </a:fld>
            <a:endParaRPr lang="en-US" altLang="en-US" sz="1000" smtClean="0">
              <a:solidFill>
                <a:schemeClr val="bg2"/>
              </a:solidFill>
            </a:endParaRPr>
          </a:p>
        </p:txBody>
      </p:sp>
      <p:graphicFrame>
        <p:nvGraphicFramePr>
          <p:cNvPr id="6" name="Table 5"/>
          <p:cNvGraphicFramePr>
            <a:graphicFrameLocks noGrp="1"/>
          </p:cNvGraphicFramePr>
          <p:nvPr/>
        </p:nvGraphicFramePr>
        <p:xfrm>
          <a:off x="2419350" y="1138238"/>
          <a:ext cx="4391025" cy="4090983"/>
        </p:xfrm>
        <a:graphic>
          <a:graphicData uri="http://schemas.openxmlformats.org/drawingml/2006/table">
            <a:tbl>
              <a:tblPr firstRow="1" bandRow="1">
                <a:tableStyleId>{5C22544A-7EE6-4342-B048-85BDC9FD1C3A}</a:tableStyleId>
              </a:tblPr>
              <a:tblGrid>
                <a:gridCol w="3064811"/>
                <a:gridCol w="1326214"/>
              </a:tblGrid>
              <a:tr h="381093">
                <a:tc>
                  <a:txBody>
                    <a:bodyPr/>
                    <a:lstStyle/>
                    <a:p>
                      <a:pPr algn="ctr"/>
                      <a:r>
                        <a:rPr lang="en-US" sz="1800" dirty="0" smtClean="0"/>
                        <a:t>Total Penalty</a:t>
                      </a:r>
                      <a:endParaRPr lang="en-US" sz="1800" dirty="0"/>
                    </a:p>
                  </a:txBody>
                  <a:tcPr marL="91468" marR="91468" marT="45738" marB="45738"/>
                </a:tc>
                <a:tc>
                  <a:txBody>
                    <a:bodyPr/>
                    <a:lstStyle/>
                    <a:p>
                      <a:pPr algn="ctr"/>
                      <a:r>
                        <a:rPr lang="en-US" sz="1800" dirty="0" smtClean="0"/>
                        <a:t>Date</a:t>
                      </a:r>
                      <a:endParaRPr lang="en-US" sz="1800" dirty="0"/>
                    </a:p>
                  </a:txBody>
                  <a:tcPr marL="91468" marR="91468" marT="45738" marB="45738"/>
                </a:tc>
              </a:tr>
              <a:tr h="370989">
                <a:tc>
                  <a:txBody>
                    <a:bodyPr/>
                    <a:lstStyle/>
                    <a:p>
                      <a:r>
                        <a:rPr lang="en-US" sz="1800" dirty="0" smtClean="0"/>
                        <a:t>$37 million</a:t>
                      </a:r>
                      <a:endParaRPr lang="en-US" sz="1800" dirty="0"/>
                    </a:p>
                  </a:txBody>
                  <a:tcPr marL="91468" marR="91468" marT="45738" marB="45738"/>
                </a:tc>
                <a:tc>
                  <a:txBody>
                    <a:bodyPr/>
                    <a:lstStyle/>
                    <a:p>
                      <a:r>
                        <a:rPr lang="en-US" sz="1800" dirty="0" smtClean="0"/>
                        <a:t>05/27/07</a:t>
                      </a:r>
                      <a:endParaRPr lang="en-US" sz="1800" dirty="0"/>
                    </a:p>
                  </a:txBody>
                  <a:tcPr marL="91468" marR="91468" marT="45738" marB="45738"/>
                </a:tc>
              </a:tr>
              <a:tr h="370989">
                <a:tc>
                  <a:txBody>
                    <a:bodyPr/>
                    <a:lstStyle/>
                    <a:p>
                      <a:r>
                        <a:rPr lang="en-US" sz="1800" dirty="0" smtClean="0"/>
                        <a:t>$25 million</a:t>
                      </a:r>
                      <a:endParaRPr lang="en-US" sz="1800" dirty="0"/>
                    </a:p>
                  </a:txBody>
                  <a:tcPr marL="91468" marR="91468" marT="45738" marB="45738"/>
                </a:tc>
                <a:tc>
                  <a:txBody>
                    <a:bodyPr/>
                    <a:lstStyle/>
                    <a:p>
                      <a:r>
                        <a:rPr lang="en-US" sz="1800" dirty="0" smtClean="0"/>
                        <a:t>04/04/05</a:t>
                      </a:r>
                      <a:endParaRPr lang="en-US" sz="1800" dirty="0"/>
                    </a:p>
                  </a:txBody>
                  <a:tcPr marL="91468" marR="91468" marT="45738" marB="45738"/>
                </a:tc>
              </a:tr>
              <a:tr h="370989">
                <a:tc>
                  <a:txBody>
                    <a:bodyPr/>
                    <a:lstStyle/>
                    <a:p>
                      <a:r>
                        <a:rPr lang="en-US" sz="1800" dirty="0" smtClean="0"/>
                        <a:t>$18 million</a:t>
                      </a:r>
                      <a:endParaRPr lang="en-US" sz="1800" dirty="0"/>
                    </a:p>
                  </a:txBody>
                  <a:tcPr marL="91468" marR="91468" marT="45738" marB="45738"/>
                </a:tc>
                <a:tc>
                  <a:txBody>
                    <a:bodyPr/>
                    <a:lstStyle/>
                    <a:p>
                      <a:r>
                        <a:rPr lang="en-US" sz="1800" dirty="0" smtClean="0"/>
                        <a:t>04/19/02</a:t>
                      </a:r>
                      <a:endParaRPr lang="en-US" sz="1800" dirty="0"/>
                    </a:p>
                  </a:txBody>
                  <a:tcPr marL="91468" marR="91468" marT="45738" marB="45738"/>
                </a:tc>
              </a:tr>
              <a:tr h="370989">
                <a:tc>
                  <a:txBody>
                    <a:bodyPr/>
                    <a:lstStyle/>
                    <a:p>
                      <a:r>
                        <a:rPr lang="en-US" sz="1800" dirty="0" smtClean="0"/>
                        <a:t>$10.5 million</a:t>
                      </a:r>
                      <a:endParaRPr lang="en-US" sz="1800" dirty="0"/>
                    </a:p>
                  </a:txBody>
                  <a:tcPr marL="91468" marR="91468" marT="45738" marB="45738"/>
                </a:tc>
                <a:tc>
                  <a:txBody>
                    <a:bodyPr/>
                    <a:lstStyle/>
                    <a:p>
                      <a:r>
                        <a:rPr lang="en-US" sz="1800" dirty="0" smtClean="0"/>
                        <a:t>02/01/06</a:t>
                      </a:r>
                      <a:endParaRPr lang="en-US" sz="1800" dirty="0"/>
                    </a:p>
                  </a:txBody>
                  <a:tcPr marL="91468" marR="91468" marT="45738" marB="45738"/>
                </a:tc>
              </a:tr>
              <a:tr h="370989">
                <a:tc>
                  <a:txBody>
                    <a:bodyPr/>
                    <a:lstStyle/>
                    <a:p>
                      <a:r>
                        <a:rPr lang="en-US" sz="1800" dirty="0" smtClean="0"/>
                        <a:t>$10.4 million</a:t>
                      </a:r>
                      <a:endParaRPr lang="en-US" sz="1800" dirty="0"/>
                    </a:p>
                  </a:txBody>
                  <a:tcPr marL="91468" marR="91468" marT="45738" marB="45738"/>
                </a:tc>
                <a:tc>
                  <a:txBody>
                    <a:bodyPr/>
                    <a:lstStyle/>
                    <a:p>
                      <a:r>
                        <a:rPr lang="en-US" sz="1800" dirty="0" smtClean="0"/>
                        <a:t>06/21/13</a:t>
                      </a:r>
                      <a:endParaRPr lang="en-US" sz="1800" dirty="0"/>
                    </a:p>
                  </a:txBody>
                  <a:tcPr marL="91468" marR="91468" marT="45738" marB="45738"/>
                </a:tc>
              </a:tr>
              <a:tr h="370989">
                <a:tc>
                  <a:txBody>
                    <a:bodyPr/>
                    <a:lstStyle/>
                    <a:p>
                      <a:r>
                        <a:rPr lang="en-US" sz="1800" dirty="0" smtClean="0"/>
                        <a:t>$9 million</a:t>
                      </a:r>
                      <a:endParaRPr lang="en-US" sz="1800" dirty="0"/>
                    </a:p>
                  </a:txBody>
                  <a:tcPr marL="91468" marR="91468" marT="45738" marB="45738"/>
                </a:tc>
                <a:tc>
                  <a:txBody>
                    <a:bodyPr/>
                    <a:lstStyle/>
                    <a:p>
                      <a:r>
                        <a:rPr lang="en-US" sz="1800" dirty="0" smtClean="0"/>
                        <a:t>09/16/98</a:t>
                      </a:r>
                      <a:endParaRPr lang="en-US" sz="1800" dirty="0"/>
                    </a:p>
                  </a:txBody>
                  <a:tcPr marL="91468" marR="91468" marT="45738" marB="45738"/>
                </a:tc>
              </a:tr>
              <a:tr h="370989">
                <a:tc>
                  <a:txBody>
                    <a:bodyPr/>
                    <a:lstStyle/>
                    <a:p>
                      <a:r>
                        <a:rPr lang="en-US" sz="1800" dirty="0" smtClean="0"/>
                        <a:t>$6.5 million</a:t>
                      </a:r>
                      <a:endParaRPr lang="en-US" sz="1800" dirty="0"/>
                    </a:p>
                  </a:txBody>
                  <a:tcPr marL="91468" marR="91468" marT="45738" marB="45738"/>
                </a:tc>
                <a:tc>
                  <a:txBody>
                    <a:bodyPr/>
                    <a:lstStyle/>
                    <a:p>
                      <a:r>
                        <a:rPr lang="en-US" sz="1800" dirty="0" smtClean="0"/>
                        <a:t>07/10/06</a:t>
                      </a:r>
                      <a:endParaRPr lang="en-US" sz="1800" dirty="0"/>
                    </a:p>
                  </a:txBody>
                  <a:tcPr marL="91468" marR="91468" marT="45738" marB="45738"/>
                </a:tc>
              </a:tr>
              <a:tr h="370989">
                <a:tc>
                  <a:txBody>
                    <a:bodyPr/>
                    <a:lstStyle/>
                    <a:p>
                      <a:r>
                        <a:rPr lang="en-US" sz="1800" dirty="0" smtClean="0"/>
                        <a:t>$5.5 million</a:t>
                      </a:r>
                      <a:endParaRPr lang="en-US" sz="1800" dirty="0"/>
                    </a:p>
                  </a:txBody>
                  <a:tcPr marL="91468" marR="91468" marT="45738" marB="45738"/>
                </a:tc>
                <a:tc>
                  <a:txBody>
                    <a:bodyPr/>
                    <a:lstStyle/>
                    <a:p>
                      <a:r>
                        <a:rPr lang="en-US" sz="1800" dirty="0" smtClean="0"/>
                        <a:t>08/22/02</a:t>
                      </a:r>
                      <a:endParaRPr lang="en-US" sz="1800" dirty="0"/>
                    </a:p>
                  </a:txBody>
                  <a:tcPr marL="91468" marR="91468" marT="45738" marB="45738"/>
                </a:tc>
              </a:tr>
              <a:tr h="370989">
                <a:tc>
                  <a:txBody>
                    <a:bodyPr/>
                    <a:lstStyle/>
                    <a:p>
                      <a:r>
                        <a:rPr lang="en-US" sz="1800" dirty="0" smtClean="0"/>
                        <a:t>$4.75 million</a:t>
                      </a:r>
                      <a:endParaRPr lang="en-US" sz="1800" dirty="0"/>
                    </a:p>
                  </a:txBody>
                  <a:tcPr marL="91468" marR="91468" marT="45738" marB="45738"/>
                </a:tc>
                <a:tc>
                  <a:txBody>
                    <a:bodyPr/>
                    <a:lstStyle/>
                    <a:p>
                      <a:r>
                        <a:rPr lang="en-US" sz="1800" dirty="0" smtClean="0"/>
                        <a:t>06/19/08</a:t>
                      </a:r>
                      <a:endParaRPr lang="en-US" sz="1800" dirty="0"/>
                    </a:p>
                  </a:txBody>
                  <a:tcPr marL="91468" marR="91468" marT="45738" marB="45738"/>
                </a:tc>
              </a:tr>
              <a:tr h="370989">
                <a:tc>
                  <a:txBody>
                    <a:bodyPr/>
                    <a:lstStyle/>
                    <a:p>
                      <a:r>
                        <a:rPr lang="en-US" sz="1800" dirty="0" smtClean="0"/>
                        <a:t>$4.2 million</a:t>
                      </a:r>
                      <a:endParaRPr lang="en-US" sz="1800" dirty="0"/>
                    </a:p>
                  </a:txBody>
                  <a:tcPr marL="91468" marR="91468" marT="45738" marB="45738"/>
                </a:tc>
                <a:tc>
                  <a:txBody>
                    <a:bodyPr/>
                    <a:lstStyle/>
                    <a:p>
                      <a:r>
                        <a:rPr lang="en-US" sz="1800" dirty="0" smtClean="0"/>
                        <a:t>04/03/04</a:t>
                      </a:r>
                      <a:endParaRPr lang="en-US" sz="1800" dirty="0"/>
                    </a:p>
                  </a:txBody>
                  <a:tcPr marL="91468" marR="91468" marT="45738" marB="45738"/>
                </a:tc>
              </a:tr>
            </a:tbl>
          </a:graphicData>
        </a:graphic>
      </p:graphicFrame>
      <p:sp>
        <p:nvSpPr>
          <p:cNvPr id="3" name="TextBox 2"/>
          <p:cNvSpPr txBox="1"/>
          <p:nvPr/>
        </p:nvSpPr>
        <p:spPr>
          <a:xfrm>
            <a:off x="0" y="5429250"/>
            <a:ext cx="9144000" cy="923925"/>
          </a:xfrm>
          <a:prstGeom prst="rect">
            <a:avLst/>
          </a:prstGeom>
          <a:noFill/>
        </p:spPr>
        <p:txBody>
          <a:bodyPr>
            <a:spAutoFit/>
          </a:bodyPr>
          <a:lstStyle/>
          <a:p>
            <a:pPr algn="ctr">
              <a:defRPr/>
            </a:pPr>
            <a:r>
              <a:rPr lang="en-US" sz="2000" b="1" dirty="0">
                <a:latin typeface="+mj-lt"/>
              </a:rPr>
              <a:t>Average total penalty/fine was $2.53 million</a:t>
            </a:r>
            <a:r>
              <a:rPr lang="en-US" sz="2000" dirty="0">
                <a:latin typeface="+mj-lt"/>
              </a:rPr>
              <a:t>.</a:t>
            </a:r>
          </a:p>
          <a:p>
            <a:pPr algn="ctr">
              <a:defRPr/>
            </a:pPr>
            <a:r>
              <a:rPr lang="en-US" sz="2000" dirty="0">
                <a:latin typeface="+mj-lt"/>
              </a:rPr>
              <a:t> </a:t>
            </a:r>
          </a:p>
          <a:p>
            <a:pPr algn="ctr">
              <a:defRPr/>
            </a:pPr>
            <a:r>
              <a:rPr lang="en-US" sz="1400" dirty="0">
                <a:latin typeface="+mj-lt"/>
              </a:rPr>
              <a:t>(Based on 63 false record book cases from April 1993 to June 2014)</a:t>
            </a:r>
            <a:endParaRPr lang="en-US" sz="1400" dirty="0"/>
          </a:p>
        </p:txBody>
      </p:sp>
      <p:sp>
        <p:nvSpPr>
          <p:cNvPr id="4" name="Left Brace 3"/>
          <p:cNvSpPr/>
          <p:nvPr/>
        </p:nvSpPr>
        <p:spPr>
          <a:xfrm>
            <a:off x="1562100" y="1204913"/>
            <a:ext cx="457200" cy="3962400"/>
          </a:xfrm>
          <a:prstGeom prst="leftBrace">
            <a:avLst/>
          </a:prstGeom>
          <a:ln>
            <a:solidFill>
              <a:srgbClr val="0094B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b="1" dirty="0"/>
          </a:p>
        </p:txBody>
      </p:sp>
      <p:sp>
        <p:nvSpPr>
          <p:cNvPr id="5" name="TextBox 4"/>
          <p:cNvSpPr txBox="1"/>
          <p:nvPr/>
        </p:nvSpPr>
        <p:spPr>
          <a:xfrm>
            <a:off x="152400" y="2892425"/>
            <a:ext cx="1409700" cy="708025"/>
          </a:xfrm>
          <a:prstGeom prst="rect">
            <a:avLst/>
          </a:prstGeom>
          <a:noFill/>
        </p:spPr>
        <p:txBody>
          <a:bodyPr>
            <a:spAutoFit/>
          </a:bodyPr>
          <a:lstStyle/>
          <a:p>
            <a:pPr algn="ctr">
              <a:defRPr/>
            </a:pPr>
            <a:r>
              <a:rPr lang="en-US" sz="2000" b="1" dirty="0">
                <a:solidFill>
                  <a:srgbClr val="E66E32"/>
                </a:solidFill>
                <a:latin typeface="Arial" pitchFamily="34" charset="0"/>
                <a:ea typeface="+mj-ea"/>
                <a:cs typeface="Arial" pitchFamily="34" charset="0"/>
              </a:rPr>
              <a:t>Top 10</a:t>
            </a:r>
          </a:p>
          <a:p>
            <a:pPr algn="ctr">
              <a:defRPr/>
            </a:pPr>
            <a:r>
              <a:rPr lang="en-US" sz="2000" b="1" dirty="0">
                <a:solidFill>
                  <a:srgbClr val="E66E32"/>
                </a:solidFill>
                <a:latin typeface="Arial" pitchFamily="34" charset="0"/>
                <a:ea typeface="+mj-ea"/>
                <a:cs typeface="Arial" pitchFamily="34" charset="0"/>
              </a:rPr>
              <a:t>Penalties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111875" y="3182938"/>
            <a:ext cx="5562600" cy="655637"/>
          </a:xfrm>
        </p:spPr>
        <p:txBody>
          <a:bodyPr/>
          <a:lstStyle/>
          <a:p>
            <a:pPr algn="l">
              <a:defRPr/>
            </a:pPr>
            <a:r>
              <a:rPr lang="en-US" altLang="en-US" sz="1650" dirty="0" smtClean="0">
                <a:latin typeface="Arial" charset="0"/>
                <a:cs typeface="Arial" charset="0"/>
              </a:rPr>
              <a:t>Barry Hartman</a:t>
            </a:r>
            <a:br>
              <a:rPr lang="en-US" altLang="en-US" sz="1650" dirty="0" smtClean="0">
                <a:latin typeface="Arial" charset="0"/>
                <a:cs typeface="Arial" charset="0"/>
              </a:rPr>
            </a:br>
            <a:r>
              <a:rPr lang="en-US" altLang="en-US" sz="1650" dirty="0" smtClean="0">
                <a:latin typeface="Arial" charset="0"/>
                <a:cs typeface="Arial" charset="0"/>
              </a:rPr>
              <a:t>barry.hartman@klgates.com</a:t>
            </a:r>
            <a:br>
              <a:rPr lang="en-US" altLang="en-US" sz="1650" dirty="0" smtClean="0">
                <a:latin typeface="Arial" charset="0"/>
                <a:cs typeface="Arial" charset="0"/>
              </a:rPr>
            </a:br>
            <a:r>
              <a:rPr lang="en-US" altLang="en-US" sz="1650" dirty="0" smtClean="0">
                <a:latin typeface="Arial" charset="0"/>
                <a:cs typeface="Arial" charset="0"/>
              </a:rPr>
              <a:t>202.778.9338</a:t>
            </a:r>
            <a:br>
              <a:rPr lang="en-US" altLang="en-US" sz="1650" dirty="0" smtClean="0">
                <a:latin typeface="Arial" charset="0"/>
                <a:cs typeface="Arial" charset="0"/>
              </a:rPr>
            </a:br>
            <a:r>
              <a:rPr lang="en-US" altLang="en-US" sz="1650" dirty="0" smtClean="0">
                <a:latin typeface="Arial" charset="0"/>
                <a:cs typeface="Arial" charset="0"/>
              </a:rPr>
              <a:t>Washington, </a:t>
            </a:r>
            <a:r>
              <a:rPr lang="en-US" altLang="en-US" sz="1650" dirty="0" smtClean="0">
                <a:latin typeface="Arial" charset="0"/>
                <a:cs typeface="Arial" charset="0"/>
              </a:rPr>
              <a:t>D.C.</a:t>
            </a:r>
            <a:endParaRPr lang="en-US" altLang="en-US" sz="1650" dirty="0" smtClean="0">
              <a:latin typeface="Arial" charset="0"/>
              <a:cs typeface="Arial" charset="0"/>
            </a:endParaRPr>
          </a:p>
        </p:txBody>
      </p:sp>
      <p:pic>
        <p:nvPicPr>
          <p:cNvPr id="72707" name="Picture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3913" y="2671763"/>
            <a:ext cx="1450975" cy="1819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2708"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71763"/>
            <a:ext cx="1447800" cy="18192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9" name="Title 1"/>
          <p:cNvSpPr txBox="1">
            <a:spLocks/>
          </p:cNvSpPr>
          <p:nvPr/>
        </p:nvSpPr>
        <p:spPr bwMode="auto">
          <a:xfrm>
            <a:off x="-152400" y="838200"/>
            <a:ext cx="5410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4859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1831975"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289175"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746375"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203575"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660775"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ctr">
              <a:spcBef>
                <a:spcPct val="0"/>
              </a:spcBef>
              <a:buFontTx/>
              <a:buNone/>
            </a:pPr>
            <a:endParaRPr lang="en-US" altLang="en-US" b="1">
              <a:solidFill>
                <a:schemeClr val="bg1"/>
              </a:solidFill>
            </a:endParaRPr>
          </a:p>
        </p:txBody>
      </p:sp>
      <p:sp>
        <p:nvSpPr>
          <p:cNvPr id="2" name="Rectangle 1"/>
          <p:cNvSpPr/>
          <p:nvPr/>
        </p:nvSpPr>
        <p:spPr>
          <a:xfrm>
            <a:off x="1617663" y="2900363"/>
            <a:ext cx="3429000" cy="1108075"/>
          </a:xfrm>
          <a:prstGeom prst="rect">
            <a:avLst/>
          </a:prstGeom>
        </p:spPr>
        <p:txBody>
          <a:bodyPr>
            <a:spAutoFit/>
          </a:bodyPr>
          <a:lstStyle/>
          <a:p>
            <a:pPr>
              <a:defRPr/>
            </a:pPr>
            <a:r>
              <a:rPr lang="en-US" altLang="en-US" sz="1650" dirty="0">
                <a:solidFill>
                  <a:schemeClr val="bg1"/>
                </a:solidFill>
                <a:latin typeface="+mj-lt"/>
              </a:rPr>
              <a:t>Michael Chalos</a:t>
            </a:r>
            <a:br>
              <a:rPr lang="en-US" altLang="en-US" sz="1650" dirty="0">
                <a:solidFill>
                  <a:schemeClr val="bg1"/>
                </a:solidFill>
                <a:latin typeface="+mj-lt"/>
              </a:rPr>
            </a:br>
            <a:r>
              <a:rPr lang="en-US" altLang="en-US" sz="1650" dirty="0">
                <a:solidFill>
                  <a:schemeClr val="bg1"/>
                </a:solidFill>
                <a:latin typeface="+mj-lt"/>
              </a:rPr>
              <a:t>michael.chalos@klgates.com</a:t>
            </a:r>
            <a:br>
              <a:rPr lang="en-US" altLang="en-US" sz="1650" dirty="0">
                <a:solidFill>
                  <a:schemeClr val="bg1"/>
                </a:solidFill>
                <a:latin typeface="+mj-lt"/>
              </a:rPr>
            </a:br>
            <a:r>
              <a:rPr lang="en-US" altLang="en-US" sz="1650" dirty="0">
                <a:solidFill>
                  <a:schemeClr val="bg1"/>
                </a:solidFill>
                <a:latin typeface="+mj-lt"/>
              </a:rPr>
              <a:t>212.536.4097</a:t>
            </a:r>
            <a:br>
              <a:rPr lang="en-US" altLang="en-US" sz="1650" dirty="0">
                <a:solidFill>
                  <a:schemeClr val="bg1"/>
                </a:solidFill>
                <a:latin typeface="+mj-lt"/>
              </a:rPr>
            </a:br>
            <a:r>
              <a:rPr lang="en-US" altLang="en-US" sz="1650" dirty="0">
                <a:solidFill>
                  <a:schemeClr val="bg1"/>
                </a:solidFill>
                <a:latin typeface="+mj-lt"/>
              </a:rPr>
              <a:t>New York, NY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52"/>
          <p:cNvGrpSpPr>
            <a:grpSpLocks/>
          </p:cNvGrpSpPr>
          <p:nvPr/>
        </p:nvGrpSpPr>
        <p:grpSpPr bwMode="auto">
          <a:xfrm>
            <a:off x="1924050" y="1811338"/>
            <a:ext cx="2101850" cy="1027112"/>
            <a:chOff x="1923346" y="1811339"/>
            <a:chExt cx="2101850" cy="1027112"/>
          </a:xfrm>
        </p:grpSpPr>
        <p:sp>
          <p:nvSpPr>
            <p:cNvPr id="23" name="Text Placeholder 23"/>
            <p:cNvSpPr txBox="1">
              <a:spLocks/>
            </p:cNvSpPr>
            <p:nvPr/>
          </p:nvSpPr>
          <p:spPr>
            <a:xfrm>
              <a:off x="1923346" y="1811339"/>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Richard </a:t>
              </a:r>
              <a:r>
                <a:rPr lang="en-US" kern="0" dirty="0" err="1" smtClean="0"/>
                <a:t>Arrage</a:t>
              </a:r>
              <a:endParaRPr lang="en-US" kern="0" dirty="0" smtClean="0"/>
            </a:p>
          </p:txBody>
        </p:sp>
        <p:sp>
          <p:nvSpPr>
            <p:cNvPr id="24" name="Text Placeholder 23"/>
            <p:cNvSpPr txBox="1">
              <a:spLocks/>
            </p:cNvSpPr>
            <p:nvPr/>
          </p:nvSpPr>
          <p:spPr>
            <a:xfrm>
              <a:off x="1923346" y="2087564"/>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Special Counsel</a:t>
              </a:r>
            </a:p>
          </p:txBody>
        </p:sp>
        <p:sp>
          <p:nvSpPr>
            <p:cNvPr id="25" name="Text Placeholder 23"/>
            <p:cNvSpPr txBox="1">
              <a:spLocks/>
            </p:cNvSpPr>
            <p:nvPr/>
          </p:nvSpPr>
          <p:spPr>
            <a:xfrm>
              <a:off x="1923346" y="2355851"/>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Sydney</a:t>
              </a:r>
            </a:p>
          </p:txBody>
        </p:sp>
        <p:sp>
          <p:nvSpPr>
            <p:cNvPr id="26" name="Text Placeholder 23"/>
            <p:cNvSpPr txBox="1">
              <a:spLocks/>
            </p:cNvSpPr>
            <p:nvPr/>
          </p:nvSpPr>
          <p:spPr>
            <a:xfrm>
              <a:off x="1923346" y="2624139"/>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richard.arrage@klgates.com</a:t>
              </a:r>
              <a:endParaRPr lang="en-US" kern="0" dirty="0" smtClean="0"/>
            </a:p>
          </p:txBody>
        </p:sp>
      </p:grpSp>
      <p:sp>
        <p:nvSpPr>
          <p:cNvPr id="28" name="Text Placeholder 23"/>
          <p:cNvSpPr txBox="1">
            <a:spLocks/>
          </p:cNvSpPr>
          <p:nvPr/>
        </p:nvSpPr>
        <p:spPr bwMode="auto">
          <a:xfrm>
            <a:off x="1924050" y="33829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Vincent N. </a:t>
            </a:r>
            <a:r>
              <a:rPr lang="en-US" kern="0" dirty="0" err="1" smtClean="0"/>
              <a:t>Avallone</a:t>
            </a:r>
            <a:endParaRPr lang="en-US" kern="0" dirty="0" smtClean="0"/>
          </a:p>
        </p:txBody>
      </p:sp>
      <p:sp>
        <p:nvSpPr>
          <p:cNvPr id="29" name="Text Placeholder 23"/>
          <p:cNvSpPr txBox="1">
            <a:spLocks/>
          </p:cNvSpPr>
          <p:nvPr/>
        </p:nvSpPr>
        <p:spPr bwMode="auto">
          <a:xfrm>
            <a:off x="1924050" y="36591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30" name="Text Placeholder 23"/>
          <p:cNvSpPr txBox="1">
            <a:spLocks/>
          </p:cNvSpPr>
          <p:nvPr/>
        </p:nvSpPr>
        <p:spPr bwMode="auto">
          <a:xfrm>
            <a:off x="1924050" y="39274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Newark</a:t>
            </a:r>
          </a:p>
        </p:txBody>
      </p:sp>
      <p:sp>
        <p:nvSpPr>
          <p:cNvPr id="31" name="Text Placeholder 23"/>
          <p:cNvSpPr txBox="1">
            <a:spLocks/>
          </p:cNvSpPr>
          <p:nvPr/>
        </p:nvSpPr>
        <p:spPr bwMode="auto">
          <a:xfrm>
            <a:off x="1924050" y="41957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vincent.avallone@klgates.com</a:t>
            </a:r>
          </a:p>
        </p:txBody>
      </p:sp>
      <p:sp>
        <p:nvSpPr>
          <p:cNvPr id="33" name="Text Placeholder 23"/>
          <p:cNvSpPr txBox="1">
            <a:spLocks/>
          </p:cNvSpPr>
          <p:nvPr/>
        </p:nvSpPr>
        <p:spPr bwMode="auto">
          <a:xfrm>
            <a:off x="1924050" y="49831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Raja Bose</a:t>
            </a:r>
          </a:p>
        </p:txBody>
      </p:sp>
      <p:sp>
        <p:nvSpPr>
          <p:cNvPr id="34" name="Text Placeholder 23"/>
          <p:cNvSpPr txBox="1">
            <a:spLocks/>
          </p:cNvSpPr>
          <p:nvPr/>
        </p:nvSpPr>
        <p:spPr bwMode="auto">
          <a:xfrm>
            <a:off x="1924050" y="52593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35" name="Text Placeholder 23"/>
          <p:cNvSpPr txBox="1">
            <a:spLocks/>
          </p:cNvSpPr>
          <p:nvPr/>
        </p:nvSpPr>
        <p:spPr bwMode="auto">
          <a:xfrm>
            <a:off x="1924050" y="55276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Singapore</a:t>
            </a:r>
          </a:p>
        </p:txBody>
      </p:sp>
      <p:sp>
        <p:nvSpPr>
          <p:cNvPr id="36" name="Text Placeholder 23"/>
          <p:cNvSpPr txBox="1">
            <a:spLocks/>
          </p:cNvSpPr>
          <p:nvPr/>
        </p:nvSpPr>
        <p:spPr bwMode="auto">
          <a:xfrm>
            <a:off x="1924050" y="57959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raja.bose@klgates.com</a:t>
            </a:r>
          </a:p>
        </p:txBody>
      </p:sp>
      <p:sp>
        <p:nvSpPr>
          <p:cNvPr id="38" name="Text Placeholder 23"/>
          <p:cNvSpPr txBox="1">
            <a:spLocks/>
          </p:cNvSpPr>
          <p:nvPr/>
        </p:nvSpPr>
        <p:spPr bwMode="auto">
          <a:xfrm>
            <a:off x="5848350" y="18208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April L. Boyer</a:t>
            </a:r>
          </a:p>
        </p:txBody>
      </p:sp>
      <p:sp>
        <p:nvSpPr>
          <p:cNvPr id="39" name="Text Placeholder 23"/>
          <p:cNvSpPr txBox="1">
            <a:spLocks/>
          </p:cNvSpPr>
          <p:nvPr/>
        </p:nvSpPr>
        <p:spPr bwMode="auto">
          <a:xfrm>
            <a:off x="5848350" y="20970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40" name="Text Placeholder 23"/>
          <p:cNvSpPr txBox="1">
            <a:spLocks/>
          </p:cNvSpPr>
          <p:nvPr/>
        </p:nvSpPr>
        <p:spPr bwMode="auto">
          <a:xfrm>
            <a:off x="5848350" y="23653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Miami</a:t>
            </a:r>
          </a:p>
        </p:txBody>
      </p:sp>
      <p:sp>
        <p:nvSpPr>
          <p:cNvPr id="41" name="Text Placeholder 23"/>
          <p:cNvSpPr txBox="1">
            <a:spLocks/>
          </p:cNvSpPr>
          <p:nvPr/>
        </p:nvSpPr>
        <p:spPr bwMode="auto">
          <a:xfrm>
            <a:off x="5848350" y="26336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april.boyer@klgates.com</a:t>
            </a:r>
          </a:p>
        </p:txBody>
      </p:sp>
      <p:sp>
        <p:nvSpPr>
          <p:cNvPr id="43" name="Text Placeholder 23"/>
          <p:cNvSpPr txBox="1">
            <a:spLocks/>
          </p:cNvSpPr>
          <p:nvPr/>
        </p:nvSpPr>
        <p:spPr bwMode="auto">
          <a:xfrm>
            <a:off x="5848350" y="33924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Michael G. </a:t>
            </a:r>
            <a:r>
              <a:rPr lang="en-US" kern="0" dirty="0" err="1"/>
              <a:t>Chalos</a:t>
            </a:r>
            <a:endParaRPr lang="en-US" kern="0" dirty="0" smtClean="0"/>
          </a:p>
        </p:txBody>
      </p:sp>
      <p:sp>
        <p:nvSpPr>
          <p:cNvPr id="44" name="Text Placeholder 23"/>
          <p:cNvSpPr txBox="1">
            <a:spLocks/>
          </p:cNvSpPr>
          <p:nvPr/>
        </p:nvSpPr>
        <p:spPr bwMode="auto">
          <a:xfrm>
            <a:off x="5848350" y="36687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45" name="Text Placeholder 23"/>
          <p:cNvSpPr txBox="1">
            <a:spLocks/>
          </p:cNvSpPr>
          <p:nvPr/>
        </p:nvSpPr>
        <p:spPr bwMode="auto">
          <a:xfrm>
            <a:off x="5848350" y="39370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New York</a:t>
            </a:r>
          </a:p>
        </p:txBody>
      </p:sp>
      <p:sp>
        <p:nvSpPr>
          <p:cNvPr id="46" name="Text Placeholder 23"/>
          <p:cNvSpPr txBox="1">
            <a:spLocks/>
          </p:cNvSpPr>
          <p:nvPr/>
        </p:nvSpPr>
        <p:spPr bwMode="auto">
          <a:xfrm>
            <a:off x="5848350" y="42052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michael.chalos@klgates.com</a:t>
            </a:r>
          </a:p>
        </p:txBody>
      </p:sp>
      <p:sp>
        <p:nvSpPr>
          <p:cNvPr id="48" name="Text Placeholder 23"/>
          <p:cNvSpPr txBox="1">
            <a:spLocks/>
          </p:cNvSpPr>
          <p:nvPr/>
        </p:nvSpPr>
        <p:spPr bwMode="auto">
          <a:xfrm>
            <a:off x="5848350" y="49926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Darrell L. </a:t>
            </a:r>
            <a:r>
              <a:rPr lang="en-US" kern="0" dirty="0" smtClean="0"/>
              <a:t>Conner</a:t>
            </a:r>
            <a:endParaRPr lang="en-US" kern="0" dirty="0"/>
          </a:p>
        </p:txBody>
      </p:sp>
      <p:sp>
        <p:nvSpPr>
          <p:cNvPr id="49" name="Text Placeholder 23"/>
          <p:cNvSpPr txBox="1">
            <a:spLocks/>
          </p:cNvSpPr>
          <p:nvPr/>
        </p:nvSpPr>
        <p:spPr bwMode="auto">
          <a:xfrm>
            <a:off x="5848350" y="52689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Government Affairs Counselor</a:t>
            </a:r>
            <a:endParaRPr lang="en-US" kern="0" dirty="0" smtClean="0"/>
          </a:p>
        </p:txBody>
      </p:sp>
      <p:sp>
        <p:nvSpPr>
          <p:cNvPr id="50" name="Text Placeholder 23"/>
          <p:cNvSpPr txBox="1">
            <a:spLocks/>
          </p:cNvSpPr>
          <p:nvPr/>
        </p:nvSpPr>
        <p:spPr bwMode="auto">
          <a:xfrm>
            <a:off x="5848350" y="55372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51" name="Text Placeholder 23"/>
          <p:cNvSpPr txBox="1">
            <a:spLocks/>
          </p:cNvSpPr>
          <p:nvPr/>
        </p:nvSpPr>
        <p:spPr bwMode="auto">
          <a:xfrm>
            <a:off x="5848350" y="58054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darrell.conner@klgates.com</a:t>
            </a:r>
          </a:p>
        </p:txBody>
      </p:sp>
      <p:sp>
        <p:nvSpPr>
          <p:cNvPr id="52" name="Title 24"/>
          <p:cNvSpPr txBox="1">
            <a:spLocks/>
          </p:cNvSpPr>
          <p:nvPr/>
        </p:nvSpPr>
        <p:spPr>
          <a:xfrm>
            <a:off x="495300" y="1087438"/>
            <a:ext cx="81534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a:defRPr/>
            </a:pPr>
            <a:r>
              <a:rPr lang="en-US" kern="0" dirty="0" smtClean="0"/>
              <a:t>Maritime Group</a:t>
            </a:r>
            <a:endParaRPr lang="en-US" kern="0" dirty="0"/>
          </a:p>
        </p:txBody>
      </p:sp>
      <p:sp>
        <p:nvSpPr>
          <p:cNvPr id="73737" name="Slide Number Placeholder 2"/>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C669EC0A-C73D-4541-A7FA-6416BAAB4723}" type="slidenum">
              <a:rPr lang="en-US" altLang="en-US" sz="1000" smtClean="0">
                <a:solidFill>
                  <a:schemeClr val="bg2"/>
                </a:solidFill>
              </a:rPr>
              <a:pPr eaLnBrk="1" fontAlgn="base" hangingPunct="1">
                <a:spcBef>
                  <a:spcPct val="0"/>
                </a:spcBef>
                <a:spcAft>
                  <a:spcPct val="0"/>
                </a:spcAft>
                <a:buFontTx/>
                <a:buNone/>
              </a:pPr>
              <a:t>58</a:t>
            </a:fld>
            <a:endParaRPr lang="en-US" altLang="en-US" sz="1000" smtClean="0">
              <a:solidFill>
                <a:schemeClr val="bg2"/>
              </a:solidFill>
            </a:endParaRPr>
          </a:p>
        </p:txBody>
      </p:sp>
      <p:sp>
        <p:nvSpPr>
          <p:cNvPr id="73738" name="Footer Placeholder 3"/>
          <p:cNvSpPr>
            <a:spLocks noGrp="1"/>
          </p:cNvSpPr>
          <p:nvPr>
            <p:ph type="ftr" sz="quarter" idx="4294967295"/>
          </p:nvPr>
        </p:nvSpPr>
        <p:spPr bwMode="auto">
          <a:xfrm>
            <a:off x="6781800" y="66294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r" eaLnBrk="1" fontAlgn="base" hangingPunct="1">
              <a:spcBef>
                <a:spcPct val="0"/>
              </a:spcBef>
              <a:spcAft>
                <a:spcPct val="0"/>
              </a:spcAft>
              <a:buFontTx/>
              <a:buNone/>
            </a:pPr>
            <a:r>
              <a:rPr lang="en-US" altLang="en-US" sz="1000" smtClean="0">
                <a:solidFill>
                  <a:schemeClr val="bg2"/>
                </a:solidFill>
              </a:rPr>
              <a:t>klgates.com</a:t>
            </a:r>
          </a:p>
        </p:txBody>
      </p:sp>
      <p:pic>
        <p:nvPicPr>
          <p:cNvPr id="73739" name="Picture 2" descr="http://www.klgates.com/files/Professional/26084aa7-5a2b-45ae-a670-b8537eeb6a99/Presentation/Photo/Richard_Arr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760538"/>
            <a:ext cx="99377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328416"/>
            <a:ext cx="992417" cy="1243584"/>
          </a:xfrm>
          <a:prstGeom prst="rect">
            <a:avLst/>
          </a:prstGeom>
        </p:spPr>
      </p:pic>
      <p:pic>
        <p:nvPicPr>
          <p:cNvPr id="7376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 y="4935538"/>
            <a:ext cx="992916"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7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894" y="1763141"/>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71"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425" y="3328416"/>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72"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4894" y="4937760"/>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3"/>
          <p:cNvSpPr txBox="1">
            <a:spLocks/>
          </p:cNvSpPr>
          <p:nvPr/>
        </p:nvSpPr>
        <p:spPr bwMode="auto">
          <a:xfrm>
            <a:off x="1924050" y="181133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Stephan H. </a:t>
            </a:r>
            <a:r>
              <a:rPr lang="en-US" kern="0" dirty="0" err="1"/>
              <a:t>Coonrod</a:t>
            </a:r>
            <a:endParaRPr lang="en-US" kern="0" dirty="0" smtClean="0"/>
          </a:p>
        </p:txBody>
      </p:sp>
      <p:sp>
        <p:nvSpPr>
          <p:cNvPr id="24" name="Text Placeholder 23"/>
          <p:cNvSpPr txBox="1">
            <a:spLocks/>
          </p:cNvSpPr>
          <p:nvPr/>
        </p:nvSpPr>
        <p:spPr bwMode="auto">
          <a:xfrm>
            <a:off x="1924050" y="20875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25" name="Text Placeholder 23"/>
          <p:cNvSpPr txBox="1">
            <a:spLocks/>
          </p:cNvSpPr>
          <p:nvPr/>
        </p:nvSpPr>
        <p:spPr bwMode="auto">
          <a:xfrm>
            <a:off x="1924050" y="235585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Seattle</a:t>
            </a:r>
          </a:p>
        </p:txBody>
      </p:sp>
      <p:sp>
        <p:nvSpPr>
          <p:cNvPr id="26" name="Text Placeholder 23"/>
          <p:cNvSpPr txBox="1">
            <a:spLocks/>
          </p:cNvSpPr>
          <p:nvPr/>
        </p:nvSpPr>
        <p:spPr bwMode="auto">
          <a:xfrm>
            <a:off x="1924050" y="262413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stephen.coonrod@klgates.com</a:t>
            </a:r>
          </a:p>
        </p:txBody>
      </p:sp>
      <p:sp>
        <p:nvSpPr>
          <p:cNvPr id="28" name="Text Placeholder 23"/>
          <p:cNvSpPr txBox="1">
            <a:spLocks/>
          </p:cNvSpPr>
          <p:nvPr/>
        </p:nvSpPr>
        <p:spPr bwMode="auto">
          <a:xfrm>
            <a:off x="1924050" y="33829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Lindsey A. Greer</a:t>
            </a:r>
          </a:p>
        </p:txBody>
      </p:sp>
      <p:sp>
        <p:nvSpPr>
          <p:cNvPr id="29" name="Text Placeholder 23"/>
          <p:cNvSpPr txBox="1">
            <a:spLocks/>
          </p:cNvSpPr>
          <p:nvPr/>
        </p:nvSpPr>
        <p:spPr bwMode="auto">
          <a:xfrm>
            <a:off x="1924050" y="36591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Associate</a:t>
            </a:r>
          </a:p>
        </p:txBody>
      </p:sp>
      <p:sp>
        <p:nvSpPr>
          <p:cNvPr id="30" name="Text Placeholder 23"/>
          <p:cNvSpPr txBox="1">
            <a:spLocks/>
          </p:cNvSpPr>
          <p:nvPr/>
        </p:nvSpPr>
        <p:spPr bwMode="auto">
          <a:xfrm>
            <a:off x="1924050" y="39274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Charleston</a:t>
            </a:r>
          </a:p>
        </p:txBody>
      </p:sp>
      <p:sp>
        <p:nvSpPr>
          <p:cNvPr id="31" name="Text Placeholder 23"/>
          <p:cNvSpPr txBox="1">
            <a:spLocks/>
          </p:cNvSpPr>
          <p:nvPr/>
        </p:nvSpPr>
        <p:spPr bwMode="auto">
          <a:xfrm>
            <a:off x="1924050" y="41957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lindsey.greer@klgates.com</a:t>
            </a:r>
          </a:p>
        </p:txBody>
      </p:sp>
      <p:sp>
        <p:nvSpPr>
          <p:cNvPr id="33" name="Text Placeholder 23"/>
          <p:cNvSpPr txBox="1">
            <a:spLocks/>
          </p:cNvSpPr>
          <p:nvPr/>
        </p:nvSpPr>
        <p:spPr bwMode="auto">
          <a:xfrm>
            <a:off x="1924050" y="49831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Barry M. Hartman</a:t>
            </a:r>
            <a:endParaRPr lang="en-US" kern="0" dirty="0" smtClean="0"/>
          </a:p>
        </p:txBody>
      </p:sp>
      <p:sp>
        <p:nvSpPr>
          <p:cNvPr id="34" name="Text Placeholder 23"/>
          <p:cNvSpPr txBox="1">
            <a:spLocks/>
          </p:cNvSpPr>
          <p:nvPr/>
        </p:nvSpPr>
        <p:spPr bwMode="auto">
          <a:xfrm>
            <a:off x="1924050" y="52593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35" name="Text Placeholder 23"/>
          <p:cNvSpPr txBox="1">
            <a:spLocks/>
          </p:cNvSpPr>
          <p:nvPr/>
        </p:nvSpPr>
        <p:spPr bwMode="auto">
          <a:xfrm>
            <a:off x="1924050" y="55276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36" name="Text Placeholder 23"/>
          <p:cNvSpPr txBox="1">
            <a:spLocks/>
          </p:cNvSpPr>
          <p:nvPr/>
        </p:nvSpPr>
        <p:spPr bwMode="auto">
          <a:xfrm>
            <a:off x="1924050" y="57959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barry.hartman@klgates.com</a:t>
            </a:r>
          </a:p>
        </p:txBody>
      </p:sp>
      <p:sp>
        <p:nvSpPr>
          <p:cNvPr id="38" name="Text Placeholder 23"/>
          <p:cNvSpPr txBox="1">
            <a:spLocks/>
          </p:cNvSpPr>
          <p:nvPr/>
        </p:nvSpPr>
        <p:spPr bwMode="auto">
          <a:xfrm>
            <a:off x="5848350" y="18208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Julius “Sam” Hines</a:t>
            </a:r>
          </a:p>
        </p:txBody>
      </p:sp>
      <p:sp>
        <p:nvSpPr>
          <p:cNvPr id="39" name="Text Placeholder 23"/>
          <p:cNvSpPr txBox="1">
            <a:spLocks/>
          </p:cNvSpPr>
          <p:nvPr/>
        </p:nvSpPr>
        <p:spPr bwMode="auto">
          <a:xfrm>
            <a:off x="5848350" y="20970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40" name="Text Placeholder 23"/>
          <p:cNvSpPr txBox="1">
            <a:spLocks/>
          </p:cNvSpPr>
          <p:nvPr/>
        </p:nvSpPr>
        <p:spPr bwMode="auto">
          <a:xfrm>
            <a:off x="5848350" y="23653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Charleston</a:t>
            </a:r>
          </a:p>
        </p:txBody>
      </p:sp>
      <p:sp>
        <p:nvSpPr>
          <p:cNvPr id="41" name="Text Placeholder 23"/>
          <p:cNvSpPr txBox="1">
            <a:spLocks/>
          </p:cNvSpPr>
          <p:nvPr/>
        </p:nvSpPr>
        <p:spPr bwMode="auto">
          <a:xfrm>
            <a:off x="5848350" y="26336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julius.hines@klgates.com</a:t>
            </a:r>
          </a:p>
        </p:txBody>
      </p:sp>
      <p:sp>
        <p:nvSpPr>
          <p:cNvPr id="43" name="Text Placeholder 23"/>
          <p:cNvSpPr txBox="1">
            <a:spLocks/>
          </p:cNvSpPr>
          <p:nvPr/>
        </p:nvSpPr>
        <p:spPr bwMode="auto">
          <a:xfrm>
            <a:off x="5848350" y="33924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A. Lee Hogewood III</a:t>
            </a:r>
            <a:endParaRPr lang="en-US" kern="0" dirty="0" smtClean="0"/>
          </a:p>
        </p:txBody>
      </p:sp>
      <p:sp>
        <p:nvSpPr>
          <p:cNvPr id="44" name="Text Placeholder 23"/>
          <p:cNvSpPr txBox="1">
            <a:spLocks/>
          </p:cNvSpPr>
          <p:nvPr/>
        </p:nvSpPr>
        <p:spPr bwMode="auto">
          <a:xfrm>
            <a:off x="5848350" y="36687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45" name="Text Placeholder 23"/>
          <p:cNvSpPr txBox="1">
            <a:spLocks/>
          </p:cNvSpPr>
          <p:nvPr/>
        </p:nvSpPr>
        <p:spPr bwMode="auto">
          <a:xfrm>
            <a:off x="5848350" y="39370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Raleigh</a:t>
            </a:r>
          </a:p>
        </p:txBody>
      </p:sp>
      <p:sp>
        <p:nvSpPr>
          <p:cNvPr id="46" name="Text Placeholder 23"/>
          <p:cNvSpPr txBox="1">
            <a:spLocks/>
          </p:cNvSpPr>
          <p:nvPr/>
        </p:nvSpPr>
        <p:spPr bwMode="auto">
          <a:xfrm>
            <a:off x="5848350" y="42052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lee.hogewood@klgates.com</a:t>
            </a:r>
          </a:p>
        </p:txBody>
      </p:sp>
      <p:sp>
        <p:nvSpPr>
          <p:cNvPr id="48" name="Text Placeholder 23"/>
          <p:cNvSpPr txBox="1">
            <a:spLocks/>
          </p:cNvSpPr>
          <p:nvPr/>
        </p:nvSpPr>
        <p:spPr bwMode="auto">
          <a:xfrm>
            <a:off x="5848350" y="49926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Takahiro </a:t>
            </a:r>
            <a:r>
              <a:rPr lang="en-US" kern="0" dirty="0" smtClean="0"/>
              <a:t>Kawaguchi</a:t>
            </a:r>
            <a:endParaRPr lang="en-US" kern="0" dirty="0"/>
          </a:p>
        </p:txBody>
      </p:sp>
      <p:sp>
        <p:nvSpPr>
          <p:cNvPr id="49" name="Text Placeholder 23"/>
          <p:cNvSpPr txBox="1">
            <a:spLocks/>
          </p:cNvSpPr>
          <p:nvPr/>
        </p:nvSpPr>
        <p:spPr bwMode="auto">
          <a:xfrm>
            <a:off x="5848350" y="52689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50" name="Text Placeholder 23"/>
          <p:cNvSpPr txBox="1">
            <a:spLocks/>
          </p:cNvSpPr>
          <p:nvPr/>
        </p:nvSpPr>
        <p:spPr bwMode="auto">
          <a:xfrm>
            <a:off x="5848350" y="55372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Tokyo</a:t>
            </a:r>
          </a:p>
        </p:txBody>
      </p:sp>
      <p:sp>
        <p:nvSpPr>
          <p:cNvPr id="51" name="Text Placeholder 23"/>
          <p:cNvSpPr txBox="1">
            <a:spLocks/>
          </p:cNvSpPr>
          <p:nvPr/>
        </p:nvSpPr>
        <p:spPr bwMode="auto">
          <a:xfrm>
            <a:off x="5848350" y="58054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takahiro.kawaguchi@klgates.com</a:t>
            </a:r>
            <a:endParaRPr lang="en-US" kern="0" dirty="0"/>
          </a:p>
        </p:txBody>
      </p:sp>
      <p:sp>
        <p:nvSpPr>
          <p:cNvPr id="52" name="Title 24"/>
          <p:cNvSpPr txBox="1">
            <a:spLocks/>
          </p:cNvSpPr>
          <p:nvPr/>
        </p:nvSpPr>
        <p:spPr>
          <a:xfrm>
            <a:off x="495300" y="1087438"/>
            <a:ext cx="81534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a:defRPr/>
            </a:pPr>
            <a:r>
              <a:rPr lang="en-US" kern="0" dirty="0"/>
              <a:t>Maritime Group</a:t>
            </a:r>
          </a:p>
        </p:txBody>
      </p:sp>
      <p:sp>
        <p:nvSpPr>
          <p:cNvPr id="74761" name="Slide Number Placeholder 2"/>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0A68653E-110A-4EC8-A394-BA5DE048AC1E}" type="slidenum">
              <a:rPr lang="en-US" altLang="en-US" sz="1000" smtClean="0">
                <a:solidFill>
                  <a:schemeClr val="bg2"/>
                </a:solidFill>
              </a:rPr>
              <a:pPr eaLnBrk="1" fontAlgn="base" hangingPunct="1">
                <a:spcBef>
                  <a:spcPct val="0"/>
                </a:spcBef>
                <a:spcAft>
                  <a:spcPct val="0"/>
                </a:spcAft>
                <a:buFontTx/>
                <a:buNone/>
              </a:pPr>
              <a:t>59</a:t>
            </a:fld>
            <a:endParaRPr lang="en-US" altLang="en-US" sz="1000" smtClean="0">
              <a:solidFill>
                <a:schemeClr val="bg2"/>
              </a:solidFill>
            </a:endParaRPr>
          </a:p>
        </p:txBody>
      </p:sp>
      <p:sp>
        <p:nvSpPr>
          <p:cNvPr id="74762" name="Footer Placeholder 3"/>
          <p:cNvSpPr>
            <a:spLocks noGrp="1"/>
          </p:cNvSpPr>
          <p:nvPr>
            <p:ph type="ftr" sz="quarter" idx="4294967295"/>
          </p:nvPr>
        </p:nvSpPr>
        <p:spPr bwMode="auto">
          <a:xfrm>
            <a:off x="6781800" y="66294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r" eaLnBrk="1" fontAlgn="base" hangingPunct="1">
              <a:spcBef>
                <a:spcPct val="0"/>
              </a:spcBef>
              <a:spcAft>
                <a:spcPct val="0"/>
              </a:spcAft>
              <a:buFontTx/>
              <a:buNone/>
            </a:pPr>
            <a:r>
              <a:rPr lang="en-US" altLang="en-US" sz="1000" smtClean="0">
                <a:solidFill>
                  <a:schemeClr val="bg2"/>
                </a:solidFill>
              </a:rPr>
              <a:t>klgates.com</a:t>
            </a:r>
          </a:p>
        </p:txBody>
      </p:sp>
      <p:pic>
        <p:nvPicPr>
          <p:cNvPr id="121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68" y="176371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8" y="334486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68" y="4935538"/>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468" y="176371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468" y="3344291"/>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6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468" y="494506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724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bwMode="auto">
          <a:xfrm>
            <a:off x="7010400" y="66294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D02551AA-B26A-40A2-B4FB-89D8162A24C4}" type="slidenum">
              <a:rPr lang="en-US" altLang="en-US" sz="1000" smtClean="0">
                <a:solidFill>
                  <a:schemeClr val="tx1"/>
                </a:solidFill>
              </a:rPr>
              <a:pPr eaLnBrk="1" fontAlgn="base" hangingPunct="1">
                <a:spcBef>
                  <a:spcPct val="0"/>
                </a:spcBef>
                <a:spcAft>
                  <a:spcPct val="0"/>
                </a:spcAft>
                <a:buFontTx/>
                <a:buNone/>
              </a:pPr>
              <a:t>6</a:t>
            </a:fld>
            <a:endParaRPr lang="en-US" altLang="en-US" sz="1000" smtClean="0">
              <a:solidFill>
                <a:schemeClr val="tx1"/>
              </a:solidFill>
            </a:endParaRPr>
          </a:p>
        </p:txBody>
      </p:sp>
      <p:sp>
        <p:nvSpPr>
          <p:cNvPr id="20483" name="Rectangle 2"/>
          <p:cNvSpPr>
            <a:spLocks noGrp="1" noChangeArrowheads="1"/>
          </p:cNvSpPr>
          <p:nvPr>
            <p:ph type="title"/>
          </p:nvPr>
        </p:nvSpPr>
        <p:spPr>
          <a:xfrm>
            <a:off x="76200" y="304800"/>
            <a:ext cx="8915400" cy="1143000"/>
          </a:xfrm>
        </p:spPr>
        <p:txBody>
          <a:bodyPr/>
          <a:lstStyle/>
          <a:p>
            <a:pPr algn="ctr" eaLnBrk="1" hangingPunct="1"/>
            <a:r>
              <a:rPr lang="en-US" altLang="en-US" smtClean="0">
                <a:latin typeface="Arial" charset="0"/>
                <a:cs typeface="Arial" charset="0"/>
              </a:rPr>
              <a:t>THE TWO SETS OF ENGINE EMISSIONS STANDARDS</a:t>
            </a:r>
          </a:p>
        </p:txBody>
      </p:sp>
      <p:sp>
        <p:nvSpPr>
          <p:cNvPr id="20484" name="Rectangle 3"/>
          <p:cNvSpPr>
            <a:spLocks noGrp="1" noChangeArrowheads="1"/>
          </p:cNvSpPr>
          <p:nvPr>
            <p:ph type="body" sz="half" idx="1"/>
          </p:nvPr>
        </p:nvSpPr>
        <p:spPr>
          <a:xfrm>
            <a:off x="381000" y="1524000"/>
            <a:ext cx="8229600" cy="4343400"/>
          </a:xfrm>
        </p:spPr>
        <p:txBody>
          <a:bodyPr/>
          <a:lstStyle/>
          <a:p>
            <a:pPr marL="977900" lvl="1" indent="-463550" eaLnBrk="1" hangingPunct="1">
              <a:spcAft>
                <a:spcPct val="50000"/>
              </a:spcAft>
              <a:buFontTx/>
              <a:buAutoNum type="arabicPeriod"/>
            </a:pPr>
            <a:r>
              <a:rPr lang="en-US" altLang="en-US" sz="2800" smtClean="0">
                <a:latin typeface="Arial" charset="0"/>
                <a:cs typeface="Arial" charset="0"/>
              </a:rPr>
              <a:t>The “</a:t>
            </a:r>
            <a:r>
              <a:rPr lang="en-US" altLang="en-US" sz="2800" u="sng" smtClean="0">
                <a:latin typeface="Arial" charset="0"/>
                <a:cs typeface="Arial" charset="0"/>
              </a:rPr>
              <a:t>global</a:t>
            </a:r>
            <a:r>
              <a:rPr lang="en-US" altLang="en-US" sz="2800" smtClean="0">
                <a:latin typeface="Arial" charset="0"/>
                <a:cs typeface="Arial" charset="0"/>
              </a:rPr>
              <a:t>” standards for the minimum sulfur content of fuel and nitrogen oxides (NOx) emissions from engines apply to ships at all times; and </a:t>
            </a:r>
          </a:p>
          <a:p>
            <a:pPr marL="977900" lvl="1" indent="-463550" eaLnBrk="1" hangingPunct="1">
              <a:spcAft>
                <a:spcPct val="50000"/>
              </a:spcAft>
              <a:buFontTx/>
              <a:buAutoNum type="arabicPeriod"/>
            </a:pPr>
            <a:r>
              <a:rPr lang="en-US" altLang="en-US" sz="2800" smtClean="0">
                <a:latin typeface="Arial" charset="0"/>
                <a:cs typeface="Arial" charset="0"/>
              </a:rPr>
              <a:t>The “</a:t>
            </a:r>
            <a:r>
              <a:rPr lang="en-US" altLang="en-US" sz="2800" u="sng" smtClean="0">
                <a:latin typeface="Arial" charset="0"/>
                <a:cs typeface="Arial" charset="0"/>
              </a:rPr>
              <a:t>geographic</a:t>
            </a:r>
            <a:r>
              <a:rPr lang="en-US" altLang="en-US" sz="2800" smtClean="0">
                <a:latin typeface="Arial" charset="0"/>
                <a:cs typeface="Arial" charset="0"/>
              </a:rPr>
              <a:t>” based standards that require ships operating in designated Emission Control Areas (ECAs) to comply with more stringent fuel sulfur and engine NOx limits.</a:t>
            </a:r>
          </a:p>
          <a:p>
            <a:pPr marL="1377950" lvl="2" indent="-463550" eaLnBrk="1" hangingPunct="1">
              <a:buFontTx/>
              <a:buNone/>
            </a:pPr>
            <a:endParaRPr lang="en-US" altLang="en-US"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3"/>
          <p:cNvSpPr txBox="1">
            <a:spLocks/>
          </p:cNvSpPr>
          <p:nvPr/>
        </p:nvSpPr>
        <p:spPr bwMode="auto">
          <a:xfrm>
            <a:off x="1924050" y="181133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Jeffrey S. King</a:t>
            </a:r>
            <a:endParaRPr lang="en-US" kern="0" dirty="0" smtClean="0"/>
          </a:p>
        </p:txBody>
      </p:sp>
      <p:sp>
        <p:nvSpPr>
          <p:cNvPr id="24" name="Text Placeholder 23"/>
          <p:cNvSpPr txBox="1">
            <a:spLocks/>
          </p:cNvSpPr>
          <p:nvPr/>
        </p:nvSpPr>
        <p:spPr bwMode="auto">
          <a:xfrm>
            <a:off x="1924050" y="20875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25" name="Text Placeholder 23"/>
          <p:cNvSpPr txBox="1">
            <a:spLocks/>
          </p:cNvSpPr>
          <p:nvPr/>
        </p:nvSpPr>
        <p:spPr bwMode="auto">
          <a:xfrm>
            <a:off x="1924050" y="235585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Boston</a:t>
            </a:r>
          </a:p>
        </p:txBody>
      </p:sp>
      <p:sp>
        <p:nvSpPr>
          <p:cNvPr id="26" name="Text Placeholder 23"/>
          <p:cNvSpPr txBox="1">
            <a:spLocks/>
          </p:cNvSpPr>
          <p:nvPr/>
        </p:nvSpPr>
        <p:spPr bwMode="auto">
          <a:xfrm>
            <a:off x="1924050" y="262413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jeffrey.king@klgates.com</a:t>
            </a:r>
          </a:p>
        </p:txBody>
      </p:sp>
      <p:sp>
        <p:nvSpPr>
          <p:cNvPr id="28" name="Text Placeholder 23"/>
          <p:cNvSpPr txBox="1">
            <a:spLocks/>
          </p:cNvSpPr>
          <p:nvPr/>
        </p:nvSpPr>
        <p:spPr bwMode="auto">
          <a:xfrm>
            <a:off x="1924050" y="33829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John L. </a:t>
            </a:r>
            <a:r>
              <a:rPr lang="en-US" kern="0" dirty="0" err="1" smtClean="0"/>
              <a:t>Longstreth</a:t>
            </a:r>
            <a:endParaRPr lang="en-US" kern="0" dirty="0" smtClean="0"/>
          </a:p>
        </p:txBody>
      </p:sp>
      <p:sp>
        <p:nvSpPr>
          <p:cNvPr id="29" name="Text Placeholder 23"/>
          <p:cNvSpPr txBox="1">
            <a:spLocks/>
          </p:cNvSpPr>
          <p:nvPr/>
        </p:nvSpPr>
        <p:spPr bwMode="auto">
          <a:xfrm>
            <a:off x="1924050" y="36591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30" name="Text Placeholder 23"/>
          <p:cNvSpPr txBox="1">
            <a:spLocks/>
          </p:cNvSpPr>
          <p:nvPr/>
        </p:nvSpPr>
        <p:spPr bwMode="auto">
          <a:xfrm>
            <a:off x="1924050" y="39274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31" name="Text Placeholder 23"/>
          <p:cNvSpPr txBox="1">
            <a:spLocks/>
          </p:cNvSpPr>
          <p:nvPr/>
        </p:nvSpPr>
        <p:spPr bwMode="auto">
          <a:xfrm>
            <a:off x="1924050" y="41957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smtClean="0"/>
              <a:t>john.longstreth@klgates.com</a:t>
            </a:r>
            <a:endParaRPr lang="en-US" kern="0" dirty="0" smtClean="0"/>
          </a:p>
        </p:txBody>
      </p:sp>
      <p:sp>
        <p:nvSpPr>
          <p:cNvPr id="33" name="Text Placeholder 23"/>
          <p:cNvSpPr txBox="1">
            <a:spLocks/>
          </p:cNvSpPr>
          <p:nvPr/>
        </p:nvSpPr>
        <p:spPr bwMode="auto">
          <a:xfrm>
            <a:off x="1924050" y="49831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Robert E. </a:t>
            </a:r>
            <a:r>
              <a:rPr lang="en-US" kern="0" dirty="0" err="1" smtClean="0"/>
              <a:t>Melson</a:t>
            </a:r>
            <a:r>
              <a:rPr lang="en-US" kern="0" dirty="0" smtClean="0"/>
              <a:t>, Jr.</a:t>
            </a:r>
          </a:p>
        </p:txBody>
      </p:sp>
      <p:sp>
        <p:nvSpPr>
          <p:cNvPr id="34" name="Text Placeholder 23"/>
          <p:cNvSpPr txBox="1">
            <a:spLocks/>
          </p:cNvSpPr>
          <p:nvPr/>
        </p:nvSpPr>
        <p:spPr bwMode="auto">
          <a:xfrm>
            <a:off x="1924050" y="52593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35" name="Text Placeholder 23"/>
          <p:cNvSpPr txBox="1">
            <a:spLocks/>
          </p:cNvSpPr>
          <p:nvPr/>
        </p:nvSpPr>
        <p:spPr bwMode="auto">
          <a:xfrm>
            <a:off x="1924050" y="55276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Tokyo</a:t>
            </a:r>
            <a:endParaRPr lang="en-US" kern="0" dirty="0" smtClean="0"/>
          </a:p>
        </p:txBody>
      </p:sp>
      <p:sp>
        <p:nvSpPr>
          <p:cNvPr id="36" name="Text Placeholder 23"/>
          <p:cNvSpPr txBox="1">
            <a:spLocks/>
          </p:cNvSpPr>
          <p:nvPr/>
        </p:nvSpPr>
        <p:spPr bwMode="auto">
          <a:xfrm>
            <a:off x="1924050" y="57959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robert.melson@klgates.com</a:t>
            </a:r>
          </a:p>
        </p:txBody>
      </p:sp>
      <p:sp>
        <p:nvSpPr>
          <p:cNvPr id="38" name="Text Placeholder 23"/>
          <p:cNvSpPr txBox="1">
            <a:spLocks/>
          </p:cNvSpPr>
          <p:nvPr/>
        </p:nvSpPr>
        <p:spPr bwMode="auto">
          <a:xfrm>
            <a:off x="5848350" y="18208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William N. </a:t>
            </a:r>
            <a:r>
              <a:rPr lang="en-US" kern="0" dirty="0" err="1"/>
              <a:t>Myhre</a:t>
            </a:r>
            <a:endParaRPr lang="en-US" kern="0" dirty="0" smtClean="0"/>
          </a:p>
        </p:txBody>
      </p:sp>
      <p:sp>
        <p:nvSpPr>
          <p:cNvPr id="39" name="Text Placeholder 23"/>
          <p:cNvSpPr txBox="1">
            <a:spLocks/>
          </p:cNvSpPr>
          <p:nvPr/>
        </p:nvSpPr>
        <p:spPr bwMode="auto">
          <a:xfrm>
            <a:off x="5848350" y="20970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40" name="Text Placeholder 23"/>
          <p:cNvSpPr txBox="1">
            <a:spLocks/>
          </p:cNvSpPr>
          <p:nvPr/>
        </p:nvSpPr>
        <p:spPr bwMode="auto">
          <a:xfrm>
            <a:off x="5848350" y="23653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41" name="Text Placeholder 23"/>
          <p:cNvSpPr txBox="1">
            <a:spLocks/>
          </p:cNvSpPr>
          <p:nvPr/>
        </p:nvSpPr>
        <p:spPr bwMode="auto">
          <a:xfrm>
            <a:off x="5848350" y="26336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william.myhre@klgates.com</a:t>
            </a:r>
          </a:p>
        </p:txBody>
      </p:sp>
      <p:sp>
        <p:nvSpPr>
          <p:cNvPr id="43" name="Text Placeholder 23"/>
          <p:cNvSpPr txBox="1">
            <a:spLocks/>
          </p:cNvSpPr>
          <p:nvPr/>
        </p:nvSpPr>
        <p:spPr bwMode="auto">
          <a:xfrm>
            <a:off x="5848350" y="33924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Michael </a:t>
            </a:r>
            <a:r>
              <a:rPr lang="en-US" kern="0" dirty="0" err="1"/>
              <a:t>Neylan</a:t>
            </a:r>
            <a:endParaRPr lang="en-US" kern="0" dirty="0" smtClean="0"/>
          </a:p>
        </p:txBody>
      </p:sp>
      <p:sp>
        <p:nvSpPr>
          <p:cNvPr id="44" name="Text Placeholder 23"/>
          <p:cNvSpPr txBox="1">
            <a:spLocks/>
          </p:cNvSpPr>
          <p:nvPr/>
        </p:nvSpPr>
        <p:spPr bwMode="auto">
          <a:xfrm>
            <a:off x="5848350" y="36687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45" name="Text Placeholder 23"/>
          <p:cNvSpPr txBox="1">
            <a:spLocks/>
          </p:cNvSpPr>
          <p:nvPr/>
        </p:nvSpPr>
        <p:spPr bwMode="auto">
          <a:xfrm>
            <a:off x="5848350" y="39370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Sydney</a:t>
            </a:r>
          </a:p>
        </p:txBody>
      </p:sp>
      <p:sp>
        <p:nvSpPr>
          <p:cNvPr id="46" name="Text Placeholder 23"/>
          <p:cNvSpPr txBox="1">
            <a:spLocks/>
          </p:cNvSpPr>
          <p:nvPr/>
        </p:nvSpPr>
        <p:spPr bwMode="auto">
          <a:xfrm>
            <a:off x="5848350" y="42052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michael.neylan@klgates.com</a:t>
            </a:r>
          </a:p>
        </p:txBody>
      </p:sp>
      <p:sp>
        <p:nvSpPr>
          <p:cNvPr id="48" name="Text Placeholder 23"/>
          <p:cNvSpPr txBox="1">
            <a:spLocks/>
          </p:cNvSpPr>
          <p:nvPr/>
        </p:nvSpPr>
        <p:spPr bwMode="auto">
          <a:xfrm>
            <a:off x="5848350" y="49926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Stephen Thompson</a:t>
            </a:r>
          </a:p>
        </p:txBody>
      </p:sp>
      <p:sp>
        <p:nvSpPr>
          <p:cNvPr id="49" name="Text Placeholder 23"/>
          <p:cNvSpPr txBox="1">
            <a:spLocks/>
          </p:cNvSpPr>
          <p:nvPr/>
        </p:nvSpPr>
        <p:spPr bwMode="auto">
          <a:xfrm>
            <a:off x="5848350" y="52689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50" name="Text Placeholder 23"/>
          <p:cNvSpPr txBox="1">
            <a:spLocks/>
          </p:cNvSpPr>
          <p:nvPr/>
        </p:nvSpPr>
        <p:spPr bwMode="auto">
          <a:xfrm>
            <a:off x="5848350" y="55372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Sydney</a:t>
            </a:r>
          </a:p>
        </p:txBody>
      </p:sp>
      <p:sp>
        <p:nvSpPr>
          <p:cNvPr id="51" name="Text Placeholder 23"/>
          <p:cNvSpPr txBox="1">
            <a:spLocks/>
          </p:cNvSpPr>
          <p:nvPr/>
        </p:nvSpPr>
        <p:spPr bwMode="auto">
          <a:xfrm>
            <a:off x="5848350" y="58054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stephen.thompson@klgates.com</a:t>
            </a:r>
          </a:p>
        </p:txBody>
      </p:sp>
      <p:sp>
        <p:nvSpPr>
          <p:cNvPr id="52" name="Title 24"/>
          <p:cNvSpPr txBox="1">
            <a:spLocks/>
          </p:cNvSpPr>
          <p:nvPr/>
        </p:nvSpPr>
        <p:spPr>
          <a:xfrm>
            <a:off x="495300" y="1087438"/>
            <a:ext cx="81534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a:defRPr/>
            </a:pPr>
            <a:r>
              <a:rPr lang="en-US" kern="0" dirty="0"/>
              <a:t>Maritime Group</a:t>
            </a:r>
          </a:p>
        </p:txBody>
      </p:sp>
      <p:sp>
        <p:nvSpPr>
          <p:cNvPr id="74761" name="Slide Number Placeholder 2"/>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0A68653E-110A-4EC8-A394-BA5DE048AC1E}" type="slidenum">
              <a:rPr lang="en-US" altLang="en-US" sz="1000" smtClean="0">
                <a:solidFill>
                  <a:schemeClr val="bg2"/>
                </a:solidFill>
              </a:rPr>
              <a:pPr eaLnBrk="1" fontAlgn="base" hangingPunct="1">
                <a:spcBef>
                  <a:spcPct val="0"/>
                </a:spcBef>
                <a:spcAft>
                  <a:spcPct val="0"/>
                </a:spcAft>
                <a:buFontTx/>
                <a:buNone/>
              </a:pPr>
              <a:t>60</a:t>
            </a:fld>
            <a:endParaRPr lang="en-US" altLang="en-US" sz="1000" smtClean="0">
              <a:solidFill>
                <a:schemeClr val="bg2"/>
              </a:solidFill>
            </a:endParaRPr>
          </a:p>
        </p:txBody>
      </p:sp>
      <p:sp>
        <p:nvSpPr>
          <p:cNvPr id="74762" name="Footer Placeholder 3"/>
          <p:cNvSpPr>
            <a:spLocks noGrp="1"/>
          </p:cNvSpPr>
          <p:nvPr>
            <p:ph type="ftr" sz="quarter" idx="4294967295"/>
          </p:nvPr>
        </p:nvSpPr>
        <p:spPr bwMode="auto">
          <a:xfrm>
            <a:off x="6781800" y="66294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r" eaLnBrk="1" fontAlgn="base" hangingPunct="1">
              <a:spcBef>
                <a:spcPct val="0"/>
              </a:spcBef>
              <a:spcAft>
                <a:spcPct val="0"/>
              </a:spcAft>
              <a:buFontTx/>
              <a:buNone/>
            </a:pPr>
            <a:r>
              <a:rPr lang="en-US" altLang="en-US" sz="1000" smtClean="0">
                <a:solidFill>
                  <a:schemeClr val="bg2"/>
                </a:solidFill>
              </a:rPr>
              <a:t>klgates.com</a:t>
            </a:r>
          </a:p>
        </p:txBody>
      </p:sp>
      <p:pic>
        <p:nvPicPr>
          <p:cNvPr id="7479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68" y="176371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94"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8" y="3334766"/>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95"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68" y="4935538"/>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96"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468" y="1772952"/>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97"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468" y="334486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98"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468" y="494506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3"/>
          <p:cNvSpPr txBox="1">
            <a:spLocks/>
          </p:cNvSpPr>
          <p:nvPr/>
        </p:nvSpPr>
        <p:spPr bwMode="auto">
          <a:xfrm>
            <a:off x="1924050" y="181133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Luke M. Reid</a:t>
            </a:r>
          </a:p>
        </p:txBody>
      </p:sp>
      <p:sp>
        <p:nvSpPr>
          <p:cNvPr id="24" name="Text Placeholder 23"/>
          <p:cNvSpPr txBox="1">
            <a:spLocks/>
          </p:cNvSpPr>
          <p:nvPr/>
        </p:nvSpPr>
        <p:spPr bwMode="auto">
          <a:xfrm>
            <a:off x="1924050" y="20875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Associate</a:t>
            </a:r>
          </a:p>
        </p:txBody>
      </p:sp>
      <p:sp>
        <p:nvSpPr>
          <p:cNvPr id="25" name="Text Placeholder 23"/>
          <p:cNvSpPr txBox="1">
            <a:spLocks/>
          </p:cNvSpPr>
          <p:nvPr/>
        </p:nvSpPr>
        <p:spPr bwMode="auto">
          <a:xfrm>
            <a:off x="1924050" y="235585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Boston</a:t>
            </a:r>
          </a:p>
        </p:txBody>
      </p:sp>
      <p:sp>
        <p:nvSpPr>
          <p:cNvPr id="26" name="Text Placeholder 23"/>
          <p:cNvSpPr txBox="1">
            <a:spLocks/>
          </p:cNvSpPr>
          <p:nvPr/>
        </p:nvSpPr>
        <p:spPr bwMode="auto">
          <a:xfrm>
            <a:off x="1924050" y="262413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luke.reid@klgates.com</a:t>
            </a:r>
          </a:p>
        </p:txBody>
      </p:sp>
      <p:sp>
        <p:nvSpPr>
          <p:cNvPr id="28" name="Text Placeholder 23"/>
          <p:cNvSpPr txBox="1">
            <a:spLocks/>
          </p:cNvSpPr>
          <p:nvPr/>
        </p:nvSpPr>
        <p:spPr bwMode="auto">
          <a:xfrm>
            <a:off x="1924050" y="33829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Emanuel L. </a:t>
            </a:r>
            <a:r>
              <a:rPr lang="en-US" kern="0" dirty="0" err="1"/>
              <a:t>Rouvelas</a:t>
            </a:r>
            <a:endParaRPr lang="en-US" kern="0" dirty="0" smtClean="0"/>
          </a:p>
        </p:txBody>
      </p:sp>
      <p:sp>
        <p:nvSpPr>
          <p:cNvPr id="29" name="Text Placeholder 23"/>
          <p:cNvSpPr txBox="1">
            <a:spLocks/>
          </p:cNvSpPr>
          <p:nvPr/>
        </p:nvSpPr>
        <p:spPr bwMode="auto">
          <a:xfrm>
            <a:off x="1924050" y="36591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	</a:t>
            </a:r>
          </a:p>
        </p:txBody>
      </p:sp>
      <p:sp>
        <p:nvSpPr>
          <p:cNvPr id="30" name="Text Placeholder 23"/>
          <p:cNvSpPr txBox="1">
            <a:spLocks/>
          </p:cNvSpPr>
          <p:nvPr/>
        </p:nvSpPr>
        <p:spPr bwMode="auto">
          <a:xfrm>
            <a:off x="1924050" y="39274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31" name="Text Placeholder 23"/>
          <p:cNvSpPr txBox="1">
            <a:spLocks/>
          </p:cNvSpPr>
          <p:nvPr/>
        </p:nvSpPr>
        <p:spPr bwMode="auto">
          <a:xfrm>
            <a:off x="1924050" y="41957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emanuel.rouvelas@klgates.com</a:t>
            </a:r>
          </a:p>
        </p:txBody>
      </p:sp>
      <p:sp>
        <p:nvSpPr>
          <p:cNvPr id="33" name="Text Placeholder 23"/>
          <p:cNvSpPr txBox="1">
            <a:spLocks/>
          </p:cNvSpPr>
          <p:nvPr/>
        </p:nvSpPr>
        <p:spPr bwMode="auto">
          <a:xfrm>
            <a:off x="1924050" y="49831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Mark </a:t>
            </a:r>
            <a:r>
              <a:rPr lang="en-US" kern="0" dirty="0" err="1" smtClean="0"/>
              <a:t>Ruge</a:t>
            </a:r>
            <a:endParaRPr lang="en-US" kern="0" dirty="0" smtClean="0"/>
          </a:p>
        </p:txBody>
      </p:sp>
      <p:sp>
        <p:nvSpPr>
          <p:cNvPr id="34" name="Text Placeholder 23"/>
          <p:cNvSpPr txBox="1">
            <a:spLocks/>
          </p:cNvSpPr>
          <p:nvPr/>
        </p:nvSpPr>
        <p:spPr bwMode="auto">
          <a:xfrm>
            <a:off x="1924050" y="52593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35" name="Text Placeholder 23"/>
          <p:cNvSpPr txBox="1">
            <a:spLocks/>
          </p:cNvSpPr>
          <p:nvPr/>
        </p:nvSpPr>
        <p:spPr bwMode="auto">
          <a:xfrm>
            <a:off x="1924050" y="55276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36" name="Text Placeholder 23"/>
          <p:cNvSpPr txBox="1">
            <a:spLocks/>
          </p:cNvSpPr>
          <p:nvPr/>
        </p:nvSpPr>
        <p:spPr bwMode="auto">
          <a:xfrm>
            <a:off x="1924050" y="57959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mark.ruge@klgates.com</a:t>
            </a:r>
          </a:p>
        </p:txBody>
      </p:sp>
      <p:sp>
        <p:nvSpPr>
          <p:cNvPr id="38" name="Text Placeholder 23"/>
          <p:cNvSpPr txBox="1">
            <a:spLocks/>
          </p:cNvSpPr>
          <p:nvPr/>
        </p:nvSpPr>
        <p:spPr bwMode="auto">
          <a:xfrm>
            <a:off x="5848350" y="18208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James A. </a:t>
            </a:r>
            <a:r>
              <a:rPr lang="en-US" kern="0" dirty="0" err="1"/>
              <a:t>Sartucci</a:t>
            </a:r>
            <a:endParaRPr lang="en-US" kern="0" dirty="0" smtClean="0"/>
          </a:p>
        </p:txBody>
      </p:sp>
      <p:sp>
        <p:nvSpPr>
          <p:cNvPr id="39" name="Text Placeholder 23"/>
          <p:cNvSpPr txBox="1">
            <a:spLocks/>
          </p:cNvSpPr>
          <p:nvPr/>
        </p:nvSpPr>
        <p:spPr bwMode="auto">
          <a:xfrm>
            <a:off x="5848350" y="20970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Government Affairs </a:t>
            </a:r>
            <a:r>
              <a:rPr lang="en-US" kern="0" dirty="0"/>
              <a:t>Counselor</a:t>
            </a:r>
            <a:endParaRPr lang="en-US" kern="0" dirty="0" smtClean="0"/>
          </a:p>
        </p:txBody>
      </p:sp>
      <p:sp>
        <p:nvSpPr>
          <p:cNvPr id="40" name="Text Placeholder 23"/>
          <p:cNvSpPr txBox="1">
            <a:spLocks/>
          </p:cNvSpPr>
          <p:nvPr/>
        </p:nvSpPr>
        <p:spPr bwMode="auto">
          <a:xfrm>
            <a:off x="5848350" y="23653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41" name="Text Placeholder 23"/>
          <p:cNvSpPr txBox="1">
            <a:spLocks/>
          </p:cNvSpPr>
          <p:nvPr/>
        </p:nvSpPr>
        <p:spPr bwMode="auto">
          <a:xfrm>
            <a:off x="5848350" y="26336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james.sartucci@klgates.com</a:t>
            </a:r>
          </a:p>
        </p:txBody>
      </p:sp>
      <p:sp>
        <p:nvSpPr>
          <p:cNvPr id="43" name="Text Placeholder 23"/>
          <p:cNvSpPr txBox="1">
            <a:spLocks/>
          </p:cNvSpPr>
          <p:nvPr/>
        </p:nvSpPr>
        <p:spPr bwMode="auto">
          <a:xfrm>
            <a:off x="5848350" y="33924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Michael F. Scanlon</a:t>
            </a:r>
          </a:p>
        </p:txBody>
      </p:sp>
      <p:sp>
        <p:nvSpPr>
          <p:cNvPr id="44" name="Text Placeholder 23"/>
          <p:cNvSpPr txBox="1">
            <a:spLocks/>
          </p:cNvSpPr>
          <p:nvPr/>
        </p:nvSpPr>
        <p:spPr bwMode="auto">
          <a:xfrm>
            <a:off x="5848350" y="36687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45" name="Text Placeholder 23"/>
          <p:cNvSpPr txBox="1">
            <a:spLocks/>
          </p:cNvSpPr>
          <p:nvPr/>
        </p:nvSpPr>
        <p:spPr bwMode="auto">
          <a:xfrm>
            <a:off x="5848350" y="39370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46" name="Text Placeholder 23"/>
          <p:cNvSpPr txBox="1">
            <a:spLocks/>
          </p:cNvSpPr>
          <p:nvPr/>
        </p:nvSpPr>
        <p:spPr bwMode="auto">
          <a:xfrm>
            <a:off x="5848350" y="42052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michael.scanlon@klgates.com</a:t>
            </a:r>
          </a:p>
        </p:txBody>
      </p:sp>
      <p:sp>
        <p:nvSpPr>
          <p:cNvPr id="48" name="Text Placeholder 23"/>
          <p:cNvSpPr txBox="1">
            <a:spLocks/>
          </p:cNvSpPr>
          <p:nvPr/>
        </p:nvSpPr>
        <p:spPr bwMode="auto">
          <a:xfrm>
            <a:off x="5848350" y="49926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Steven C. Sparling</a:t>
            </a:r>
          </a:p>
        </p:txBody>
      </p:sp>
      <p:sp>
        <p:nvSpPr>
          <p:cNvPr id="49" name="Text Placeholder 23"/>
          <p:cNvSpPr txBox="1">
            <a:spLocks/>
          </p:cNvSpPr>
          <p:nvPr/>
        </p:nvSpPr>
        <p:spPr bwMode="auto">
          <a:xfrm>
            <a:off x="5848350" y="52689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50" name="Text Placeholder 23"/>
          <p:cNvSpPr txBox="1">
            <a:spLocks/>
          </p:cNvSpPr>
          <p:nvPr/>
        </p:nvSpPr>
        <p:spPr bwMode="auto">
          <a:xfrm>
            <a:off x="5848350" y="55372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51" name="Text Placeholder 23"/>
          <p:cNvSpPr txBox="1">
            <a:spLocks/>
          </p:cNvSpPr>
          <p:nvPr/>
        </p:nvSpPr>
        <p:spPr bwMode="auto">
          <a:xfrm>
            <a:off x="5848350" y="58054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steven.sparling@klgates.com</a:t>
            </a:r>
          </a:p>
        </p:txBody>
      </p:sp>
      <p:sp>
        <p:nvSpPr>
          <p:cNvPr id="52" name="Title 24"/>
          <p:cNvSpPr txBox="1">
            <a:spLocks/>
          </p:cNvSpPr>
          <p:nvPr/>
        </p:nvSpPr>
        <p:spPr>
          <a:xfrm>
            <a:off x="495300" y="1087438"/>
            <a:ext cx="81534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a:defRPr/>
            </a:pPr>
            <a:r>
              <a:rPr lang="en-US" kern="0" dirty="0"/>
              <a:t>Maritime Group</a:t>
            </a:r>
          </a:p>
        </p:txBody>
      </p:sp>
      <p:sp>
        <p:nvSpPr>
          <p:cNvPr id="75785" name="Slide Number Placeholder 2"/>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8BEE2310-247A-48D2-971F-79B74A5438F1}" type="slidenum">
              <a:rPr lang="en-US" altLang="en-US" sz="1000" smtClean="0">
                <a:solidFill>
                  <a:schemeClr val="bg2"/>
                </a:solidFill>
              </a:rPr>
              <a:pPr eaLnBrk="1" fontAlgn="base" hangingPunct="1">
                <a:spcBef>
                  <a:spcPct val="0"/>
                </a:spcBef>
                <a:spcAft>
                  <a:spcPct val="0"/>
                </a:spcAft>
                <a:buFontTx/>
                <a:buNone/>
              </a:pPr>
              <a:t>61</a:t>
            </a:fld>
            <a:endParaRPr lang="en-US" altLang="en-US" sz="1000" smtClean="0">
              <a:solidFill>
                <a:schemeClr val="bg2"/>
              </a:solidFill>
            </a:endParaRPr>
          </a:p>
        </p:txBody>
      </p:sp>
      <p:sp>
        <p:nvSpPr>
          <p:cNvPr id="75786" name="Footer Placeholder 3"/>
          <p:cNvSpPr>
            <a:spLocks noGrp="1"/>
          </p:cNvSpPr>
          <p:nvPr>
            <p:ph type="ftr" sz="quarter" idx="4294967295"/>
          </p:nvPr>
        </p:nvSpPr>
        <p:spPr bwMode="auto">
          <a:xfrm>
            <a:off x="6781800" y="66294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r" eaLnBrk="1" fontAlgn="base" hangingPunct="1">
              <a:spcBef>
                <a:spcPct val="0"/>
              </a:spcBef>
              <a:spcAft>
                <a:spcPct val="0"/>
              </a:spcAft>
              <a:buFontTx/>
              <a:buNone/>
            </a:pPr>
            <a:r>
              <a:rPr lang="en-US" altLang="en-US" sz="1000" smtClean="0">
                <a:solidFill>
                  <a:schemeClr val="bg2"/>
                </a:solidFill>
              </a:rPr>
              <a:t>klgates.com</a:t>
            </a:r>
          </a:p>
        </p:txBody>
      </p:sp>
      <p:pic>
        <p:nvPicPr>
          <p:cNvPr id="758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68" y="176371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818"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8" y="3334766"/>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819"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68" y="4935538"/>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82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468" y="1772666"/>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821"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468" y="334486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822"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468" y="494506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3"/>
          <p:cNvSpPr txBox="1">
            <a:spLocks/>
          </p:cNvSpPr>
          <p:nvPr/>
        </p:nvSpPr>
        <p:spPr bwMode="auto">
          <a:xfrm>
            <a:off x="1924050" y="181133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Donald W. </a:t>
            </a:r>
            <a:r>
              <a:rPr lang="en-US" kern="0" dirty="0" err="1" smtClean="0"/>
              <a:t>Stever</a:t>
            </a:r>
            <a:endParaRPr lang="en-US" kern="0" dirty="0" smtClean="0"/>
          </a:p>
        </p:txBody>
      </p:sp>
      <p:sp>
        <p:nvSpPr>
          <p:cNvPr id="24" name="Text Placeholder 23"/>
          <p:cNvSpPr txBox="1">
            <a:spLocks/>
          </p:cNvSpPr>
          <p:nvPr/>
        </p:nvSpPr>
        <p:spPr bwMode="auto">
          <a:xfrm>
            <a:off x="1924050" y="20875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Of Counsel</a:t>
            </a:r>
          </a:p>
        </p:txBody>
      </p:sp>
      <p:sp>
        <p:nvSpPr>
          <p:cNvPr id="25" name="Text Placeholder 23"/>
          <p:cNvSpPr txBox="1">
            <a:spLocks/>
          </p:cNvSpPr>
          <p:nvPr/>
        </p:nvSpPr>
        <p:spPr bwMode="auto">
          <a:xfrm>
            <a:off x="1924050" y="235585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New York</a:t>
            </a:r>
          </a:p>
        </p:txBody>
      </p:sp>
      <p:sp>
        <p:nvSpPr>
          <p:cNvPr id="26" name="Text Placeholder 23"/>
          <p:cNvSpPr txBox="1">
            <a:spLocks/>
          </p:cNvSpPr>
          <p:nvPr/>
        </p:nvSpPr>
        <p:spPr bwMode="auto">
          <a:xfrm>
            <a:off x="1924050" y="262413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donald.stever@klgates.com</a:t>
            </a:r>
          </a:p>
        </p:txBody>
      </p:sp>
      <p:sp>
        <p:nvSpPr>
          <p:cNvPr id="28" name="Text Placeholder 23"/>
          <p:cNvSpPr txBox="1">
            <a:spLocks/>
          </p:cNvSpPr>
          <p:nvPr/>
        </p:nvSpPr>
        <p:spPr bwMode="auto">
          <a:xfrm>
            <a:off x="1924050" y="33829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Margaret R. Westbrook</a:t>
            </a:r>
          </a:p>
        </p:txBody>
      </p:sp>
      <p:sp>
        <p:nvSpPr>
          <p:cNvPr id="29" name="Text Placeholder 23"/>
          <p:cNvSpPr txBox="1">
            <a:spLocks/>
          </p:cNvSpPr>
          <p:nvPr/>
        </p:nvSpPr>
        <p:spPr bwMode="auto">
          <a:xfrm>
            <a:off x="1924050" y="36591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30" name="Text Placeholder 23"/>
          <p:cNvSpPr txBox="1">
            <a:spLocks/>
          </p:cNvSpPr>
          <p:nvPr/>
        </p:nvSpPr>
        <p:spPr bwMode="auto">
          <a:xfrm>
            <a:off x="1924050" y="39274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Raleigh</a:t>
            </a:r>
          </a:p>
        </p:txBody>
      </p:sp>
      <p:sp>
        <p:nvSpPr>
          <p:cNvPr id="31" name="Text Placeholder 23"/>
          <p:cNvSpPr txBox="1">
            <a:spLocks/>
          </p:cNvSpPr>
          <p:nvPr/>
        </p:nvSpPr>
        <p:spPr bwMode="auto">
          <a:xfrm>
            <a:off x="1924050" y="41957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margaret.westbrook@klgates.com</a:t>
            </a:r>
          </a:p>
        </p:txBody>
      </p:sp>
      <p:sp>
        <p:nvSpPr>
          <p:cNvPr id="33" name="Text Placeholder 23"/>
          <p:cNvSpPr txBox="1">
            <a:spLocks/>
          </p:cNvSpPr>
          <p:nvPr/>
        </p:nvSpPr>
        <p:spPr bwMode="auto">
          <a:xfrm>
            <a:off x="1924050" y="49831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Christina M. Paul</a:t>
            </a:r>
          </a:p>
        </p:txBody>
      </p:sp>
      <p:sp>
        <p:nvSpPr>
          <p:cNvPr id="34" name="Text Placeholder 23"/>
          <p:cNvSpPr txBox="1">
            <a:spLocks/>
          </p:cNvSpPr>
          <p:nvPr/>
        </p:nvSpPr>
        <p:spPr bwMode="auto">
          <a:xfrm>
            <a:off x="1924050" y="52593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Partner</a:t>
            </a:r>
          </a:p>
        </p:txBody>
      </p:sp>
      <p:sp>
        <p:nvSpPr>
          <p:cNvPr id="35" name="Text Placeholder 23"/>
          <p:cNvSpPr txBox="1">
            <a:spLocks/>
          </p:cNvSpPr>
          <p:nvPr/>
        </p:nvSpPr>
        <p:spPr bwMode="auto">
          <a:xfrm>
            <a:off x="1924050" y="55276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Miami</a:t>
            </a:r>
          </a:p>
        </p:txBody>
      </p:sp>
      <p:sp>
        <p:nvSpPr>
          <p:cNvPr id="36" name="Text Placeholder 23"/>
          <p:cNvSpPr txBox="1">
            <a:spLocks/>
          </p:cNvSpPr>
          <p:nvPr/>
        </p:nvSpPr>
        <p:spPr bwMode="auto">
          <a:xfrm>
            <a:off x="1924050" y="57959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christina.paul@klgates.com</a:t>
            </a:r>
          </a:p>
        </p:txBody>
      </p:sp>
      <p:sp>
        <p:nvSpPr>
          <p:cNvPr id="38" name="Text Placeholder 23"/>
          <p:cNvSpPr txBox="1">
            <a:spLocks/>
          </p:cNvSpPr>
          <p:nvPr/>
        </p:nvSpPr>
        <p:spPr bwMode="auto">
          <a:xfrm>
            <a:off x="5848350" y="18208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Jorge Romero</a:t>
            </a:r>
          </a:p>
        </p:txBody>
      </p:sp>
      <p:sp>
        <p:nvSpPr>
          <p:cNvPr id="39" name="Text Placeholder 23"/>
          <p:cNvSpPr txBox="1">
            <a:spLocks/>
          </p:cNvSpPr>
          <p:nvPr/>
        </p:nvSpPr>
        <p:spPr bwMode="auto">
          <a:xfrm>
            <a:off x="5848350" y="20970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Of Counsel</a:t>
            </a:r>
          </a:p>
        </p:txBody>
      </p:sp>
      <p:sp>
        <p:nvSpPr>
          <p:cNvPr id="40" name="Text Placeholder 23"/>
          <p:cNvSpPr txBox="1">
            <a:spLocks/>
          </p:cNvSpPr>
          <p:nvPr/>
        </p:nvSpPr>
        <p:spPr bwMode="auto">
          <a:xfrm>
            <a:off x="5848350" y="2365375"/>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41" name="Text Placeholder 23"/>
          <p:cNvSpPr txBox="1">
            <a:spLocks/>
          </p:cNvSpPr>
          <p:nvPr/>
        </p:nvSpPr>
        <p:spPr bwMode="auto">
          <a:xfrm>
            <a:off x="5848350" y="2633663"/>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jorge.romero@klgates.com</a:t>
            </a:r>
          </a:p>
        </p:txBody>
      </p:sp>
      <p:sp>
        <p:nvSpPr>
          <p:cNvPr id="43" name="Text Placeholder 23"/>
          <p:cNvSpPr txBox="1">
            <a:spLocks/>
          </p:cNvSpPr>
          <p:nvPr/>
        </p:nvSpPr>
        <p:spPr bwMode="auto">
          <a:xfrm>
            <a:off x="5848350" y="33924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J. Timothy Hobbs</a:t>
            </a:r>
          </a:p>
        </p:txBody>
      </p:sp>
      <p:sp>
        <p:nvSpPr>
          <p:cNvPr id="44" name="Text Placeholder 23"/>
          <p:cNvSpPr txBox="1">
            <a:spLocks/>
          </p:cNvSpPr>
          <p:nvPr/>
        </p:nvSpPr>
        <p:spPr bwMode="auto">
          <a:xfrm>
            <a:off x="5848350" y="36687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Associate</a:t>
            </a:r>
          </a:p>
        </p:txBody>
      </p:sp>
      <p:sp>
        <p:nvSpPr>
          <p:cNvPr id="45" name="Text Placeholder 23"/>
          <p:cNvSpPr txBox="1">
            <a:spLocks/>
          </p:cNvSpPr>
          <p:nvPr/>
        </p:nvSpPr>
        <p:spPr bwMode="auto">
          <a:xfrm>
            <a:off x="5848350" y="39370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Seattle</a:t>
            </a:r>
          </a:p>
        </p:txBody>
      </p:sp>
      <p:sp>
        <p:nvSpPr>
          <p:cNvPr id="46" name="Text Placeholder 23"/>
          <p:cNvSpPr txBox="1">
            <a:spLocks/>
          </p:cNvSpPr>
          <p:nvPr/>
        </p:nvSpPr>
        <p:spPr bwMode="auto">
          <a:xfrm>
            <a:off x="5848350" y="42052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timothy.hobbs@klgates.com</a:t>
            </a:r>
          </a:p>
        </p:txBody>
      </p:sp>
      <p:sp>
        <p:nvSpPr>
          <p:cNvPr id="48" name="Text Placeholder 23"/>
          <p:cNvSpPr txBox="1">
            <a:spLocks/>
          </p:cNvSpPr>
          <p:nvPr/>
        </p:nvSpPr>
        <p:spPr bwMode="auto">
          <a:xfrm>
            <a:off x="5848350" y="499268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Stephen P. Roberts</a:t>
            </a:r>
          </a:p>
        </p:txBody>
      </p:sp>
      <p:sp>
        <p:nvSpPr>
          <p:cNvPr id="49" name="Text Placeholder 23"/>
          <p:cNvSpPr txBox="1">
            <a:spLocks/>
          </p:cNvSpPr>
          <p:nvPr/>
        </p:nvSpPr>
        <p:spPr bwMode="auto">
          <a:xfrm>
            <a:off x="5848350" y="526891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Associate</a:t>
            </a:r>
          </a:p>
        </p:txBody>
      </p:sp>
      <p:sp>
        <p:nvSpPr>
          <p:cNvPr id="50" name="Text Placeholder 23"/>
          <p:cNvSpPr txBox="1">
            <a:spLocks/>
          </p:cNvSpPr>
          <p:nvPr/>
        </p:nvSpPr>
        <p:spPr bwMode="auto">
          <a:xfrm>
            <a:off x="5848350" y="553720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51" name="Text Placeholder 23"/>
          <p:cNvSpPr txBox="1">
            <a:spLocks/>
          </p:cNvSpPr>
          <p:nvPr/>
        </p:nvSpPr>
        <p:spPr bwMode="auto">
          <a:xfrm>
            <a:off x="5848350" y="580548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stephen.roberts@klgates.com</a:t>
            </a:r>
          </a:p>
        </p:txBody>
      </p:sp>
      <p:sp>
        <p:nvSpPr>
          <p:cNvPr id="52" name="Title 24"/>
          <p:cNvSpPr txBox="1">
            <a:spLocks/>
          </p:cNvSpPr>
          <p:nvPr/>
        </p:nvSpPr>
        <p:spPr>
          <a:xfrm>
            <a:off x="495300" y="1087438"/>
            <a:ext cx="81534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a:defRPr/>
            </a:pPr>
            <a:r>
              <a:rPr lang="en-US" kern="0" dirty="0"/>
              <a:t>Maritime Group</a:t>
            </a:r>
          </a:p>
        </p:txBody>
      </p:sp>
      <p:sp>
        <p:nvSpPr>
          <p:cNvPr id="76809" name="Slide Number Placeholder 2"/>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6446BE40-628E-4E57-B162-AB19EE55F348}" type="slidenum">
              <a:rPr lang="en-US" altLang="en-US" sz="1000" smtClean="0">
                <a:solidFill>
                  <a:schemeClr val="bg2"/>
                </a:solidFill>
              </a:rPr>
              <a:pPr eaLnBrk="1" fontAlgn="base" hangingPunct="1">
                <a:spcBef>
                  <a:spcPct val="0"/>
                </a:spcBef>
                <a:spcAft>
                  <a:spcPct val="0"/>
                </a:spcAft>
                <a:buFontTx/>
                <a:buNone/>
              </a:pPr>
              <a:t>62</a:t>
            </a:fld>
            <a:endParaRPr lang="en-US" altLang="en-US" sz="1000" smtClean="0">
              <a:solidFill>
                <a:schemeClr val="bg2"/>
              </a:solidFill>
            </a:endParaRPr>
          </a:p>
        </p:txBody>
      </p:sp>
      <p:sp>
        <p:nvSpPr>
          <p:cNvPr id="76810" name="Footer Placeholder 3"/>
          <p:cNvSpPr>
            <a:spLocks noGrp="1"/>
          </p:cNvSpPr>
          <p:nvPr>
            <p:ph type="ftr" sz="quarter" idx="4294967295"/>
          </p:nvPr>
        </p:nvSpPr>
        <p:spPr bwMode="auto">
          <a:xfrm>
            <a:off x="6781800" y="66294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r" eaLnBrk="1" fontAlgn="base" hangingPunct="1">
              <a:spcBef>
                <a:spcPct val="0"/>
              </a:spcBef>
              <a:spcAft>
                <a:spcPct val="0"/>
              </a:spcAft>
              <a:buFontTx/>
              <a:buNone/>
            </a:pPr>
            <a:r>
              <a:rPr lang="en-US" altLang="en-US" sz="1000" smtClean="0">
                <a:solidFill>
                  <a:schemeClr val="bg2"/>
                </a:solidFill>
              </a:rPr>
              <a:t>klgates.com</a:t>
            </a:r>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68" y="1763141"/>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8" y="3332385"/>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8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68" y="4934966"/>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8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468" y="1773238"/>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8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468" y="334486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8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468" y="4934966"/>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9913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3"/>
          <p:cNvSpPr txBox="1">
            <a:spLocks/>
          </p:cNvSpPr>
          <p:nvPr/>
        </p:nvSpPr>
        <p:spPr bwMode="auto">
          <a:xfrm>
            <a:off x="1924050" y="1811338"/>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400" b="1"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Andrew J. Newhart</a:t>
            </a:r>
            <a:endParaRPr lang="en-US" kern="0" dirty="0" smtClean="0"/>
          </a:p>
        </p:txBody>
      </p:sp>
      <p:sp>
        <p:nvSpPr>
          <p:cNvPr id="24" name="Text Placeholder 23"/>
          <p:cNvSpPr txBox="1">
            <a:spLocks/>
          </p:cNvSpPr>
          <p:nvPr/>
        </p:nvSpPr>
        <p:spPr bwMode="auto">
          <a:xfrm>
            <a:off x="1924050" y="2087563"/>
            <a:ext cx="2101850" cy="215900"/>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a:t>Government Affairs Specialist</a:t>
            </a:r>
            <a:endParaRPr lang="en-US" kern="0" dirty="0" smtClean="0"/>
          </a:p>
        </p:txBody>
      </p:sp>
      <p:sp>
        <p:nvSpPr>
          <p:cNvPr id="25" name="Text Placeholder 23"/>
          <p:cNvSpPr txBox="1">
            <a:spLocks/>
          </p:cNvSpPr>
          <p:nvPr/>
        </p:nvSpPr>
        <p:spPr bwMode="auto">
          <a:xfrm>
            <a:off x="1924050" y="2355850"/>
            <a:ext cx="2101850" cy="214313"/>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Washington, D.C.</a:t>
            </a:r>
          </a:p>
        </p:txBody>
      </p:sp>
      <p:sp>
        <p:nvSpPr>
          <p:cNvPr id="26" name="Text Placeholder 23"/>
          <p:cNvSpPr txBox="1">
            <a:spLocks/>
          </p:cNvSpPr>
          <p:nvPr/>
        </p:nvSpPr>
        <p:spPr bwMode="auto">
          <a:xfrm>
            <a:off x="1924051" y="2624138"/>
            <a:ext cx="2101850" cy="214312"/>
          </a:xfrm>
          <a:prstGeom prst="rect">
            <a:avLst/>
          </a:prstGeom>
        </p:spPr>
        <p:txBody>
          <a:bodyPr lIns="0" tIns="0" rIns="0" bIns="0" anchor="ctr"/>
          <a:lstStyle>
            <a:lvl1pPr marL="290513" indent="-290513" algn="l" rtl="0" eaLnBrk="1" fontAlgn="base" hangingPunct="1">
              <a:spcBef>
                <a:spcPct val="0"/>
              </a:spcBef>
              <a:spcAft>
                <a:spcPts val="0"/>
              </a:spcAft>
              <a:buClr>
                <a:srgbClr val="51626F"/>
              </a:buClr>
              <a:buFont typeface="Wingdings" pitchFamily="2" charset="2"/>
              <a:defRPr sz="1050" b="0" baseline="0">
                <a:solidFill>
                  <a:srgbClr val="51626F"/>
                </a:solidFill>
                <a:latin typeface="+mn-lt"/>
                <a:ea typeface="+mn-ea"/>
                <a:cs typeface="+mn-cs"/>
              </a:defRPr>
            </a:lvl1pPr>
            <a:lvl2pPr marL="685800" indent="-228600" algn="l" rtl="0" eaLnBrk="1" fontAlgn="base" hangingPunct="1">
              <a:spcBef>
                <a:spcPct val="0"/>
              </a:spcBef>
              <a:spcAft>
                <a:spcPct val="25000"/>
              </a:spcAft>
              <a:buClr>
                <a:srgbClr val="0094B3"/>
              </a:buClr>
              <a:buFont typeface="Wingdings" pitchFamily="2" charset="2"/>
              <a:buChar char="§"/>
              <a:defRPr sz="2400">
                <a:solidFill>
                  <a:srgbClr val="51626F"/>
                </a:solidFill>
                <a:latin typeface="+mn-lt"/>
                <a:ea typeface="+mn-ea"/>
              </a:defRPr>
            </a:lvl2pPr>
            <a:lvl3pPr marL="1143000" indent="-228600" algn="l" rtl="0" eaLnBrk="1" fontAlgn="base" hangingPunct="1">
              <a:spcBef>
                <a:spcPct val="0"/>
              </a:spcBef>
              <a:spcAft>
                <a:spcPct val="25000"/>
              </a:spcAft>
              <a:buClr>
                <a:srgbClr val="E66E32"/>
              </a:buClr>
              <a:buSzPct val="98000"/>
              <a:buFont typeface="Wingdings" pitchFamily="2" charset="2"/>
              <a:buChar char="§"/>
              <a:defRPr sz="2200">
                <a:solidFill>
                  <a:srgbClr val="51626F"/>
                </a:solidFill>
                <a:latin typeface="+mn-lt"/>
                <a:ea typeface="+mn-ea"/>
              </a:defRPr>
            </a:lvl3pPr>
            <a:lvl4pPr marL="1600200" indent="-228600" algn="l" rtl="0" eaLnBrk="1" fontAlgn="base" hangingPunct="1">
              <a:spcBef>
                <a:spcPct val="0"/>
              </a:spcBef>
              <a:spcAft>
                <a:spcPct val="25000"/>
              </a:spcAft>
              <a:buClr>
                <a:srgbClr val="51626F"/>
              </a:buClr>
              <a:buSzPct val="90000"/>
              <a:buFont typeface="Wingdings" pitchFamily="2" charset="2"/>
              <a:buChar char="§"/>
              <a:defRPr sz="2000">
                <a:solidFill>
                  <a:srgbClr val="51626F"/>
                </a:solidFill>
                <a:latin typeface="+mn-lt"/>
                <a:ea typeface="+mn-ea"/>
              </a:defRPr>
            </a:lvl4pPr>
            <a:lvl5pPr marL="20574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5pPr>
            <a:lvl6pPr marL="25146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6pPr>
            <a:lvl7pPr marL="29718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7pPr>
            <a:lvl8pPr marL="34290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8pPr>
            <a:lvl9pPr marL="3886200" indent="-228600" algn="l" rtl="0" eaLnBrk="1" fontAlgn="base" hangingPunct="1">
              <a:spcBef>
                <a:spcPct val="20000"/>
              </a:spcBef>
              <a:spcAft>
                <a:spcPct val="0"/>
              </a:spcAft>
              <a:buClr>
                <a:schemeClr val="accent1"/>
              </a:buClr>
              <a:buSzPct val="45000"/>
              <a:buFont typeface="Wingdings" pitchFamily="2" charset="2"/>
              <a:buChar char="q"/>
              <a:defRPr>
                <a:solidFill>
                  <a:schemeClr val="tx2"/>
                </a:solidFill>
                <a:latin typeface="+mn-lt"/>
                <a:ea typeface="+mn-ea"/>
              </a:defRPr>
            </a:lvl9pPr>
          </a:lstStyle>
          <a:p>
            <a:pPr>
              <a:defRPr/>
            </a:pPr>
            <a:r>
              <a:rPr lang="en-US" kern="0" dirty="0" smtClean="0"/>
              <a:t>andrew.newhart@klgates.com</a:t>
            </a:r>
          </a:p>
        </p:txBody>
      </p:sp>
      <p:sp>
        <p:nvSpPr>
          <p:cNvPr id="52" name="Title 24"/>
          <p:cNvSpPr txBox="1">
            <a:spLocks/>
          </p:cNvSpPr>
          <p:nvPr/>
        </p:nvSpPr>
        <p:spPr>
          <a:xfrm>
            <a:off x="495300" y="1087438"/>
            <a:ext cx="8153400" cy="476250"/>
          </a:xfrm>
          <a:prstGeom prst="rect">
            <a:avLst/>
          </a:prstGeom>
        </p:spPr>
        <p:txBody>
          <a:bodyPr/>
          <a:lstStyle>
            <a:lvl1pPr algn="l" rtl="0" eaLnBrk="1" fontAlgn="base" hangingPunct="1">
              <a:lnSpc>
                <a:spcPct val="90000"/>
              </a:lnSpc>
              <a:spcBef>
                <a:spcPct val="0"/>
              </a:spcBef>
              <a:spcAft>
                <a:spcPct val="0"/>
              </a:spcAft>
              <a:defRPr sz="2800" b="1">
                <a:solidFill>
                  <a:schemeClr val="hlink"/>
                </a:solidFill>
                <a:latin typeface="+mj-lt"/>
                <a:ea typeface="+mj-ea"/>
                <a:cs typeface="+mj-cs"/>
              </a:defRPr>
            </a:lvl1pPr>
            <a:lvl2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2pPr>
            <a:lvl3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3pPr>
            <a:lvl4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4pPr>
            <a:lvl5pPr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5pPr>
            <a:lvl6pPr marL="4572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6pPr>
            <a:lvl7pPr marL="9144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7pPr>
            <a:lvl8pPr marL="13716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8pPr>
            <a:lvl9pPr marL="1828800" algn="l" rtl="0" eaLnBrk="1" fontAlgn="base" hangingPunct="1">
              <a:lnSpc>
                <a:spcPct val="90000"/>
              </a:lnSpc>
              <a:spcBef>
                <a:spcPct val="0"/>
              </a:spcBef>
              <a:spcAft>
                <a:spcPct val="0"/>
              </a:spcAft>
              <a:defRPr sz="2800" b="1">
                <a:solidFill>
                  <a:schemeClr val="hlink"/>
                </a:solidFill>
                <a:latin typeface="Arial" charset="0"/>
                <a:ea typeface="Osaka" pitchFamily="1" charset="-128"/>
              </a:defRPr>
            </a:lvl9pPr>
          </a:lstStyle>
          <a:p>
            <a:pPr>
              <a:defRPr/>
            </a:pPr>
            <a:r>
              <a:rPr lang="en-US" kern="0"/>
              <a:t>Maritime Group</a:t>
            </a:r>
            <a:endParaRPr lang="en-US" kern="0" dirty="0"/>
          </a:p>
        </p:txBody>
      </p:sp>
      <p:sp>
        <p:nvSpPr>
          <p:cNvPr id="76809" name="Slide Number Placeholder 2"/>
          <p:cNvSpPr>
            <a:spLocks noGrp="1"/>
          </p:cNvSpPr>
          <p:nvPr>
            <p:ph type="sldNum" sz="quarter" idx="10"/>
          </p:nvPr>
        </p:nvSpPr>
        <p:spPr bwMode="auto">
          <a:xfrm>
            <a:off x="6553200" y="6592888"/>
            <a:ext cx="2133600" cy="24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6446BE40-628E-4E57-B162-AB19EE55F348}" type="slidenum">
              <a:rPr lang="en-US" altLang="en-US" sz="1000" smtClean="0">
                <a:solidFill>
                  <a:schemeClr val="bg2"/>
                </a:solidFill>
              </a:rPr>
              <a:pPr eaLnBrk="1" fontAlgn="base" hangingPunct="1">
                <a:spcBef>
                  <a:spcPct val="0"/>
                </a:spcBef>
                <a:spcAft>
                  <a:spcPct val="0"/>
                </a:spcAft>
                <a:buFontTx/>
                <a:buNone/>
              </a:pPr>
              <a:t>63</a:t>
            </a:fld>
            <a:endParaRPr lang="en-US" altLang="en-US" sz="1000" smtClean="0">
              <a:solidFill>
                <a:schemeClr val="bg2"/>
              </a:solidFill>
            </a:endParaRPr>
          </a:p>
        </p:txBody>
      </p:sp>
      <p:sp>
        <p:nvSpPr>
          <p:cNvPr id="76810" name="Footer Placeholder 3"/>
          <p:cNvSpPr>
            <a:spLocks noGrp="1"/>
          </p:cNvSpPr>
          <p:nvPr>
            <p:ph type="ftr" sz="quarter" idx="4294967295"/>
          </p:nvPr>
        </p:nvSpPr>
        <p:spPr bwMode="auto">
          <a:xfrm>
            <a:off x="6781800" y="6629400"/>
            <a:ext cx="2133600" cy="19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algn="r" eaLnBrk="1" fontAlgn="base" hangingPunct="1">
              <a:spcBef>
                <a:spcPct val="0"/>
              </a:spcBef>
              <a:spcAft>
                <a:spcPct val="0"/>
              </a:spcAft>
              <a:buFontTx/>
              <a:buNone/>
            </a:pPr>
            <a:r>
              <a:rPr lang="en-US" altLang="en-US" sz="1000" smtClean="0">
                <a:solidFill>
                  <a:schemeClr val="bg2"/>
                </a:solidFill>
              </a:rPr>
              <a:t>klgates.com</a:t>
            </a:r>
          </a:p>
        </p:txBody>
      </p:sp>
      <p:pic>
        <p:nvPicPr>
          <p:cNvPr id="7684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68" y="1763713"/>
            <a:ext cx="992914" cy="124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C4E41552-9500-4BE8-B591-ED1CE67326C0}" type="slidenum">
              <a:rPr lang="en-US" altLang="en-US" sz="1000" smtClean="0">
                <a:solidFill>
                  <a:schemeClr val="tx1"/>
                </a:solidFill>
              </a:rPr>
              <a:pPr eaLnBrk="1" fontAlgn="base" hangingPunct="1">
                <a:spcBef>
                  <a:spcPct val="0"/>
                </a:spcBef>
                <a:spcAft>
                  <a:spcPct val="0"/>
                </a:spcAft>
                <a:buFontTx/>
                <a:buNone/>
              </a:pPr>
              <a:t>7</a:t>
            </a:fld>
            <a:endParaRPr lang="en-US" altLang="en-US" sz="1000" smtClean="0">
              <a:solidFill>
                <a:schemeClr val="tx1"/>
              </a:solidFill>
            </a:endParaRPr>
          </a:p>
        </p:txBody>
      </p:sp>
      <p:sp>
        <p:nvSpPr>
          <p:cNvPr id="6148" name="Rectangle 2"/>
          <p:cNvSpPr>
            <a:spLocks noGrp="1" noChangeArrowheads="1"/>
          </p:cNvSpPr>
          <p:nvPr>
            <p:ph type="title"/>
          </p:nvPr>
        </p:nvSpPr>
        <p:spPr>
          <a:xfrm>
            <a:off x="228600" y="152400"/>
            <a:ext cx="8763000" cy="1858963"/>
          </a:xfrm>
        </p:spPr>
        <p:txBody>
          <a:bodyPr/>
          <a:lstStyle/>
          <a:p>
            <a:pPr algn="ctr">
              <a:defRPr/>
            </a:pPr>
            <a:r>
              <a:rPr altLang="en-US" smtClean="0"/>
              <a:t>Applicability of Annex VI Low Sulfur Fuel Requirements</a:t>
            </a:r>
            <a:r>
              <a:rPr altLang="en-US" sz="2800" smtClean="0"/>
              <a:t/>
            </a:r>
            <a:br>
              <a:rPr altLang="en-US" sz="2800" smtClean="0"/>
            </a:br>
            <a:r>
              <a:rPr altLang="en-US" sz="2400" i="1" smtClean="0"/>
              <a:t>IN GENERAL…</a:t>
            </a:r>
          </a:p>
        </p:txBody>
      </p:sp>
      <p:sp>
        <p:nvSpPr>
          <p:cNvPr id="6149" name="Rectangle 3"/>
          <p:cNvSpPr>
            <a:spLocks noGrp="1" noChangeArrowheads="1"/>
          </p:cNvSpPr>
          <p:nvPr>
            <p:ph type="body" idx="1"/>
          </p:nvPr>
        </p:nvSpPr>
        <p:spPr>
          <a:xfrm>
            <a:off x="609600" y="2209800"/>
            <a:ext cx="8001000" cy="3429000"/>
          </a:xfrm>
        </p:spPr>
        <p:txBody>
          <a:bodyPr/>
          <a:lstStyle/>
          <a:p>
            <a:pPr marL="514350" indent="-514350" eaLnBrk="1" hangingPunct="1">
              <a:lnSpc>
                <a:spcPct val="80000"/>
              </a:lnSpc>
              <a:spcBef>
                <a:spcPct val="0"/>
              </a:spcBef>
              <a:buClr>
                <a:srgbClr val="0094B3"/>
              </a:buClr>
              <a:buFont typeface="+mj-lt"/>
              <a:buAutoNum type="arabicPeriod"/>
              <a:defRPr/>
            </a:pPr>
            <a:r>
              <a:rPr lang="en-US" altLang="en-US" sz="2400" b="1" u="sng" dirty="0" smtClean="0"/>
              <a:t>Global Standards</a:t>
            </a:r>
            <a:r>
              <a:rPr lang="en-US" altLang="en-US" b="1" u="sng" dirty="0" smtClean="0"/>
              <a:t/>
            </a:r>
            <a:br>
              <a:rPr lang="en-US" altLang="en-US" b="1" u="sng" dirty="0" smtClean="0"/>
            </a:br>
            <a:r>
              <a:rPr lang="en-US" altLang="en-US" sz="1000" b="1" u="sng" dirty="0" smtClean="0"/>
              <a:t/>
            </a:r>
            <a:br>
              <a:rPr lang="en-US" altLang="en-US" sz="1000" b="1" u="sng" dirty="0" smtClean="0"/>
            </a:br>
            <a:r>
              <a:rPr lang="en-US" altLang="en-US" sz="2400" dirty="0" smtClean="0"/>
              <a:t>Commercial Vessels Greater than 400 Gross Tons </a:t>
            </a:r>
            <a:r>
              <a:rPr lang="en-US" altLang="en-US" sz="2400" dirty="0"/>
              <a:t>E</a:t>
            </a:r>
            <a:r>
              <a:rPr lang="en-US" altLang="en-US" sz="2400" dirty="0" smtClean="0"/>
              <a:t>ngaged in International Voyage.</a:t>
            </a:r>
            <a:r>
              <a:rPr lang="en-US" altLang="en-US" dirty="0" smtClean="0"/>
              <a:t/>
            </a:r>
            <a:br>
              <a:rPr lang="en-US" altLang="en-US" dirty="0" smtClean="0"/>
            </a:br>
            <a:endParaRPr lang="en-US" altLang="en-US" dirty="0" smtClean="0"/>
          </a:p>
          <a:p>
            <a:pPr marL="514350" indent="-514350" eaLnBrk="1" hangingPunct="1">
              <a:lnSpc>
                <a:spcPct val="80000"/>
              </a:lnSpc>
              <a:spcBef>
                <a:spcPct val="0"/>
              </a:spcBef>
              <a:buClr>
                <a:srgbClr val="0094B3"/>
              </a:buClr>
              <a:buFont typeface="+mj-lt"/>
              <a:buAutoNum type="arabicPeriod"/>
              <a:defRPr/>
            </a:pPr>
            <a:r>
              <a:rPr lang="en-US" altLang="en-US" sz="2400" b="1" u="sng" dirty="0" smtClean="0"/>
              <a:t>Geographic (North American Emissions Control  Area (ECA)</a:t>
            </a:r>
            <a:r>
              <a:rPr lang="en-US" altLang="en-US" sz="2400" b="1" dirty="0" smtClean="0"/>
              <a:t>  </a:t>
            </a:r>
            <a:r>
              <a:rPr lang="en-US" altLang="en-US" b="1" dirty="0"/>
              <a:t/>
            </a:r>
            <a:br>
              <a:rPr lang="en-US" altLang="en-US" b="1" dirty="0"/>
            </a:br>
            <a:r>
              <a:rPr lang="en-US" altLang="en-US" sz="1000" b="1" dirty="0" smtClean="0"/>
              <a:t/>
            </a:r>
            <a:br>
              <a:rPr lang="en-US" altLang="en-US" sz="1000" b="1" dirty="0" smtClean="0"/>
            </a:br>
            <a:r>
              <a:rPr lang="en-US" altLang="en-US" sz="2400" dirty="0" smtClean="0"/>
              <a:t>With limited exceptions, all vessels operating within the ECA.</a:t>
            </a:r>
          </a:p>
          <a:p>
            <a:pPr marL="977900" indent="-977900" eaLnBrk="1" hangingPunct="1">
              <a:lnSpc>
                <a:spcPct val="80000"/>
              </a:lnSpc>
              <a:spcBef>
                <a:spcPct val="0"/>
              </a:spcBef>
              <a:buFontTx/>
              <a:buNone/>
              <a:defRPr/>
            </a:pPr>
            <a:endParaRPr lang="en-US" altLang="en-US" sz="24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0"/>
          </p:nvPr>
        </p:nvSpPr>
        <p:spPr bwMode="auto">
          <a:xfrm>
            <a:off x="7010400" y="6589713"/>
            <a:ext cx="21336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A2DA7069-6051-4286-B58A-8BED8EADFAA0}" type="slidenum">
              <a:rPr lang="en-US" altLang="en-US" sz="1000" smtClean="0">
                <a:solidFill>
                  <a:schemeClr val="tx1"/>
                </a:solidFill>
              </a:rPr>
              <a:pPr eaLnBrk="1" fontAlgn="base" hangingPunct="1">
                <a:spcBef>
                  <a:spcPct val="0"/>
                </a:spcBef>
                <a:spcAft>
                  <a:spcPct val="0"/>
                </a:spcAft>
                <a:buFontTx/>
                <a:buNone/>
              </a:pPr>
              <a:t>8</a:t>
            </a:fld>
            <a:endParaRPr lang="en-US" altLang="en-US" sz="1000" smtClean="0">
              <a:solidFill>
                <a:schemeClr val="tx1"/>
              </a:solidFill>
            </a:endParaRPr>
          </a:p>
        </p:txBody>
      </p:sp>
      <p:sp>
        <p:nvSpPr>
          <p:cNvPr id="9220" name="Rectangle 2"/>
          <p:cNvSpPr>
            <a:spLocks noGrp="1" noChangeArrowheads="1"/>
          </p:cNvSpPr>
          <p:nvPr>
            <p:ph type="title"/>
          </p:nvPr>
        </p:nvSpPr>
        <p:spPr>
          <a:xfrm>
            <a:off x="457200" y="228600"/>
            <a:ext cx="8229600" cy="1143000"/>
          </a:xfrm>
        </p:spPr>
        <p:txBody>
          <a:bodyPr/>
          <a:lstStyle/>
          <a:p>
            <a:pPr algn="ctr">
              <a:defRPr/>
            </a:pPr>
            <a:r>
              <a:rPr altLang="en-US" smtClean="0"/>
              <a:t>The North American ECA</a:t>
            </a:r>
            <a:br>
              <a:rPr altLang="en-US" smtClean="0"/>
            </a:br>
            <a:r>
              <a:rPr altLang="en-US" smtClean="0"/>
              <a:t>(</a:t>
            </a:r>
            <a:r>
              <a:rPr altLang="en-US" cap="none" smtClean="0"/>
              <a:t>Enforced as of August 1, 2012</a:t>
            </a:r>
            <a:r>
              <a:rPr altLang="en-US" smtClean="0"/>
              <a:t>)</a:t>
            </a:r>
          </a:p>
        </p:txBody>
      </p:sp>
      <p:sp>
        <p:nvSpPr>
          <p:cNvPr id="22532" name="Rectangle 3"/>
          <p:cNvSpPr>
            <a:spLocks noGrp="1" noChangeArrowheads="1"/>
          </p:cNvSpPr>
          <p:nvPr>
            <p:ph type="body" idx="1"/>
          </p:nvPr>
        </p:nvSpPr>
        <p:spPr/>
        <p:txBody>
          <a:bodyPr/>
          <a:lstStyle/>
          <a:p>
            <a:pPr eaLnBrk="1" hangingPunct="1"/>
            <a:endParaRPr lang="en-US" altLang="en-US" smtClean="0">
              <a:latin typeface="Arial" charset="0"/>
              <a:cs typeface="Arial" charset="0"/>
            </a:endParaRPr>
          </a:p>
        </p:txBody>
      </p:sp>
      <p:pic>
        <p:nvPicPr>
          <p:cNvPr id="22533" name="Picture 4" descr="secaareasuseastand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0"/>
          </p:nvPr>
        </p:nvSpPr>
        <p:spPr bwMode="auto">
          <a:xfrm>
            <a:off x="7010400" y="6629400"/>
            <a:ext cx="2133600" cy="1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Wingdings" pitchFamily="2" charset="2"/>
              <a:buChar char="§"/>
              <a:defRPr sz="2800">
                <a:solidFill>
                  <a:srgbClr val="51626F"/>
                </a:solidFill>
                <a:latin typeface="Arial" charset="0"/>
                <a:cs typeface="Arial" charset="0"/>
              </a:defRPr>
            </a:lvl1pPr>
            <a:lvl2pPr marL="742950" indent="-285750" eaLnBrk="0" hangingPunct="0">
              <a:spcBef>
                <a:spcPct val="20000"/>
              </a:spcBef>
              <a:buClr>
                <a:srgbClr val="0094B3"/>
              </a:buClr>
              <a:buFont typeface="Wingdings" pitchFamily="2" charset="2"/>
              <a:buChar char="§"/>
              <a:defRPr sz="2400">
                <a:solidFill>
                  <a:srgbClr val="51626F"/>
                </a:solidFill>
                <a:latin typeface="Arial" charset="0"/>
                <a:cs typeface="Arial" charset="0"/>
              </a:defRPr>
            </a:lvl2pPr>
            <a:lvl3pPr marL="1143000" indent="-228600" eaLnBrk="0" hangingPunct="0">
              <a:spcBef>
                <a:spcPct val="20000"/>
              </a:spcBef>
              <a:buClr>
                <a:srgbClr val="E66E32"/>
              </a:buClr>
              <a:buFont typeface="Wingdings" pitchFamily="2" charset="2"/>
              <a:buChar char="§"/>
              <a:defRPr sz="2000">
                <a:solidFill>
                  <a:srgbClr val="51626F"/>
                </a:solidFill>
                <a:latin typeface="Arial" charset="0"/>
                <a:cs typeface="Arial" charset="0"/>
              </a:defRPr>
            </a:lvl3pPr>
            <a:lvl4pPr marL="1600200" indent="-228600" eaLnBrk="0" hangingPunct="0">
              <a:spcBef>
                <a:spcPct val="20000"/>
              </a:spcBef>
              <a:buClr>
                <a:srgbClr val="51626F"/>
              </a:buClr>
              <a:buFont typeface="Wingdings" pitchFamily="2" charset="2"/>
              <a:buChar char="§"/>
              <a:defRPr>
                <a:solidFill>
                  <a:srgbClr val="51626F"/>
                </a:solidFill>
                <a:latin typeface="Arial" charset="0"/>
                <a:cs typeface="Arial" charset="0"/>
              </a:defRPr>
            </a:lvl4pPr>
            <a:lvl5pPr marL="2057400" indent="-228600" eaLnBrk="0" hangingPunct="0">
              <a:spcBef>
                <a:spcPct val="20000"/>
              </a:spcBef>
              <a:buClr>
                <a:schemeClr val="bg2"/>
              </a:buClr>
              <a:buFont typeface="Wingdings" pitchFamily="2" charset="2"/>
              <a:buChar char="§"/>
              <a:defRPr>
                <a:solidFill>
                  <a:schemeClr val="bg2"/>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a:solidFill>
                  <a:schemeClr val="bg2"/>
                </a:solidFill>
                <a:latin typeface="Arial" charset="0"/>
                <a:cs typeface="Arial" charset="0"/>
              </a:defRPr>
            </a:lvl9pPr>
          </a:lstStyle>
          <a:p>
            <a:pPr eaLnBrk="1" fontAlgn="base" hangingPunct="1">
              <a:spcBef>
                <a:spcPct val="0"/>
              </a:spcBef>
              <a:spcAft>
                <a:spcPct val="0"/>
              </a:spcAft>
              <a:buFontTx/>
              <a:buNone/>
            </a:pPr>
            <a:fld id="{4B41022D-187C-4F46-A573-7463324B1752}" type="slidenum">
              <a:rPr lang="en-US" altLang="en-US" sz="1000" smtClean="0">
                <a:solidFill>
                  <a:schemeClr val="tx1"/>
                </a:solidFill>
              </a:rPr>
              <a:pPr eaLnBrk="1" fontAlgn="base" hangingPunct="1">
                <a:spcBef>
                  <a:spcPct val="0"/>
                </a:spcBef>
                <a:spcAft>
                  <a:spcPct val="0"/>
                </a:spcAft>
                <a:buFontTx/>
                <a:buNone/>
              </a:pPr>
              <a:t>9</a:t>
            </a:fld>
            <a:endParaRPr lang="en-US" altLang="en-US" sz="1000" smtClean="0">
              <a:solidFill>
                <a:schemeClr val="tx1"/>
              </a:solidFill>
            </a:endParaRPr>
          </a:p>
        </p:txBody>
      </p:sp>
      <p:sp>
        <p:nvSpPr>
          <p:cNvPr id="8195" name="Text Box 53"/>
          <p:cNvSpPr>
            <a:spLocks noGrp="1" noChangeArrowheads="1"/>
          </p:cNvSpPr>
          <p:nvPr>
            <p:ph type="title"/>
          </p:nvPr>
        </p:nvSpPr>
        <p:spPr>
          <a:xfrm>
            <a:off x="762000" y="304800"/>
            <a:ext cx="7010400" cy="1143000"/>
          </a:xfrm>
        </p:spPr>
        <p:txBody>
          <a:bodyPr/>
          <a:lstStyle/>
          <a:p>
            <a:pPr algn="ctr">
              <a:defRPr/>
            </a:pPr>
            <a:r>
              <a:rPr altLang="en-US" smtClean="0"/>
              <a:t>The Phased Standards By the Numbers</a:t>
            </a:r>
          </a:p>
        </p:txBody>
      </p:sp>
      <p:graphicFrame>
        <p:nvGraphicFramePr>
          <p:cNvPr id="47214" name="Group 110"/>
          <p:cNvGraphicFramePr>
            <a:graphicFrameLocks noGrp="1"/>
          </p:cNvGraphicFramePr>
          <p:nvPr/>
        </p:nvGraphicFramePr>
        <p:xfrm>
          <a:off x="838200" y="1524000"/>
          <a:ext cx="7620000" cy="3802064"/>
        </p:xfrm>
        <a:graphic>
          <a:graphicData uri="http://schemas.openxmlformats.org/drawingml/2006/table">
            <a:tbl>
              <a:tblPr/>
              <a:tblGrid>
                <a:gridCol w="2540000"/>
                <a:gridCol w="2540000"/>
                <a:gridCol w="2540000"/>
              </a:tblGrid>
              <a:tr h="1188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Standard</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Year</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Fuel Sulfur Content (parts per million)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r h="11277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Geographic</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Emission Control Area Standard</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Pre 2012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2012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2015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15,000 ppm</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10,000 ppm</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charset="0"/>
                        </a:rPr>
                        <a:t>1,000 ppm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856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Global Standard</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Pre Jan 2012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2012-2020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As of 01 Jan 2020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45,000 ppm</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35,000 ppm</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5,000 ppm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K&amp;L">
      <a:dk1>
        <a:srgbClr val="51626F"/>
      </a:dk1>
      <a:lt1>
        <a:srgbClr val="FFFFFF"/>
      </a:lt1>
      <a:dk2>
        <a:srgbClr val="0094B3"/>
      </a:dk2>
      <a:lt2>
        <a:srgbClr val="23526E"/>
      </a:lt2>
      <a:accent1>
        <a:srgbClr val="E66E32"/>
      </a:accent1>
      <a:accent2>
        <a:srgbClr val="C33248"/>
      </a:accent2>
      <a:accent3>
        <a:srgbClr val="622567"/>
      </a:accent3>
      <a:accent4>
        <a:srgbClr val="5B8845"/>
      </a:accent4>
      <a:accent5>
        <a:srgbClr val="EEAF30"/>
      </a:accent5>
      <a:accent6>
        <a:srgbClr val="B6BF00"/>
      </a:accent6>
      <a:hlink>
        <a:srgbClr val="0094B3"/>
      </a:hlink>
      <a:folHlink>
        <a:srgbClr val="23526E"/>
      </a:folHlink>
    </a:clrScheme>
    <a:fontScheme name="KLG Fonts">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G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2283</TotalTime>
  <Words>6036</Words>
  <Application>Microsoft Office PowerPoint</Application>
  <PresentationFormat>On-screen Show (4:3)</PresentationFormat>
  <Paragraphs>834</Paragraphs>
  <Slides>65</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blank</vt:lpstr>
      <vt:lpstr>Acrobat Document</vt:lpstr>
      <vt:lpstr>The New MARPOL ANNEX VI Regulations:  Requirements, Issues and Challenges Barry M. Hartman Michael G. Chalos K&amp;L Gates, LLP Maritime Lawyers Association, CLE Program April 29, 2015 </vt:lpstr>
      <vt:lpstr>Overview</vt:lpstr>
      <vt:lpstr>BRIEF BACKGROUND</vt:lpstr>
      <vt:lpstr>The Act to Prevent Pollution From Ships (“APPS”) – An Overview</vt:lpstr>
      <vt:lpstr> MARPOL ANNEX VI  More Than Just Sulfur…</vt:lpstr>
      <vt:lpstr>THE TWO SETS OF ENGINE EMISSIONS STANDARDS</vt:lpstr>
      <vt:lpstr>Applicability of Annex VI Low Sulfur Fuel Requirements IN GENERAL…</vt:lpstr>
      <vt:lpstr>The North American ECA (Enforced as of August 1, 2012)</vt:lpstr>
      <vt:lpstr>The Phased Standards By the Numbers</vt:lpstr>
      <vt:lpstr>WHAT MUST YOU DO TO COMPLY WITH LOW SULfUR FUEL REQUIREMENTS?</vt:lpstr>
      <vt:lpstr>Key Annex VI/ECA Recordkeeping Requirements</vt:lpstr>
      <vt:lpstr>Key Annex VI/ECA Recordkeeping Requirements (cont’d)</vt:lpstr>
      <vt:lpstr>Demonstration of inability to  obtain fuel</vt:lpstr>
      <vt:lpstr>FONAR</vt:lpstr>
      <vt:lpstr>EPA GUIDANCE</vt:lpstr>
      <vt:lpstr>Are EXEMPTIONS still possible?</vt:lpstr>
      <vt:lpstr>REGULATION 3 Exemption</vt:lpstr>
      <vt:lpstr>REGULATION 4 EXEMPTION</vt:lpstr>
      <vt:lpstr>Exemptions granted so far</vt:lpstr>
      <vt:lpstr>WHAT ARE THE CONSEQUENCES FOR NOT COMPLYING?  </vt:lpstr>
      <vt:lpstr>CRIMINAL PENALTIES</vt:lpstr>
      <vt:lpstr>Potential criminal exposure – like Magic Pipe Cases </vt:lpstr>
      <vt:lpstr>Civil/Administrative PENALTIES</vt:lpstr>
      <vt:lpstr>EPA’S NEW CIVIL PENALTY POLICY</vt:lpstr>
      <vt:lpstr>EPA’S NEW PENALTY POLICY OVERVIEW</vt:lpstr>
      <vt:lpstr>EPA’S NEW PENALTY POLICY  Preliminary Deterrence Amount</vt:lpstr>
      <vt:lpstr>EPA’S NEW PENALTY POLICY “Adjustments”</vt:lpstr>
      <vt:lpstr>EPA’S NEW PENALTY POLICY “Adjustments”</vt:lpstr>
      <vt:lpstr>EPA’S NEW PENALTY POLICY “Adjustments”</vt:lpstr>
      <vt:lpstr>EPA’S NEW PENALTY POLICY “Adjustments”</vt:lpstr>
      <vt:lpstr>EPA’S NEW PENALTY POLICY “Adjustments”</vt:lpstr>
      <vt:lpstr>EPA’S NEW PENALTY POLICY “Adjustments”</vt:lpstr>
      <vt:lpstr>Issues Relating to Civil Penalties</vt:lpstr>
      <vt:lpstr>Other Consequences</vt:lpstr>
      <vt:lpstr>Voluntary Reporting Appendix V Disclosures</vt:lpstr>
      <vt:lpstr>EPA Voluntary Disclosure Policy</vt:lpstr>
      <vt:lpstr>Potential Similarities with magic pipe cases?</vt:lpstr>
      <vt:lpstr>MAGIC PIPE CASES</vt:lpstr>
      <vt:lpstr>ECA REQUIREMENTS HAVE SIMILAR CONSTRUCT</vt:lpstr>
      <vt:lpstr>ECA REQUIREMENTS HAVE SIMILAR CONSTRUCT</vt:lpstr>
      <vt:lpstr>LIKE Magic pipe records</vt:lpstr>
      <vt:lpstr>What happens when EPA sends a request for information, or the Coast Guard boards the vessel looking for evidence of non-compliance? </vt:lpstr>
      <vt:lpstr>U.S. Enforcement of Annex VI Under APPS</vt:lpstr>
      <vt:lpstr>COAST GUARD ENFORCEMENT  What the Inspectors Will Look 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there a business case for proactive planning to avoid/limit liability?</vt:lpstr>
      <vt:lpstr> IS THERE A BUSINESS CASE FOR PROACTIVE PLANNING TO AVOID/LIMIT LIABILITY?  </vt:lpstr>
      <vt:lpstr>Preventative cost of compliance</vt:lpstr>
      <vt:lpstr>Enforcement Costs Due to failure to comply</vt:lpstr>
      <vt:lpstr>Magic Pipe Penalties </vt:lpstr>
      <vt:lpstr>Barry Hartman barry.hartman@klgates.com 202.778.9338 Washington, 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K&amp;L Gates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“Magic Fuel” Be The Next “Magic Pipe?”</dc:title>
  <dc:creator>Hendry, Christina E.</dc:creator>
  <cp:lastModifiedBy>Janke, Maggie R.</cp:lastModifiedBy>
  <cp:revision>190</cp:revision>
  <cp:lastPrinted>2015-04-21T15:25:53Z</cp:lastPrinted>
  <dcterms:created xsi:type="dcterms:W3CDTF">2014-06-30T16:45:12Z</dcterms:created>
  <dcterms:modified xsi:type="dcterms:W3CDTF">2015-04-22T20:30:46Z</dcterms:modified>
</cp:coreProperties>
</file>