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sldIdLst>
    <p:sldId id="440" r:id="rId2"/>
    <p:sldId id="462" r:id="rId3"/>
    <p:sldId id="491" r:id="rId4"/>
    <p:sldId id="463" r:id="rId5"/>
    <p:sldId id="507" r:id="rId6"/>
    <p:sldId id="508" r:id="rId7"/>
    <p:sldId id="516" r:id="rId8"/>
    <p:sldId id="518" r:id="rId9"/>
    <p:sldId id="517" r:id="rId10"/>
    <p:sldId id="514" r:id="rId11"/>
    <p:sldId id="509" r:id="rId12"/>
    <p:sldId id="511" r:id="rId13"/>
    <p:sldId id="515" r:id="rId14"/>
    <p:sldId id="501" r:id="rId15"/>
    <p:sldId id="502" r:id="rId16"/>
    <p:sldId id="512" r:id="rId17"/>
    <p:sldId id="513" r:id="rId18"/>
    <p:sldId id="519" r:id="rId19"/>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0"/>
    <a:srgbClr val="FF0000"/>
    <a:srgbClr val="C75B12"/>
    <a:srgbClr val="822433"/>
    <a:srgbClr val="D9ECFF"/>
    <a:srgbClr val="00A4E4"/>
    <a:srgbClr val="FFDD00"/>
    <a:srgbClr val="73C1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07" autoAdjust="0"/>
  </p:normalViewPr>
  <p:slideViewPr>
    <p:cSldViewPr>
      <p:cViewPr varScale="1">
        <p:scale>
          <a:sx n="75" d="100"/>
          <a:sy n="75" d="100"/>
        </p:scale>
        <p:origin x="-1008" y="-90"/>
      </p:cViewPr>
      <p:guideLst>
        <p:guide orient="horz" pos="2160"/>
        <p:guide pos="2880"/>
      </p:guideLst>
    </p:cSldViewPr>
  </p:slideViewPr>
  <p:outlineViewPr>
    <p:cViewPr>
      <p:scale>
        <a:sx n="33" d="100"/>
        <a:sy n="33" d="100"/>
      </p:scale>
      <p:origin x="0" y="188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smtClean="0"/>
            </a:lvl1pPr>
          </a:lstStyle>
          <a:p>
            <a:pPr>
              <a:defRPr/>
            </a:pPr>
            <a:fld id="{95BBA29B-A383-4CC9-AF98-87D4CDB63570}" type="slidenum">
              <a:rPr lang="en-US"/>
              <a:pPr>
                <a:defRPr/>
              </a:pPr>
              <a:t>‹#›</a:t>
            </a:fld>
            <a:endParaRPr lang="en-US" dirty="0"/>
          </a:p>
        </p:txBody>
      </p:sp>
    </p:spTree>
    <p:extLst>
      <p:ext uri="{BB962C8B-B14F-4D97-AF65-F5344CB8AC3E}">
        <p14:creationId xmlns:p14="http://schemas.microsoft.com/office/powerpoint/2010/main" xmlns="" val="3681360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T_Cover"/>
          <p:cNvPicPr>
            <a:picLocks noChangeAspect="1" noChangeArrowheads="1"/>
          </p:cNvPicPr>
          <p:nvPr/>
        </p:nvPicPr>
        <p:blipFill>
          <a:blip r:embed="rId2" cstate="print"/>
          <a:srcRect/>
          <a:stretch>
            <a:fillRect/>
          </a:stretch>
        </p:blipFill>
        <p:spPr bwMode="auto">
          <a:xfrm>
            <a:off x="0" y="342900"/>
            <a:ext cx="8686800" cy="6515100"/>
          </a:xfrm>
          <a:prstGeom prst="rect">
            <a:avLst/>
          </a:prstGeom>
          <a:noFill/>
          <a:ln w="9525">
            <a:noFill/>
            <a:miter lim="800000"/>
            <a:headEnd/>
            <a:tailEnd/>
          </a:ln>
        </p:spPr>
      </p:pic>
      <p:pic>
        <p:nvPicPr>
          <p:cNvPr id="5" name="Picture 21" descr="HKLogo_KepL280_V2_1208"/>
          <p:cNvPicPr>
            <a:picLocks noChangeAspect="1" noChangeArrowheads="1"/>
          </p:cNvPicPr>
          <p:nvPr/>
        </p:nvPicPr>
        <p:blipFill>
          <a:blip r:embed="rId3" cstate="print"/>
          <a:srcRect/>
          <a:stretch>
            <a:fillRect/>
          </a:stretch>
        </p:blipFill>
        <p:spPr bwMode="auto">
          <a:xfrm>
            <a:off x="5013325" y="533400"/>
            <a:ext cx="3492500" cy="455613"/>
          </a:xfrm>
          <a:prstGeom prst="rect">
            <a:avLst/>
          </a:prstGeom>
          <a:noFill/>
          <a:ln w="9525">
            <a:noFill/>
            <a:miter lim="800000"/>
            <a:headEnd/>
            <a:tailEnd/>
          </a:ln>
        </p:spPr>
      </p:pic>
      <p:sp>
        <p:nvSpPr>
          <p:cNvPr id="6" name="Text Box 13"/>
          <p:cNvSpPr txBox="1">
            <a:spLocks noChangeArrowheads="1"/>
          </p:cNvSpPr>
          <p:nvPr/>
        </p:nvSpPr>
        <p:spPr bwMode="auto">
          <a:xfrm>
            <a:off x="1219200" y="2438400"/>
            <a:ext cx="3124200" cy="366713"/>
          </a:xfrm>
          <a:prstGeom prst="rect">
            <a:avLst/>
          </a:prstGeom>
          <a:noFill/>
          <a:ln w="9525">
            <a:noFill/>
            <a:miter lim="800000"/>
            <a:headEnd/>
            <a:tailEnd/>
          </a:ln>
          <a:effectLst/>
        </p:spPr>
        <p:txBody>
          <a:bodyPr>
            <a:spAutoFit/>
          </a:bodyPr>
          <a:lstStyle/>
          <a:p>
            <a:pPr>
              <a:spcBef>
                <a:spcPct val="50000"/>
              </a:spcBef>
              <a:defRPr/>
            </a:pPr>
            <a:endParaRPr lang="en-US" dirty="0"/>
          </a:p>
        </p:txBody>
      </p:sp>
      <p:sp>
        <p:nvSpPr>
          <p:cNvPr id="5122" name="Rectangle 2"/>
          <p:cNvSpPr>
            <a:spLocks noGrp="1" noChangeArrowheads="1"/>
          </p:cNvSpPr>
          <p:nvPr>
            <p:ph type="ctrTitle"/>
          </p:nvPr>
        </p:nvSpPr>
        <p:spPr>
          <a:xfrm>
            <a:off x="733425" y="1524000"/>
            <a:ext cx="7772400" cy="688975"/>
          </a:xfrm>
        </p:spPr>
        <p:txBody>
          <a:bodyPr/>
          <a:lstStyle>
            <a:lvl1pPr algn="r">
              <a:spcBef>
                <a:spcPct val="50000"/>
              </a:spcBef>
              <a:defRPr/>
            </a:lvl1pPr>
          </a:lstStyle>
          <a:p>
            <a:r>
              <a:rPr lang="en-US"/>
              <a:t>Click to edit Master title style</a:t>
            </a:r>
          </a:p>
        </p:txBody>
      </p:sp>
      <p:sp>
        <p:nvSpPr>
          <p:cNvPr id="5123" name="Rectangle 3"/>
          <p:cNvSpPr>
            <a:spLocks noGrp="1" noChangeArrowheads="1"/>
          </p:cNvSpPr>
          <p:nvPr>
            <p:ph type="subTitle" idx="1"/>
          </p:nvPr>
        </p:nvSpPr>
        <p:spPr>
          <a:xfrm>
            <a:off x="2105025" y="3200400"/>
            <a:ext cx="6400800" cy="1752600"/>
          </a:xfrm>
          <a:ln/>
        </p:spPr>
        <p:txBody>
          <a:bodyPr/>
          <a:lstStyle>
            <a:lvl1pPr marL="0" indent="0" algn="r">
              <a:spcBef>
                <a:spcPct val="50000"/>
              </a:spcBef>
              <a:buFontTx/>
              <a:buNone/>
              <a:defRPr sz="2200" b="1"/>
            </a:lvl1pPr>
          </a:lstStyle>
          <a:p>
            <a:r>
              <a:rPr lang="en-US"/>
              <a:t>Click to edit Master subtitle style</a:t>
            </a:r>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4ED69C19-9DBD-4278-AAC8-188885B6E5F9}" type="slidenum">
              <a:rPr lang="en-US"/>
              <a:pPr>
                <a:defRPr/>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06475"/>
            <a:ext cx="20574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006475"/>
            <a:ext cx="6021387"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515A26E2-C8B3-4A35-BB8E-544B834444B0}" type="slidenum">
              <a:rPr lang="en-US"/>
              <a:pPr>
                <a:defRPr/>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7591"/>
            <a:ext cx="8229600" cy="901109"/>
          </a:xfrm>
        </p:spPr>
        <p:txBody>
          <a:bodyPr/>
          <a:lstStyle>
            <a:lvl1pPr>
              <a:defRPr/>
            </a:lvl1pPr>
          </a:lstStyle>
          <a:p>
            <a:r>
              <a:rPr lang="en-US" dirty="0" smtClean="0"/>
              <a:t>Bio Slide Sample</a:t>
            </a:r>
            <a:endParaRPr lang="en-US" dirty="0"/>
          </a:p>
        </p:txBody>
      </p:sp>
      <p:sp>
        <p:nvSpPr>
          <p:cNvPr id="3" name="Slide Number Placeholder 2"/>
          <p:cNvSpPr>
            <a:spLocks noGrp="1"/>
          </p:cNvSpPr>
          <p:nvPr>
            <p:ph type="sldNum" sz="quarter" idx="10"/>
          </p:nvPr>
        </p:nvSpPr>
        <p:spPr/>
        <p:txBody>
          <a:bodyPr/>
          <a:lstStyle/>
          <a:p>
            <a:fld id="{E91CA0B9-F148-4D36-99AA-F3695E16ED27}" type="slidenum">
              <a:rPr lang="en-US" smtClean="0"/>
              <a:pPr/>
              <a:t>‹#›</a:t>
            </a:fld>
            <a:endParaRPr lang="en-US" dirty="0"/>
          </a:p>
        </p:txBody>
      </p:sp>
      <p:sp>
        <p:nvSpPr>
          <p:cNvPr id="10" name="Picture Placeholder 9"/>
          <p:cNvSpPr>
            <a:spLocks noGrp="1"/>
          </p:cNvSpPr>
          <p:nvPr>
            <p:ph type="pic" sz="quarter" idx="14" hasCustomPrompt="1"/>
          </p:nvPr>
        </p:nvSpPr>
        <p:spPr>
          <a:xfrm>
            <a:off x="457199" y="1657350"/>
            <a:ext cx="1908525" cy="215265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dirty="0">
                <a:solidFill>
                  <a:schemeClr val="tx1"/>
                </a:solidFill>
                <a:latin typeface="+mn-lt"/>
                <a:ea typeface="+mn-ea"/>
                <a:cs typeface="+mn-cs"/>
              </a:defRPr>
            </a:lvl1pPr>
          </a:lstStyle>
          <a:p>
            <a:r>
              <a:rPr lang="en-US" dirty="0" smtClean="0"/>
              <a:t>Insert </a:t>
            </a:r>
            <a:br>
              <a:rPr lang="en-US" dirty="0" smtClean="0"/>
            </a:br>
            <a:r>
              <a:rPr lang="en-US" dirty="0" smtClean="0"/>
              <a:t>Photo </a:t>
            </a:r>
            <a:br>
              <a:rPr lang="en-US" dirty="0" smtClean="0"/>
            </a:br>
            <a:r>
              <a:rPr lang="en-US" dirty="0" smtClean="0"/>
              <a:t>Here</a:t>
            </a:r>
            <a:endParaRPr lang="en-US" dirty="0"/>
          </a:p>
        </p:txBody>
      </p:sp>
      <p:sp>
        <p:nvSpPr>
          <p:cNvPr id="11" name="Text Placeholder 8"/>
          <p:cNvSpPr>
            <a:spLocks noGrp="1"/>
          </p:cNvSpPr>
          <p:nvPr>
            <p:ph type="body" sz="quarter" idx="15" hasCustomPrompt="1"/>
          </p:nvPr>
        </p:nvSpPr>
        <p:spPr>
          <a:xfrm>
            <a:off x="457200" y="1189038"/>
            <a:ext cx="8229600" cy="307777"/>
          </a:xfr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Name Here</a:t>
            </a:r>
            <a:endParaRPr lang="en-US" dirty="0"/>
          </a:p>
        </p:txBody>
      </p:sp>
      <p:sp>
        <p:nvSpPr>
          <p:cNvPr id="17" name="Text Placeholder 16"/>
          <p:cNvSpPr>
            <a:spLocks noGrp="1"/>
          </p:cNvSpPr>
          <p:nvPr>
            <p:ph type="body" sz="quarter" idx="16" hasCustomPrompt="1"/>
          </p:nvPr>
        </p:nvSpPr>
        <p:spPr>
          <a:xfrm>
            <a:off x="457200" y="3810000"/>
            <a:ext cx="1905000" cy="1659069"/>
          </a:xfrm>
        </p:spPr>
        <p:txBody>
          <a:bodyPr/>
          <a:lstStyle>
            <a:lvl1pPr>
              <a:buNone/>
              <a:defRPr sz="1300" b="0"/>
            </a:lvl1pPr>
          </a:lstStyle>
          <a:p>
            <a:pPr lvl="0"/>
            <a:r>
              <a:rPr lang="en-US" dirty="0" smtClean="0"/>
              <a:t>Name</a:t>
            </a:r>
          </a:p>
          <a:p>
            <a:pPr lvl="0"/>
            <a:r>
              <a:rPr lang="en-US" dirty="0" smtClean="0"/>
              <a:t>Title</a:t>
            </a:r>
          </a:p>
          <a:p>
            <a:pPr lvl="0"/>
            <a:endParaRPr lang="en-US" dirty="0" smtClean="0"/>
          </a:p>
          <a:p>
            <a:pPr lvl="0"/>
            <a:r>
              <a:rPr lang="en-US" dirty="0" smtClean="0"/>
              <a:t>Phone </a:t>
            </a:r>
          </a:p>
          <a:p>
            <a:pPr lvl="0"/>
            <a:r>
              <a:rPr lang="en-US" dirty="0" smtClean="0"/>
              <a:t>Email </a:t>
            </a:r>
          </a:p>
          <a:p>
            <a:pPr lvl="0"/>
            <a:r>
              <a:rPr lang="en-US" dirty="0" smtClean="0"/>
              <a:t>City, State</a:t>
            </a:r>
            <a:endParaRPr lang="en-US" dirty="0"/>
          </a:p>
        </p:txBody>
      </p:sp>
      <p:sp>
        <p:nvSpPr>
          <p:cNvPr id="18" name="Content Placeholder 5"/>
          <p:cNvSpPr txBox="1">
            <a:spLocks/>
          </p:cNvSpPr>
          <p:nvPr userDrawn="1"/>
        </p:nvSpPr>
        <p:spPr>
          <a:xfrm>
            <a:off x="-2791732" y="4203552"/>
            <a:ext cx="2551473" cy="1965822"/>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1: Name (bold)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2:  Title (bold)</a:t>
            </a:r>
            <a:br>
              <a:rPr kumimoji="0" lang="en-US" sz="1300" b="0" i="0" u="none" strike="noStrike" kern="1200" cap="none" spc="0" normalizeH="0" baseline="0" noProof="0" dirty="0" smtClean="0">
                <a:ln>
                  <a:noFill/>
                </a:ln>
                <a:solidFill>
                  <a:schemeClr val="tx1"/>
                </a:solidFill>
                <a:effectLst/>
                <a:uLnTx/>
                <a:uFillTx/>
                <a:latin typeface="+mn-lt"/>
                <a:ea typeface="+mn-ea"/>
                <a:cs typeface="+mn-cs"/>
              </a:rPr>
            </a:b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3:  (blank)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4: Phone number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5: Email address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6: City, State</a:t>
            </a:r>
          </a:p>
        </p:txBody>
      </p:sp>
      <p:sp>
        <p:nvSpPr>
          <p:cNvPr id="19" name="Content Placeholder 5"/>
          <p:cNvSpPr txBox="1">
            <a:spLocks/>
          </p:cNvSpPr>
          <p:nvPr userDrawn="1"/>
        </p:nvSpPr>
        <p:spPr>
          <a:xfrm>
            <a:off x="-2791732" y="1812842"/>
            <a:ext cx="2551473" cy="1638466"/>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Please include a black &amp; white picture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height = 230px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width = 200px</a:t>
            </a:r>
          </a:p>
        </p:txBody>
      </p:sp>
      <p:sp>
        <p:nvSpPr>
          <p:cNvPr id="20" name="Text Placeholder 4"/>
          <p:cNvSpPr>
            <a:spLocks noGrp="1"/>
          </p:cNvSpPr>
          <p:nvPr>
            <p:ph type="body" sz="quarter" idx="11" hasCustomPrompt="1"/>
          </p:nvPr>
        </p:nvSpPr>
        <p:spPr>
          <a:xfrm>
            <a:off x="2555776" y="1665288"/>
            <a:ext cx="6119912" cy="261461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lvl="0"/>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693B9ED7-9472-41BB-BA5F-96D43B20E1B8}" type="slidenum">
              <a:rPr lang="en-US"/>
              <a:pPr>
                <a:defRPr/>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D2DC8C37-DC2F-4038-B41B-9205F1F7C7C3}" type="slidenum">
              <a:rPr lang="en-US"/>
              <a:pPr>
                <a:defRPr/>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32038"/>
            <a:ext cx="4037012"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332038"/>
            <a:ext cx="4037013"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ln/>
        </p:spPr>
        <p:txBody>
          <a:bodyPr/>
          <a:lstStyle>
            <a:lvl1pPr>
              <a:defRPr/>
            </a:lvl1pPr>
          </a:lstStyle>
          <a:p>
            <a:pPr>
              <a:defRPr/>
            </a:pPr>
            <a:fld id="{37A288D9-C0E7-4370-B920-7B69822FC393}" type="slidenum">
              <a:rPr lang="en-US"/>
              <a:pPr>
                <a:defRPr/>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ln/>
        </p:spPr>
        <p:txBody>
          <a:bodyPr/>
          <a:lstStyle>
            <a:lvl1pPr>
              <a:defRPr/>
            </a:lvl1pPr>
          </a:lstStyle>
          <a:p>
            <a:pPr>
              <a:defRPr/>
            </a:pPr>
            <a:fld id="{FC36546C-2097-44B0-88DB-281B09A30300}" type="slidenum">
              <a:rPr lang="en-US"/>
              <a:pPr>
                <a:defRPr/>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0182D30F-259E-43D7-B2E3-0EEDE7956BE9}" type="slidenum">
              <a:rPr lang="en-US"/>
              <a:pPr>
                <a:defRPr/>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BE383667-3EA4-4ABE-8C1D-EAD994BB6860}" type="slidenum">
              <a:rPr lang="en-US"/>
              <a:pPr>
                <a:defRPr/>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A1D82C77-662D-4D28-AA73-2B029D483950}" type="slidenum">
              <a:rPr lang="en-US"/>
              <a:pPr>
                <a:defRPr/>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702C2C68-122C-4AE0-AC8F-C473F4A79294}" type="slidenum">
              <a:rPr lang="en-US"/>
              <a:pPr>
                <a:defRPr/>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9" descr="T_Background"/>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1027" name="Picture 46" descr="HKLogo_KepL280_V2_1208"/>
          <p:cNvPicPr>
            <a:picLocks noChangeAspect="1" noChangeArrowheads="1"/>
          </p:cNvPicPr>
          <p:nvPr/>
        </p:nvPicPr>
        <p:blipFill>
          <a:blip r:embed="rId15" cstate="print"/>
          <a:srcRect/>
          <a:stretch>
            <a:fillRect/>
          </a:stretch>
        </p:blipFill>
        <p:spPr bwMode="auto">
          <a:xfrm>
            <a:off x="455613" y="6361113"/>
            <a:ext cx="2133600" cy="277812"/>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1006475"/>
            <a:ext cx="8229600" cy="8985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5613" y="2332038"/>
            <a:ext cx="8226425" cy="3382962"/>
          </a:xfrm>
          <a:prstGeom prst="rect">
            <a:avLst/>
          </a:prstGeom>
          <a:noFill/>
          <a:ln w="9525" algn="ctr">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Rectangle 21"/>
          <p:cNvSpPr>
            <a:spLocks noGrp="1" noChangeArrowheads="1"/>
          </p:cNvSpPr>
          <p:nvPr>
            <p:ph type="sldNum" sz="quarter" idx="4"/>
          </p:nvPr>
        </p:nvSpPr>
        <p:spPr bwMode="auto">
          <a:xfrm>
            <a:off x="6548438"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447C"/>
                </a:solidFill>
              </a:defRPr>
            </a:lvl1pPr>
          </a:lstStyle>
          <a:p>
            <a:pPr>
              <a:defRPr/>
            </a:pPr>
            <a:fld id="{6D70AA81-9381-4CA8-BA15-3A1FC5D971C3}" type="slidenum">
              <a:rPr lang="en-US"/>
              <a:pPr>
                <a:defRPr/>
              </a:pPr>
              <a:t>‹#›</a:t>
            </a:fld>
            <a:endParaRPr lang="en-US" dirty="0"/>
          </a:p>
        </p:txBody>
      </p:sp>
      <p:pic>
        <p:nvPicPr>
          <p:cNvPr id="1031" name="Picture 13" descr="5518752pp_xl.jpg"/>
          <p:cNvPicPr>
            <a:picLocks noChangeAspect="1"/>
          </p:cNvPicPr>
          <p:nvPr userDrawn="1"/>
        </p:nvPicPr>
        <p:blipFill>
          <a:blip r:embed="rId16" cstate="print"/>
          <a:srcRect/>
          <a:stretch>
            <a:fillRect/>
          </a:stretch>
        </p:blipFill>
        <p:spPr bwMode="auto">
          <a:xfrm>
            <a:off x="0" y="0"/>
            <a:ext cx="1828800" cy="914400"/>
          </a:xfrm>
          <a:prstGeom prst="rect">
            <a:avLst/>
          </a:prstGeom>
          <a:noFill/>
          <a:ln w="9525">
            <a:noFill/>
            <a:miter lim="800000"/>
            <a:headEnd/>
            <a:tailEnd/>
          </a:ln>
        </p:spPr>
      </p:pic>
      <p:pic>
        <p:nvPicPr>
          <p:cNvPr id="1032" name="Picture 14" descr="4700942pp_xxl.jpg"/>
          <p:cNvPicPr>
            <a:picLocks noChangeAspect="1"/>
          </p:cNvPicPr>
          <p:nvPr userDrawn="1"/>
        </p:nvPicPr>
        <p:blipFill>
          <a:blip r:embed="rId17" cstate="print"/>
          <a:srcRect/>
          <a:stretch>
            <a:fillRect/>
          </a:stretch>
        </p:blipFill>
        <p:spPr bwMode="auto">
          <a:xfrm>
            <a:off x="3657600" y="0"/>
            <a:ext cx="1828800" cy="914400"/>
          </a:xfrm>
          <a:prstGeom prst="rect">
            <a:avLst/>
          </a:prstGeom>
          <a:noFill/>
          <a:ln w="9525">
            <a:noFill/>
            <a:miter lim="800000"/>
            <a:headEnd/>
            <a:tailEnd/>
          </a:ln>
        </p:spPr>
      </p:pic>
      <p:pic>
        <p:nvPicPr>
          <p:cNvPr id="1033" name="Picture 16" descr="6357326pp_xl.jpg"/>
          <p:cNvPicPr>
            <a:picLocks noChangeAspect="1"/>
          </p:cNvPicPr>
          <p:nvPr userDrawn="1"/>
        </p:nvPicPr>
        <p:blipFill>
          <a:blip r:embed="rId18" cstate="print"/>
          <a:srcRect/>
          <a:stretch>
            <a:fillRect/>
          </a:stretch>
        </p:blipFill>
        <p:spPr bwMode="auto">
          <a:xfrm>
            <a:off x="5486400" y="0"/>
            <a:ext cx="1828800" cy="914400"/>
          </a:xfrm>
          <a:prstGeom prst="rect">
            <a:avLst/>
          </a:prstGeom>
          <a:noFill/>
          <a:ln w="9525">
            <a:noFill/>
            <a:miter lim="800000"/>
            <a:headEnd/>
            <a:tailEnd/>
          </a:ln>
        </p:spPr>
      </p:pic>
      <p:pic>
        <p:nvPicPr>
          <p:cNvPr id="1034" name="Picture 17" descr="8066703pp_xxl.jpg"/>
          <p:cNvPicPr>
            <a:picLocks noChangeAspect="1"/>
          </p:cNvPicPr>
          <p:nvPr userDrawn="1"/>
        </p:nvPicPr>
        <p:blipFill>
          <a:blip r:embed="rId19" cstate="print"/>
          <a:srcRect/>
          <a:stretch>
            <a:fillRect/>
          </a:stretch>
        </p:blipFill>
        <p:spPr bwMode="auto">
          <a:xfrm>
            <a:off x="7315200" y="0"/>
            <a:ext cx="1828800" cy="914400"/>
          </a:xfrm>
          <a:prstGeom prst="rect">
            <a:avLst/>
          </a:prstGeom>
          <a:noFill/>
          <a:ln w="9525">
            <a:noFill/>
            <a:miter lim="800000"/>
            <a:headEnd/>
            <a:tailEnd/>
          </a:ln>
        </p:spPr>
      </p:pic>
      <p:pic>
        <p:nvPicPr>
          <p:cNvPr id="1035" name="Picture 18" descr="5518742pp_xl.jpg"/>
          <p:cNvPicPr>
            <a:picLocks noChangeAspect="1"/>
          </p:cNvPicPr>
          <p:nvPr userDrawn="1"/>
        </p:nvPicPr>
        <p:blipFill>
          <a:blip r:embed="rId20" cstate="print"/>
          <a:srcRect/>
          <a:stretch>
            <a:fillRect/>
          </a:stretch>
        </p:blipFill>
        <p:spPr bwMode="auto">
          <a:xfrm>
            <a:off x="1828800" y="0"/>
            <a:ext cx="1828800" cy="914400"/>
          </a:xfrm>
          <a:prstGeom prst="rect">
            <a:avLst/>
          </a:prstGeom>
          <a:noFill/>
          <a:ln w="9525">
            <a:noFill/>
            <a:miter lim="800000"/>
            <a:headEnd/>
            <a:tailEnd/>
          </a:ln>
        </p:spPr>
      </p:pic>
      <p:sp>
        <p:nvSpPr>
          <p:cNvPr id="20" name="Line 19"/>
          <p:cNvSpPr>
            <a:spLocks noChangeShapeType="1"/>
          </p:cNvSpPr>
          <p:nvPr userDrawn="1"/>
        </p:nvSpPr>
        <p:spPr bwMode="auto">
          <a:xfrm>
            <a:off x="0" y="914400"/>
            <a:ext cx="9144000" cy="0"/>
          </a:xfrm>
          <a:prstGeom prst="line">
            <a:avLst/>
          </a:prstGeom>
          <a:noFill/>
          <a:ln w="76200">
            <a:solidFill>
              <a:srgbClr val="00A4E4"/>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spd="slow">
    <p:wipe dir="d"/>
  </p:transition>
  <p:hf hdr="0" ftr="0" dt="0"/>
  <p:txStyles>
    <p:titleStyle>
      <a:lvl1pPr algn="l" rtl="0" eaLnBrk="0" fontAlgn="base" hangingPunct="0">
        <a:spcBef>
          <a:spcPct val="0"/>
        </a:spcBef>
        <a:spcAft>
          <a:spcPct val="0"/>
        </a:spcAft>
        <a:defRPr sz="3300" b="1">
          <a:solidFill>
            <a:srgbClr val="004990"/>
          </a:solidFill>
          <a:latin typeface="+mj-lt"/>
          <a:ea typeface="+mj-ea"/>
          <a:cs typeface="+mj-cs"/>
        </a:defRPr>
      </a:lvl1pPr>
      <a:lvl2pPr algn="l" rtl="0" eaLnBrk="0" fontAlgn="base" hangingPunct="0">
        <a:spcBef>
          <a:spcPct val="0"/>
        </a:spcBef>
        <a:spcAft>
          <a:spcPct val="0"/>
        </a:spcAft>
        <a:defRPr sz="3300" b="1">
          <a:solidFill>
            <a:srgbClr val="004990"/>
          </a:solidFill>
          <a:latin typeface="Times New Roman" pitchFamily="18" charset="0"/>
        </a:defRPr>
      </a:lvl2pPr>
      <a:lvl3pPr algn="l" rtl="0" eaLnBrk="0" fontAlgn="base" hangingPunct="0">
        <a:spcBef>
          <a:spcPct val="0"/>
        </a:spcBef>
        <a:spcAft>
          <a:spcPct val="0"/>
        </a:spcAft>
        <a:defRPr sz="3300" b="1">
          <a:solidFill>
            <a:srgbClr val="004990"/>
          </a:solidFill>
          <a:latin typeface="Times New Roman" pitchFamily="18" charset="0"/>
        </a:defRPr>
      </a:lvl3pPr>
      <a:lvl4pPr algn="l" rtl="0" eaLnBrk="0" fontAlgn="base" hangingPunct="0">
        <a:spcBef>
          <a:spcPct val="0"/>
        </a:spcBef>
        <a:spcAft>
          <a:spcPct val="0"/>
        </a:spcAft>
        <a:defRPr sz="3300" b="1">
          <a:solidFill>
            <a:srgbClr val="004990"/>
          </a:solidFill>
          <a:latin typeface="Times New Roman" pitchFamily="18" charset="0"/>
        </a:defRPr>
      </a:lvl4pPr>
      <a:lvl5pPr algn="l" rtl="0" eaLnBrk="0" fontAlgn="base" hangingPunct="0">
        <a:spcBef>
          <a:spcPct val="0"/>
        </a:spcBef>
        <a:spcAft>
          <a:spcPct val="0"/>
        </a:spcAft>
        <a:defRPr sz="3300" b="1">
          <a:solidFill>
            <a:srgbClr val="004990"/>
          </a:solidFill>
          <a:latin typeface="Times New Roman" pitchFamily="18" charset="0"/>
        </a:defRPr>
      </a:lvl5pPr>
      <a:lvl6pPr marL="457200" algn="l" rtl="0" fontAlgn="base">
        <a:spcBef>
          <a:spcPct val="0"/>
        </a:spcBef>
        <a:spcAft>
          <a:spcPct val="0"/>
        </a:spcAft>
        <a:defRPr sz="3300" b="1">
          <a:solidFill>
            <a:srgbClr val="004990"/>
          </a:solidFill>
          <a:latin typeface="Times New Roman" pitchFamily="18" charset="0"/>
        </a:defRPr>
      </a:lvl6pPr>
      <a:lvl7pPr marL="914400" algn="l" rtl="0" fontAlgn="base">
        <a:spcBef>
          <a:spcPct val="0"/>
        </a:spcBef>
        <a:spcAft>
          <a:spcPct val="0"/>
        </a:spcAft>
        <a:defRPr sz="3300" b="1">
          <a:solidFill>
            <a:srgbClr val="004990"/>
          </a:solidFill>
          <a:latin typeface="Times New Roman" pitchFamily="18" charset="0"/>
        </a:defRPr>
      </a:lvl7pPr>
      <a:lvl8pPr marL="1371600" algn="l" rtl="0" fontAlgn="base">
        <a:spcBef>
          <a:spcPct val="0"/>
        </a:spcBef>
        <a:spcAft>
          <a:spcPct val="0"/>
        </a:spcAft>
        <a:defRPr sz="3300" b="1">
          <a:solidFill>
            <a:srgbClr val="004990"/>
          </a:solidFill>
          <a:latin typeface="Times New Roman" pitchFamily="18" charset="0"/>
        </a:defRPr>
      </a:lvl8pPr>
      <a:lvl9pPr marL="1828800" algn="l" rtl="0" fontAlgn="base">
        <a:spcBef>
          <a:spcPct val="0"/>
        </a:spcBef>
        <a:spcAft>
          <a:spcPct val="0"/>
        </a:spcAft>
        <a:defRPr sz="3300" b="1">
          <a:solidFill>
            <a:srgbClr val="004990"/>
          </a:solidFill>
          <a:latin typeface="Times New Roman" pitchFamily="18" charset="0"/>
        </a:defRPr>
      </a:lvl9pPr>
    </p:titleStyle>
    <p:bodyStyle>
      <a:lvl1pPr marL="231775" indent="-231775" algn="l" rtl="0" eaLnBrk="0" fontAlgn="base" hangingPunct="0">
        <a:spcBef>
          <a:spcPct val="20000"/>
        </a:spcBef>
        <a:spcAft>
          <a:spcPct val="0"/>
        </a:spcAft>
        <a:buChar char="•"/>
        <a:defRPr sz="2800">
          <a:solidFill>
            <a:srgbClr val="004990"/>
          </a:solidFill>
          <a:latin typeface="+mn-lt"/>
          <a:ea typeface="+mn-ea"/>
          <a:cs typeface="+mn-cs"/>
        </a:defRPr>
      </a:lvl1pPr>
      <a:lvl2pPr marL="688975" indent="-231775" algn="l" rtl="0" eaLnBrk="0" fontAlgn="base" hangingPunct="0">
        <a:spcBef>
          <a:spcPct val="20000"/>
        </a:spcBef>
        <a:spcAft>
          <a:spcPct val="0"/>
        </a:spcAft>
        <a:buFont typeface="Arial" charset="0"/>
        <a:buChar char="−"/>
        <a:defRPr sz="2800">
          <a:solidFill>
            <a:srgbClr val="004990"/>
          </a:solidFill>
          <a:latin typeface="+mn-lt"/>
        </a:defRPr>
      </a:lvl2pPr>
      <a:lvl3pPr marL="1146175" indent="-231775" algn="l" rtl="0" eaLnBrk="0" fontAlgn="base" hangingPunct="0">
        <a:spcBef>
          <a:spcPct val="20000"/>
        </a:spcBef>
        <a:spcAft>
          <a:spcPct val="0"/>
        </a:spcAft>
        <a:buFont typeface="Arial" charset="0"/>
        <a:buChar char="−"/>
        <a:defRPr sz="2800">
          <a:solidFill>
            <a:srgbClr val="004990"/>
          </a:solidFill>
          <a:latin typeface="+mn-lt"/>
        </a:defRPr>
      </a:lvl3pPr>
      <a:lvl4pPr marL="1603375" indent="-231775" algn="l" rtl="0" eaLnBrk="0" fontAlgn="base" hangingPunct="0">
        <a:spcBef>
          <a:spcPct val="20000"/>
        </a:spcBef>
        <a:spcAft>
          <a:spcPct val="0"/>
        </a:spcAft>
        <a:buFont typeface="Arial" charset="0"/>
        <a:buChar char="−"/>
        <a:defRPr sz="2800">
          <a:solidFill>
            <a:srgbClr val="004990"/>
          </a:solidFill>
          <a:latin typeface="+mn-lt"/>
        </a:defRPr>
      </a:lvl4pPr>
      <a:lvl5pPr marL="2060575" indent="-231775" algn="l" rtl="0" eaLnBrk="0" fontAlgn="base" hangingPunct="0">
        <a:spcBef>
          <a:spcPct val="20000"/>
        </a:spcBef>
        <a:spcAft>
          <a:spcPct val="0"/>
        </a:spcAft>
        <a:buFont typeface="Arial" charset="0"/>
        <a:buChar char="−"/>
        <a:defRPr sz="2800">
          <a:solidFill>
            <a:srgbClr val="004990"/>
          </a:solidFill>
          <a:latin typeface="+mn-lt"/>
        </a:defRPr>
      </a:lvl5pPr>
      <a:lvl6pPr marL="2517775" indent="-231775" algn="l" rtl="0" fontAlgn="base">
        <a:spcBef>
          <a:spcPct val="20000"/>
        </a:spcBef>
        <a:spcAft>
          <a:spcPct val="0"/>
        </a:spcAft>
        <a:buFont typeface="Arial" charset="0"/>
        <a:buChar char="−"/>
        <a:defRPr sz="2800">
          <a:solidFill>
            <a:srgbClr val="004990"/>
          </a:solidFill>
          <a:latin typeface="+mn-lt"/>
        </a:defRPr>
      </a:lvl6pPr>
      <a:lvl7pPr marL="2974975" indent="-231775" algn="l" rtl="0" fontAlgn="base">
        <a:spcBef>
          <a:spcPct val="20000"/>
        </a:spcBef>
        <a:spcAft>
          <a:spcPct val="0"/>
        </a:spcAft>
        <a:buFont typeface="Arial" charset="0"/>
        <a:buChar char="−"/>
        <a:defRPr sz="2800">
          <a:solidFill>
            <a:srgbClr val="004990"/>
          </a:solidFill>
          <a:latin typeface="+mn-lt"/>
        </a:defRPr>
      </a:lvl7pPr>
      <a:lvl8pPr marL="3432175" indent="-231775" algn="l" rtl="0" fontAlgn="base">
        <a:spcBef>
          <a:spcPct val="20000"/>
        </a:spcBef>
        <a:spcAft>
          <a:spcPct val="0"/>
        </a:spcAft>
        <a:buFont typeface="Arial" charset="0"/>
        <a:buChar char="−"/>
        <a:defRPr sz="2800">
          <a:solidFill>
            <a:srgbClr val="004990"/>
          </a:solidFill>
          <a:latin typeface="+mn-lt"/>
        </a:defRPr>
      </a:lvl8pPr>
      <a:lvl9pPr marL="3889375" indent="-231775" algn="l" rtl="0" fontAlgn="base">
        <a:spcBef>
          <a:spcPct val="20000"/>
        </a:spcBef>
        <a:spcAft>
          <a:spcPct val="0"/>
        </a:spcAft>
        <a:buFont typeface="Arial" charset="0"/>
        <a:buChar char="−"/>
        <a:defRPr sz="2800">
          <a:solidFill>
            <a:srgbClr val="0049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klaw.com/warren-gluck/firmevents/"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1400" y="1524000"/>
            <a:ext cx="4952999" cy="1905000"/>
          </a:xfrm>
        </p:spPr>
        <p:txBody>
          <a:bodyPr/>
          <a:lstStyle/>
          <a:p>
            <a:pPr eaLnBrk="1" hangingPunct="1"/>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CHAPTER 15 UPDATE:</a:t>
            </a:r>
            <a:br>
              <a:rPr lang="en-US" sz="2400" dirty="0" smtClean="0"/>
            </a:br>
            <a:r>
              <a:rPr lang="en-US" sz="1800" b="0" dirty="0" smtClean="0"/>
              <a:t>Cross-Border Insolvency Cases That Impacted the Shipping Landscape This Year</a:t>
            </a:r>
            <a:r>
              <a:rPr lang="en-US" sz="2400" dirty="0" smtClean="0"/>
              <a:t> </a:t>
            </a:r>
            <a:br>
              <a:rPr lang="en-US" sz="2400" dirty="0" smtClean="0"/>
            </a:br>
            <a:r>
              <a:rPr lang="en-US" sz="2400" dirty="0" smtClean="0"/>
              <a:t/>
            </a:r>
            <a:br>
              <a:rPr lang="en-US" sz="2400" dirty="0" smtClean="0"/>
            </a:br>
            <a:r>
              <a:rPr lang="en-US" sz="1800" b="0" dirty="0" smtClean="0"/>
              <a:t>New York – April 29, 2015</a:t>
            </a:r>
            <a:br>
              <a:rPr lang="en-US" sz="1800" b="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p:txBody>
      </p:sp>
      <p:sp>
        <p:nvSpPr>
          <p:cNvPr id="7" name="Subtitle 6"/>
          <p:cNvSpPr>
            <a:spLocks noGrp="1"/>
          </p:cNvSpPr>
          <p:nvPr>
            <p:ph type="subTitle" idx="1"/>
          </p:nvPr>
        </p:nvSpPr>
        <p:spPr>
          <a:xfrm>
            <a:off x="2105024" y="3200400"/>
            <a:ext cx="6734175" cy="1752600"/>
          </a:xfrm>
        </p:spPr>
        <p:txBody>
          <a:bodyPr/>
          <a:lstStyle/>
          <a:p>
            <a:endParaRPr lang="en-US" sz="1600" b="0" dirty="0" smtClean="0"/>
          </a:p>
          <a:p>
            <a:endParaRPr lang="en-US" sz="1600" b="0" dirty="0" smtClean="0"/>
          </a:p>
          <a:p>
            <a:r>
              <a:rPr lang="en-US" sz="1600" b="0" i="1" dirty="0" smtClean="0"/>
              <a:t>Presented to: </a:t>
            </a:r>
            <a:br>
              <a:rPr lang="en-US" sz="1600" b="0" i="1" dirty="0" smtClean="0"/>
            </a:br>
            <a:r>
              <a:rPr lang="en-US" sz="1600" b="0" i="1" dirty="0" smtClean="0"/>
              <a:t>Maritime Law Association, Bankruptcy Committee </a:t>
            </a:r>
            <a:r>
              <a:rPr lang="en-US" sz="2800" b="0" dirty="0" smtClean="0"/>
              <a:t/>
            </a:r>
            <a:br>
              <a:rPr lang="en-US" sz="2800" b="0" dirty="0" smtClean="0"/>
            </a:br>
            <a:r>
              <a:rPr lang="en-US" sz="2800" b="0" dirty="0" smtClean="0"/>
              <a:t/>
            </a:r>
            <a:br>
              <a:rPr lang="en-US" sz="2800" b="0" dirty="0" smtClean="0"/>
            </a:br>
            <a:endParaRPr lang="en-US" dirty="0"/>
          </a:p>
        </p:txBody>
      </p:sp>
      <p:sp>
        <p:nvSpPr>
          <p:cNvPr id="6" name="Rectangle 2"/>
          <p:cNvSpPr>
            <a:spLocks noChangeArrowheads="1"/>
          </p:cNvSpPr>
          <p:nvPr/>
        </p:nvSpPr>
        <p:spPr bwMode="auto">
          <a:xfrm>
            <a:off x="6781800" y="5562600"/>
            <a:ext cx="1905000" cy="838200"/>
          </a:xfrm>
          <a:prstGeom prst="rect">
            <a:avLst/>
          </a:prstGeom>
          <a:noFill/>
          <a:ln w="9525">
            <a:noFill/>
            <a:miter lim="800000"/>
            <a:headEnd/>
            <a:tailEnd/>
          </a:ln>
        </p:spPr>
        <p:txBody>
          <a:bodyPr lIns="0" tIns="0" rIns="0" bIns="0"/>
          <a:lstStyle/>
          <a:p>
            <a:r>
              <a:rPr lang="en-US" sz="1200" b="1" dirty="0" smtClean="0">
                <a:solidFill>
                  <a:srgbClr val="004990"/>
                </a:solidFill>
                <a:latin typeface="+mj-lt"/>
                <a:ea typeface="+mj-ea"/>
                <a:cs typeface="+mj-cs"/>
              </a:rPr>
              <a:t>Warren E. Gluck</a:t>
            </a:r>
          </a:p>
          <a:p>
            <a:r>
              <a:rPr lang="en-US" sz="1200" dirty="0" smtClean="0">
                <a:solidFill>
                  <a:srgbClr val="004990"/>
                </a:solidFill>
                <a:latin typeface="+mj-lt"/>
                <a:ea typeface="+mj-ea"/>
                <a:cs typeface="+mj-cs"/>
              </a:rPr>
              <a:t>Holland &amp; Knight, New York</a:t>
            </a:r>
          </a:p>
          <a:p>
            <a:r>
              <a:rPr lang="en-US" sz="1200" dirty="0" smtClean="0">
                <a:solidFill>
                  <a:srgbClr val="004990"/>
                </a:solidFill>
                <a:latin typeface="+mj-lt"/>
                <a:ea typeface="+mj-ea"/>
                <a:cs typeface="+mj-cs"/>
              </a:rPr>
              <a:t>212-513-3396</a:t>
            </a:r>
            <a:endParaRPr lang="en-US" sz="1200" dirty="0">
              <a:solidFill>
                <a:srgbClr val="004990"/>
              </a:solidFill>
              <a:latin typeface="+mj-lt"/>
              <a:ea typeface="+mj-ea"/>
              <a:cs typeface="+mj-cs"/>
            </a:endParaRPr>
          </a:p>
          <a:p>
            <a:r>
              <a:rPr lang="en-US" sz="1200" dirty="0" smtClean="0">
                <a:solidFill>
                  <a:srgbClr val="004990"/>
                </a:solidFill>
                <a:latin typeface="+mj-lt"/>
                <a:ea typeface="+mj-ea"/>
                <a:cs typeface="+mj-cs"/>
              </a:rPr>
              <a:t>warren.gluck@hklaw.com</a:t>
            </a:r>
            <a:endParaRPr lang="en-US" sz="1200" dirty="0">
              <a:solidFill>
                <a:srgbClr val="004990"/>
              </a:solidFill>
              <a:latin typeface="+mj-lt"/>
              <a:ea typeface="+mj-ea"/>
              <a:cs typeface="+mj-cs"/>
            </a:endParaRPr>
          </a:p>
        </p:txBody>
      </p:sp>
      <p:pic>
        <p:nvPicPr>
          <p:cNvPr id="22533" name="Picture 5" descr="C:\Users\wegluck\Pictures\72962.jpg"/>
          <p:cNvPicPr>
            <a:picLocks noChangeAspect="1" noChangeArrowheads="1"/>
          </p:cNvPicPr>
          <p:nvPr/>
        </p:nvPicPr>
        <p:blipFill>
          <a:blip r:embed="rId2" cstate="print">
            <a:grayscl/>
          </a:blip>
          <a:srcRect/>
          <a:stretch>
            <a:fillRect/>
          </a:stretch>
        </p:blipFill>
        <p:spPr bwMode="auto">
          <a:xfrm>
            <a:off x="5715000" y="5029200"/>
            <a:ext cx="990600" cy="13716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Law? </a:t>
            </a:r>
            <a:endParaRPr lang="en-US" dirty="0"/>
          </a:p>
        </p:txBody>
      </p:sp>
      <p:sp>
        <p:nvSpPr>
          <p:cNvPr id="3" name="Content Placeholder 2"/>
          <p:cNvSpPr>
            <a:spLocks noGrp="1"/>
          </p:cNvSpPr>
          <p:nvPr>
            <p:ph idx="1"/>
          </p:nvPr>
        </p:nvSpPr>
        <p:spPr>
          <a:xfrm>
            <a:off x="455613" y="1828800"/>
            <a:ext cx="8226425" cy="3886200"/>
          </a:xfrm>
        </p:spPr>
        <p:txBody>
          <a:bodyPr/>
          <a:lstStyle/>
          <a:p>
            <a:r>
              <a:rPr lang="en-US" dirty="0" smtClean="0"/>
              <a:t>Does Korean law prevent a maritime creditor from asserting US maritime alter ego claims (is the alter ego claim the exclusive property of the Receiver)?</a:t>
            </a:r>
          </a:p>
          <a:p>
            <a:r>
              <a:rPr lang="en-US" dirty="0" smtClean="0"/>
              <a:t>If Korean law does provide such exclusivity, can a foreign representative assert the claims in the United States? </a:t>
            </a:r>
            <a:r>
              <a:rPr lang="en-US" i="1" dirty="0" smtClean="0"/>
              <a:t>See, </a:t>
            </a:r>
            <a:r>
              <a:rPr lang="en-US" i="1" dirty="0" err="1" smtClean="0"/>
              <a:t>e.g</a:t>
            </a:r>
            <a:r>
              <a:rPr lang="en-US" i="1" dirty="0" smtClean="0"/>
              <a:t>, </a:t>
            </a:r>
            <a:r>
              <a:rPr lang="en-US" i="1" dirty="0" err="1" smtClean="0"/>
              <a:t>Farenco</a:t>
            </a:r>
            <a:r>
              <a:rPr lang="en-US" i="1" dirty="0" smtClean="0"/>
              <a:t> </a:t>
            </a:r>
            <a:r>
              <a:rPr lang="en-US" dirty="0"/>
              <a:t>(no maritime jurisdiction for foreign representative to assert maritime alter ego claims). </a:t>
            </a:r>
            <a:endParaRPr lang="en-US" dirty="0" smtClean="0"/>
          </a:p>
          <a:p>
            <a:r>
              <a:rPr lang="en-US" dirty="0" smtClean="0"/>
              <a:t>If not, can maritime creditors be enjoined from asserting alter ego claims? </a:t>
            </a:r>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9</a:t>
            </a:fld>
            <a:endParaRPr lang="en-US" dirty="0"/>
          </a:p>
        </p:txBody>
      </p:sp>
    </p:spTree>
    <p:extLst>
      <p:ext uri="{BB962C8B-B14F-4D97-AF65-F5344CB8AC3E}">
        <p14:creationId xmlns:p14="http://schemas.microsoft.com/office/powerpoint/2010/main" xmlns="" val="1844558614"/>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r>
              <a:rPr lang="en-US" smtClean="0"/>
              <a:t>:  11 </a:t>
            </a:r>
            <a:r>
              <a:rPr lang="en-US" dirty="0" err="1" smtClean="0"/>
              <a:t>U.S.C</a:t>
            </a:r>
            <a:r>
              <a:rPr lang="en-US" dirty="0" smtClean="0"/>
              <a:t>. 109/28 </a:t>
            </a:r>
            <a:r>
              <a:rPr lang="en-US" dirty="0" err="1" smtClean="0"/>
              <a:t>U.S.C</a:t>
            </a:r>
            <a:r>
              <a:rPr lang="en-US" dirty="0" smtClean="0"/>
              <a:t>. 1410</a:t>
            </a:r>
            <a:endParaRPr lang="en-US" dirty="0"/>
          </a:p>
        </p:txBody>
      </p:sp>
      <p:sp>
        <p:nvSpPr>
          <p:cNvPr id="3" name="Content Placeholder 2"/>
          <p:cNvSpPr>
            <a:spLocks noGrp="1"/>
          </p:cNvSpPr>
          <p:nvPr>
            <p:ph idx="1"/>
          </p:nvPr>
        </p:nvSpPr>
        <p:spPr>
          <a:xfrm>
            <a:off x="455613" y="1752600"/>
            <a:ext cx="8226425" cy="3962400"/>
          </a:xfrm>
        </p:spPr>
        <p:txBody>
          <a:bodyPr/>
          <a:lstStyle/>
          <a:p>
            <a:r>
              <a:rPr lang="en-US" dirty="0" smtClean="0"/>
              <a:t>Application of Barnett – is an attorney retainer sufficient to confer Bankruptcy jurisdiction?  </a:t>
            </a:r>
          </a:p>
          <a:p>
            <a:pPr lvl="1"/>
            <a:r>
              <a:rPr lang="en-US" dirty="0" smtClean="0"/>
              <a:t>Barnett, discussed last time, has been rendered toothless as expected…</a:t>
            </a:r>
          </a:p>
          <a:p>
            <a:r>
              <a:rPr lang="en-US" dirty="0" smtClean="0"/>
              <a:t>But, what if the retainer secures attorneys’ fees already incurred? </a:t>
            </a:r>
          </a:p>
          <a:p>
            <a:r>
              <a:rPr lang="en-US" dirty="0" smtClean="0"/>
              <a:t>What is the proper venue for a Chapter 15 where there is litigation pending in a different jurisdiction and potentially property there as well? </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10</a:t>
            </a:fld>
            <a:endParaRPr lang="en-US" dirty="0"/>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Are Rule B Creditors Secured Creditors? 	</a:t>
            </a:r>
            <a:endParaRPr lang="en-US" dirty="0"/>
          </a:p>
        </p:txBody>
      </p:sp>
      <p:sp>
        <p:nvSpPr>
          <p:cNvPr id="3" name="Content Placeholder 2"/>
          <p:cNvSpPr>
            <a:spLocks noGrp="1"/>
          </p:cNvSpPr>
          <p:nvPr>
            <p:ph idx="1"/>
          </p:nvPr>
        </p:nvSpPr>
        <p:spPr/>
        <p:txBody>
          <a:bodyPr/>
          <a:lstStyle/>
          <a:p>
            <a:r>
              <a:rPr lang="en-US" dirty="0" smtClean="0"/>
              <a:t>Is a Rule B creditor a “secured creditor” for the purposes of Chapter 15? </a:t>
            </a:r>
          </a:p>
          <a:p>
            <a:pPr lvl="1"/>
            <a:r>
              <a:rPr lang="en-US" i="1" dirty="0" smtClean="0"/>
              <a:t>Compare, In re The International Banking Corporation </a:t>
            </a:r>
            <a:r>
              <a:rPr lang="en-US" dirty="0" smtClean="0"/>
              <a:t>(New York state law attachment creditors are secured creditors for the purposes of Chapter 15). </a:t>
            </a:r>
          </a:p>
          <a:p>
            <a:pPr lvl="1"/>
            <a:endParaRPr lang="en-US" i="1"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11</a:t>
            </a:fld>
            <a:endParaRPr lang="en-US" dirty="0"/>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6:  Freight Liens and Chapter 15 </a:t>
            </a:r>
            <a:endParaRPr lang="en-US" dirty="0"/>
          </a:p>
        </p:txBody>
      </p:sp>
      <p:sp>
        <p:nvSpPr>
          <p:cNvPr id="3" name="Content Placeholder 2"/>
          <p:cNvSpPr>
            <a:spLocks noGrp="1"/>
          </p:cNvSpPr>
          <p:nvPr>
            <p:ph idx="1"/>
          </p:nvPr>
        </p:nvSpPr>
        <p:spPr/>
        <p:txBody>
          <a:bodyPr/>
          <a:lstStyle/>
          <a:p>
            <a:r>
              <a:rPr lang="en-US" dirty="0" smtClean="0"/>
              <a:t>Should a court look to foreign law to determine whether freight liens may be enforced? </a:t>
            </a:r>
          </a:p>
          <a:p>
            <a:r>
              <a:rPr lang="en-US" dirty="0" smtClean="0"/>
              <a:t>If the mechanism to enforce </a:t>
            </a:r>
            <a:r>
              <a:rPr lang="en-US" u="sng" dirty="0" smtClean="0"/>
              <a:t>foreign</a:t>
            </a:r>
            <a:r>
              <a:rPr lang="en-US" dirty="0" smtClean="0"/>
              <a:t> freight liens is a United States arrest of cargo, is the Chapter 15 stay implicated? </a:t>
            </a:r>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12</a:t>
            </a:fld>
            <a:endParaRPr lang="en-US" dirty="0"/>
          </a:p>
        </p:txBody>
      </p:sp>
    </p:spTree>
    <p:extLst>
      <p:ext uri="{BB962C8B-B14F-4D97-AF65-F5344CB8AC3E}">
        <p14:creationId xmlns:p14="http://schemas.microsoft.com/office/powerpoint/2010/main" xmlns="" val="837514091"/>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974725"/>
          </a:xfrm>
        </p:spPr>
        <p:txBody>
          <a:bodyPr/>
          <a:lstStyle/>
          <a:p>
            <a:r>
              <a:rPr lang="en-US" sz="3200" dirty="0" smtClean="0"/>
              <a:t>Issue 7:  Are Time and Voyage Chartered Vessels Protected by the Bankruptcy Stay? </a:t>
            </a:r>
            <a:endParaRPr lang="en-US" sz="3200" dirty="0"/>
          </a:p>
        </p:txBody>
      </p:sp>
      <p:sp>
        <p:nvSpPr>
          <p:cNvPr id="3" name="Content Placeholder 2"/>
          <p:cNvSpPr>
            <a:spLocks noGrp="1"/>
          </p:cNvSpPr>
          <p:nvPr>
            <p:ph idx="1"/>
          </p:nvPr>
        </p:nvSpPr>
        <p:spPr>
          <a:xfrm>
            <a:off x="457200" y="2362200"/>
            <a:ext cx="8226425" cy="3001962"/>
          </a:xfrm>
        </p:spPr>
        <p:txBody>
          <a:bodyPr/>
          <a:lstStyle/>
          <a:p>
            <a:r>
              <a:rPr lang="en-US" sz="2400" dirty="0" smtClean="0"/>
              <a:t>In Re STX Pan Ocean</a:t>
            </a:r>
          </a:p>
          <a:p>
            <a:pPr>
              <a:buNone/>
            </a:pPr>
            <a:endParaRPr lang="en-US" sz="2400" dirty="0" smtClean="0"/>
          </a:p>
          <a:p>
            <a:r>
              <a:rPr lang="en-US" sz="2400" dirty="0" err="1" smtClean="0"/>
              <a:t>Daebo</a:t>
            </a:r>
            <a:endParaRPr lang="en-US" sz="2400" dirty="0" smtClean="0"/>
          </a:p>
          <a:p>
            <a:pPr marL="0" indent="0">
              <a:buNone/>
            </a:pPr>
            <a:endParaRPr lang="en-US" sz="2400" dirty="0" smtClean="0"/>
          </a:p>
          <a:p>
            <a:r>
              <a:rPr lang="en-US" sz="2400" dirty="0" smtClean="0"/>
              <a:t>The current, unopposed trend is “yes.”  At some point, major interests will be implicated.  Is the “magic cloak theory” viable? </a:t>
            </a:r>
          </a:p>
          <a:p>
            <a:endParaRPr lang="en-US" sz="2400" dirty="0" smtClean="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13</a:t>
            </a:fld>
            <a:endParaRPr lang="en-U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 Distinction Based Upon Types of Charters and Property Interests?</a:t>
            </a:r>
            <a:endParaRPr lang="en-US" sz="3200" dirty="0"/>
          </a:p>
        </p:txBody>
      </p:sp>
      <p:sp>
        <p:nvSpPr>
          <p:cNvPr id="3" name="Content Placeholder 2"/>
          <p:cNvSpPr>
            <a:spLocks noGrp="1"/>
          </p:cNvSpPr>
          <p:nvPr>
            <p:ph idx="1"/>
          </p:nvPr>
        </p:nvSpPr>
        <p:spPr>
          <a:xfrm>
            <a:off x="455613" y="2038350"/>
            <a:ext cx="8226425" cy="4343400"/>
          </a:xfrm>
        </p:spPr>
        <p:txBody>
          <a:bodyPr/>
          <a:lstStyle/>
          <a:p>
            <a:pPr>
              <a:spcAft>
                <a:spcPts val="1200"/>
              </a:spcAft>
            </a:pPr>
            <a:r>
              <a:rPr lang="en-US" sz="1500" i="1" dirty="0" smtClean="0">
                <a:solidFill>
                  <a:srgbClr val="0070C0"/>
                </a:solidFill>
              </a:rPr>
              <a:t>See, e.g., Fed Commerce &amp; Navigation Co. v. M/V </a:t>
            </a:r>
            <a:r>
              <a:rPr lang="en-US" sz="1500" i="1" dirty="0" err="1" smtClean="0">
                <a:solidFill>
                  <a:srgbClr val="0070C0"/>
                </a:solidFill>
              </a:rPr>
              <a:t>Marathonian</a:t>
            </a:r>
            <a:r>
              <a:rPr lang="en-US" sz="1500" i="1" dirty="0" smtClean="0">
                <a:solidFill>
                  <a:srgbClr val="0070C0"/>
                </a:solidFill>
              </a:rPr>
              <a:t>, </a:t>
            </a:r>
            <a:r>
              <a:rPr lang="en-US" sz="1500" dirty="0" smtClean="0">
                <a:solidFill>
                  <a:srgbClr val="0070C0"/>
                </a:solidFill>
              </a:rPr>
              <a:t>392 </a:t>
            </a:r>
            <a:r>
              <a:rPr lang="en-US" sz="1500" dirty="0" err="1" smtClean="0">
                <a:solidFill>
                  <a:srgbClr val="0070C0"/>
                </a:solidFill>
              </a:rPr>
              <a:t>F.Supp</a:t>
            </a:r>
            <a:r>
              <a:rPr lang="en-US" sz="1500" dirty="0" smtClean="0">
                <a:solidFill>
                  <a:srgbClr val="0070C0"/>
                </a:solidFill>
              </a:rPr>
              <a:t>. 908, 910 (S.D.N.Y. 1975) (a time charterer is without any property right in the vessel); </a:t>
            </a:r>
            <a:r>
              <a:rPr lang="en-US" sz="1500" i="1" dirty="0" smtClean="0">
                <a:solidFill>
                  <a:srgbClr val="0070C0"/>
                </a:solidFill>
              </a:rPr>
              <a:t>Id. </a:t>
            </a:r>
            <a:r>
              <a:rPr lang="en-US" sz="1500" dirty="0" smtClean="0">
                <a:solidFill>
                  <a:srgbClr val="0070C0"/>
                </a:solidFill>
              </a:rPr>
              <a:t>at n.2 (“n. 2 (recognizing that under a demise or bareboat charter, the charterer "becomes, in effect, the owner pro </a:t>
            </a:r>
            <a:r>
              <a:rPr lang="en-US" sz="1500" dirty="0" err="1" smtClean="0">
                <a:solidFill>
                  <a:srgbClr val="0070C0"/>
                </a:solidFill>
              </a:rPr>
              <a:t>hac</a:t>
            </a:r>
            <a:r>
              <a:rPr lang="en-US" sz="1500" dirty="0" smtClean="0">
                <a:solidFill>
                  <a:srgbClr val="0070C0"/>
                </a:solidFill>
              </a:rPr>
              <a:t> vice, just as does the lessee of a house and lot, to whom the demise charter is analogous"); </a:t>
            </a:r>
            <a:r>
              <a:rPr lang="en-US" sz="1500" i="1" dirty="0" err="1" smtClean="0">
                <a:solidFill>
                  <a:srgbClr val="0070C0"/>
                </a:solidFill>
              </a:rPr>
              <a:t>Asprogerakas</a:t>
            </a:r>
            <a:r>
              <a:rPr lang="en-US" sz="1500" i="1" dirty="0" smtClean="0">
                <a:solidFill>
                  <a:srgbClr val="0070C0"/>
                </a:solidFill>
              </a:rPr>
              <a:t> v. MOL </a:t>
            </a:r>
            <a:r>
              <a:rPr lang="en-US" sz="1500" i="1" dirty="0" err="1" smtClean="0">
                <a:solidFill>
                  <a:srgbClr val="0070C0"/>
                </a:solidFill>
              </a:rPr>
              <a:t>Tankship</a:t>
            </a:r>
            <a:r>
              <a:rPr lang="en-US" sz="1500" i="1" dirty="0" smtClean="0">
                <a:solidFill>
                  <a:srgbClr val="0070C0"/>
                </a:solidFill>
              </a:rPr>
              <a:t> Mgmt., Ltd.,</a:t>
            </a:r>
            <a:r>
              <a:rPr lang="en-US" sz="1500" dirty="0" smtClean="0">
                <a:solidFill>
                  <a:srgbClr val="0070C0"/>
                </a:solidFill>
              </a:rPr>
              <a:t> No. Civ.A.CV-97-3053, 1998 WL 760291, at *3 (E.D.N.Y. Aug. 31, 1998) (indicating that a "time charterer contracts not for the vessel but for a specific service of the vessel, such as the transport of goods, which is rendered by the owners’); </a:t>
            </a:r>
            <a:r>
              <a:rPr lang="en-US" sz="1500" i="1" dirty="0" err="1" smtClean="0">
                <a:solidFill>
                  <a:srgbClr val="0070C0"/>
                </a:solidFill>
              </a:rPr>
              <a:t>Mondella</a:t>
            </a:r>
            <a:r>
              <a:rPr lang="en-US" sz="1500" i="1" dirty="0" smtClean="0">
                <a:solidFill>
                  <a:srgbClr val="0070C0"/>
                </a:solidFill>
              </a:rPr>
              <a:t> v. S.S. </a:t>
            </a:r>
            <a:r>
              <a:rPr lang="en-US" sz="1500" i="1" dirty="0" err="1" smtClean="0">
                <a:solidFill>
                  <a:srgbClr val="0070C0"/>
                </a:solidFill>
              </a:rPr>
              <a:t>Elie</a:t>
            </a:r>
            <a:r>
              <a:rPr lang="en-US" sz="1500" dirty="0" smtClean="0">
                <a:solidFill>
                  <a:srgbClr val="0070C0"/>
                </a:solidFill>
              </a:rPr>
              <a:t>, 223 F. Supp. 390, 392 (S.D.N.Y. 1963) (same).</a:t>
            </a:r>
          </a:p>
          <a:p>
            <a:pPr>
              <a:spcAft>
                <a:spcPts val="1200"/>
              </a:spcAft>
            </a:pPr>
            <a:r>
              <a:rPr lang="en-US" sz="1500" i="1" dirty="0" err="1" smtClean="0">
                <a:solidFill>
                  <a:srgbClr val="0070C0"/>
                </a:solidFill>
              </a:rPr>
              <a:t>Riffe</a:t>
            </a:r>
            <a:r>
              <a:rPr lang="en-US" sz="1500" i="1" dirty="0" smtClean="0">
                <a:solidFill>
                  <a:srgbClr val="0070C0"/>
                </a:solidFill>
              </a:rPr>
              <a:t> Petroleum Co. v. </a:t>
            </a:r>
            <a:r>
              <a:rPr lang="en-US" sz="1500" i="1" dirty="0" err="1" smtClean="0">
                <a:solidFill>
                  <a:srgbClr val="0070C0"/>
                </a:solidFill>
              </a:rPr>
              <a:t>Cibro</a:t>
            </a:r>
            <a:r>
              <a:rPr lang="en-US" sz="1500" i="1" dirty="0" smtClean="0">
                <a:solidFill>
                  <a:srgbClr val="0070C0"/>
                </a:solidFill>
              </a:rPr>
              <a:t> Sales. Corp., </a:t>
            </a:r>
            <a:r>
              <a:rPr lang="en-US" sz="1500" dirty="0" smtClean="0">
                <a:solidFill>
                  <a:srgbClr val="0070C0"/>
                </a:solidFill>
              </a:rPr>
              <a:t>601 F.2d 1385 (10</a:t>
            </a:r>
            <a:r>
              <a:rPr lang="en-US" sz="1500" baseline="30000" dirty="0" smtClean="0">
                <a:solidFill>
                  <a:srgbClr val="0070C0"/>
                </a:solidFill>
              </a:rPr>
              <a:t>th</a:t>
            </a:r>
            <a:r>
              <a:rPr lang="en-US" sz="1500" dirty="0" smtClean="0">
                <a:solidFill>
                  <a:srgbClr val="0070C0"/>
                </a:solidFill>
              </a:rPr>
              <a:t> Cir. 1979) (in rem arrest against vessel owned by non-debtor to enforce maritime lien for necessaries not violation of automatic stay for purposes of sanctions motion  - </a:t>
            </a:r>
            <a:r>
              <a:rPr lang="en-US" sz="1600" dirty="0" smtClean="0">
                <a:solidFill>
                  <a:srgbClr val="0070C0"/>
                </a:solidFill>
              </a:rPr>
              <a:t>a time charter "is a contract for a special service to be rendered by the owners of the vessel" and is to be distinguished from "a contract for the lease of the vessel</a:t>
            </a:r>
            <a:r>
              <a:rPr lang="en-US" sz="1500" dirty="0" smtClean="0">
                <a:solidFill>
                  <a:srgbClr val="0070C0"/>
                </a:solidFill>
              </a:rPr>
              <a:t>”). </a:t>
            </a:r>
            <a:endParaRPr lang="en-US" sz="1500" i="1" dirty="0" smtClean="0">
              <a:solidFill>
                <a:srgbClr val="0070C0"/>
              </a:solidFill>
            </a:endParaRPr>
          </a:p>
          <a:p>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14</a:t>
            </a:fld>
            <a:endParaRPr lang="en-US" dirty="0"/>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Does that Mean for Secured Interests?</a:t>
            </a:r>
            <a:endParaRPr lang="en-US" dirty="0"/>
          </a:p>
        </p:txBody>
      </p:sp>
      <p:sp>
        <p:nvSpPr>
          <p:cNvPr id="3" name="Content Placeholder 2"/>
          <p:cNvSpPr>
            <a:spLocks noGrp="1"/>
          </p:cNvSpPr>
          <p:nvPr>
            <p:ph idx="1"/>
          </p:nvPr>
        </p:nvSpPr>
        <p:spPr/>
        <p:txBody>
          <a:bodyPr/>
          <a:lstStyle/>
          <a:p>
            <a:r>
              <a:rPr lang="en-US" dirty="0" smtClean="0"/>
              <a:t>Mortgage Holders. </a:t>
            </a:r>
          </a:p>
          <a:p>
            <a:r>
              <a:rPr lang="en-US" dirty="0" smtClean="0"/>
              <a:t>Rule C Lien Holders.</a:t>
            </a:r>
          </a:p>
          <a:p>
            <a:r>
              <a:rPr lang="en-US" dirty="0" smtClean="0"/>
              <a:t>Providers of Necessaries in the United States. </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15</a:t>
            </a:fld>
            <a:endParaRPr lang="en-US" dirty="0"/>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 Bunkers</a:t>
            </a:r>
            <a:endParaRPr lang="en-US" dirty="0"/>
          </a:p>
        </p:txBody>
      </p:sp>
      <p:sp>
        <p:nvSpPr>
          <p:cNvPr id="3" name="Content Placeholder 2"/>
          <p:cNvSpPr>
            <a:spLocks noGrp="1"/>
          </p:cNvSpPr>
          <p:nvPr>
            <p:ph idx="1"/>
          </p:nvPr>
        </p:nvSpPr>
        <p:spPr>
          <a:xfrm>
            <a:off x="455613" y="1752600"/>
            <a:ext cx="8226425" cy="3962400"/>
          </a:xfrm>
        </p:spPr>
        <p:txBody>
          <a:bodyPr/>
          <a:lstStyle/>
          <a:p>
            <a:r>
              <a:rPr lang="en-US" sz="2400" dirty="0" smtClean="0"/>
              <a:t>Foreign Insolvency of a Bunker Supplier</a:t>
            </a:r>
          </a:p>
          <a:p>
            <a:r>
              <a:rPr lang="en-US" sz="2400" dirty="0" smtClean="0"/>
              <a:t>Physical suppliers, </a:t>
            </a:r>
            <a:r>
              <a:rPr lang="en-US" sz="2400" dirty="0" err="1" smtClean="0"/>
              <a:t>OW</a:t>
            </a:r>
            <a:r>
              <a:rPr lang="en-US" sz="2400" dirty="0" smtClean="0"/>
              <a:t> Affiliates and Secured Interest/Assignee in Receivables Make Conflicting Claims to Receivables from parties on a World Wide Basis.</a:t>
            </a:r>
          </a:p>
          <a:p>
            <a:r>
              <a:rPr lang="en-US" sz="2400" dirty="0" smtClean="0"/>
              <a:t>May those parties file “interpleader” actions in the United States, deposit the subject funds with the Court, and create jurisdiction to decide the dispute so as to avoid the potential for double liability and vessel arrests when the vessels are not within the jurisdiction of the United States? </a:t>
            </a:r>
          </a:p>
          <a:p>
            <a:r>
              <a:rPr lang="en-US" sz="2400" dirty="0" smtClean="0"/>
              <a:t>Would Chapter 15 or the Cross Border Insolvency Regime Have Helped? </a:t>
            </a:r>
            <a:endParaRPr lang="en-US" sz="2400"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16</a:t>
            </a:fld>
            <a:endParaRPr lang="en-US" dirty="0"/>
          </a:p>
        </p:txBody>
      </p:sp>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E91CA0B9-F148-4D36-99AA-F3695E16ED27}" type="slidenum">
              <a:rPr lang="en-US" smtClean="0"/>
              <a:pPr/>
              <a:t>17</a:t>
            </a:fld>
            <a:endParaRPr lang="en-US" dirty="0"/>
          </a:p>
        </p:txBody>
      </p:sp>
      <p:pic>
        <p:nvPicPr>
          <p:cNvPr id="17" name="Picture Placeholder 16" descr="Gluck_Warren_72.jpg"/>
          <p:cNvPicPr>
            <a:picLocks noGrp="1" noChangeAspect="1"/>
          </p:cNvPicPr>
          <p:nvPr>
            <p:ph type="pic" sz="quarter" idx="14"/>
          </p:nvPr>
        </p:nvPicPr>
        <p:blipFill>
          <a:blip r:embed="rId2" cstate="print"/>
          <a:srcRect l="5678" r="5678"/>
          <a:stretch>
            <a:fillRect/>
          </a:stretch>
        </p:blipFill>
        <p:spPr/>
      </p:pic>
      <p:sp>
        <p:nvSpPr>
          <p:cNvPr id="11" name="Text Placeholder 10"/>
          <p:cNvSpPr>
            <a:spLocks noGrp="1"/>
          </p:cNvSpPr>
          <p:nvPr>
            <p:ph type="body" sz="quarter" idx="15"/>
          </p:nvPr>
        </p:nvSpPr>
        <p:spPr/>
        <p:txBody>
          <a:bodyPr/>
          <a:lstStyle/>
          <a:p>
            <a:r>
              <a:rPr lang="en-US" dirty="0" smtClean="0"/>
              <a:t>Warren E. Gluck</a:t>
            </a:r>
            <a:endParaRPr lang="en-US" dirty="0"/>
          </a:p>
        </p:txBody>
      </p:sp>
      <p:sp>
        <p:nvSpPr>
          <p:cNvPr id="12" name="Text Placeholder 11"/>
          <p:cNvSpPr>
            <a:spLocks noGrp="1"/>
          </p:cNvSpPr>
          <p:nvPr>
            <p:ph type="body" sz="quarter" idx="16"/>
          </p:nvPr>
        </p:nvSpPr>
        <p:spPr/>
        <p:txBody>
          <a:bodyPr/>
          <a:lstStyle/>
          <a:p>
            <a:r>
              <a:rPr lang="en-US" dirty="0" smtClean="0"/>
              <a:t>Warren E. Gluck</a:t>
            </a:r>
          </a:p>
          <a:p>
            <a:r>
              <a:rPr lang="en-US" dirty="0" smtClean="0"/>
              <a:t>Senior Associate</a:t>
            </a:r>
          </a:p>
          <a:p>
            <a:endParaRPr lang="en-US" dirty="0" smtClean="0"/>
          </a:p>
          <a:p>
            <a:r>
              <a:rPr lang="en-US" dirty="0" smtClean="0"/>
              <a:t>New York</a:t>
            </a:r>
          </a:p>
          <a:p>
            <a:r>
              <a:rPr lang="en-US" dirty="0" smtClean="0"/>
              <a:t>T. 212.513.3396</a:t>
            </a:r>
          </a:p>
          <a:p>
            <a:r>
              <a:rPr lang="en-US" dirty="0" smtClean="0"/>
              <a:t>warren.gluck@hklaw.com</a:t>
            </a:r>
          </a:p>
        </p:txBody>
      </p:sp>
      <p:sp>
        <p:nvSpPr>
          <p:cNvPr id="9" name="Text Placeholder 8"/>
          <p:cNvSpPr>
            <a:spLocks noGrp="1"/>
          </p:cNvSpPr>
          <p:nvPr>
            <p:ph type="body" sz="quarter" idx="11"/>
          </p:nvPr>
        </p:nvSpPr>
        <p:spPr/>
        <p:txBody>
          <a:bodyPr/>
          <a:lstStyle/>
          <a:p>
            <a:r>
              <a:rPr lang="en-US" sz="1600" b="1" dirty="0" smtClean="0"/>
              <a:t>Warren E. Gluck</a:t>
            </a:r>
            <a:r>
              <a:rPr lang="en-US" sz="1600" dirty="0" smtClean="0"/>
              <a:t> is a litigator in Holland &amp; Knight's New York Office and has been named a New York Super Lawyers Rising Star for the past three years. His practice includes fraud, contentious insolvency, asset recovery and judgment enforcement, as well as commercial litigation and admiralty law. He has experience in all aspects of the litigation process and has acted as lead counsel on numerous judgment enforcement, fraud, cross-border insolvency, asset tracing and shipping matters. </a:t>
            </a:r>
          </a:p>
          <a:p>
            <a:r>
              <a:rPr lang="en-US" sz="1600" dirty="0" smtClean="0"/>
              <a:t>Mr. Gluck often represents creditors, liquidators and foreign debtors in connection with cross- border and domestic insolvency as well as litigation matters ranging from judgment enforcement to business restructuring and fraudulent transfer. He is a </a:t>
            </a:r>
            <a:r>
              <a:rPr lang="en-US" sz="1600" dirty="0" smtClean="0">
                <a:hlinkClick r:id="rId3"/>
              </a:rPr>
              <a:t>frequent speaker</a:t>
            </a:r>
            <a:r>
              <a:rPr lang="en-US" sz="1600" dirty="0" smtClean="0"/>
              <a:t> on the topics of international judgment enforcement and cross-border insolvency and has pioneered new asset tracing methods. </a:t>
            </a:r>
          </a:p>
          <a:p>
            <a:r>
              <a:rPr lang="en-US" sz="1600" dirty="0" smtClean="0"/>
              <a:t>In addition, Mr. Gluck has substantial experience in connection with interim and protective remedies and has litigated dozens of prejudgment attachment and injunction-predicated cases. He also assisted in both pioneering and defending newly developed global seizure orders. </a:t>
            </a:r>
          </a:p>
        </p:txBody>
      </p:sp>
    </p:spTree>
    <p:extLst>
      <p:ext uri="{BB962C8B-B14F-4D97-AF65-F5344CB8AC3E}">
        <p14:creationId xmlns:p14="http://schemas.microsoft.com/office/powerpoint/2010/main" xmlns="" val="21435253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6475"/>
            <a:ext cx="8839200" cy="898525"/>
          </a:xfrm>
        </p:spPr>
        <p:txBody>
          <a:bodyPr/>
          <a:lstStyle/>
          <a:p>
            <a:r>
              <a:rPr lang="en-US" sz="3200" dirty="0" smtClean="0"/>
              <a:t>Cross Border Insolvency Cases and Updates Since Last Meeting </a:t>
            </a:r>
            <a:endParaRPr lang="en-US" sz="3200" dirty="0"/>
          </a:p>
        </p:txBody>
      </p:sp>
      <p:sp>
        <p:nvSpPr>
          <p:cNvPr id="3" name="Content Placeholder 2"/>
          <p:cNvSpPr>
            <a:spLocks noGrp="1"/>
          </p:cNvSpPr>
          <p:nvPr>
            <p:ph idx="1"/>
          </p:nvPr>
        </p:nvSpPr>
        <p:spPr>
          <a:xfrm>
            <a:off x="228600" y="2209800"/>
            <a:ext cx="8043530" cy="3382962"/>
          </a:xfrm>
        </p:spPr>
        <p:txBody>
          <a:bodyPr>
            <a:noAutofit/>
          </a:bodyPr>
          <a:lstStyle/>
          <a:p>
            <a:r>
              <a:rPr lang="en-US" sz="1600" i="1" dirty="0" smtClean="0"/>
              <a:t>In re </a:t>
            </a:r>
            <a:r>
              <a:rPr lang="en-US" sz="1600" i="1" dirty="0" err="1" smtClean="0"/>
              <a:t>Daebo</a:t>
            </a:r>
            <a:r>
              <a:rPr lang="en-US" sz="1600" i="1" dirty="0" smtClean="0"/>
              <a:t> International Shipping Co. Ltd., </a:t>
            </a:r>
            <a:r>
              <a:rPr lang="en-US" sz="1600" dirty="0" smtClean="0"/>
              <a:t>15-10616 (</a:t>
            </a:r>
            <a:r>
              <a:rPr lang="en-US" sz="1600" dirty="0" err="1" smtClean="0"/>
              <a:t>Bankr</a:t>
            </a:r>
            <a:r>
              <a:rPr lang="en-US" sz="1600" dirty="0" smtClean="0"/>
              <a:t>. </a:t>
            </a:r>
            <a:r>
              <a:rPr lang="en-US" sz="1600" dirty="0" err="1" smtClean="0"/>
              <a:t>S.D.N.Y</a:t>
            </a:r>
            <a:r>
              <a:rPr lang="en-US" sz="1600" dirty="0" smtClean="0"/>
              <a:t>.)</a:t>
            </a:r>
          </a:p>
          <a:p>
            <a:pPr marL="0" indent="0">
              <a:buNone/>
            </a:pPr>
            <a:endParaRPr lang="en-US" sz="1600" dirty="0" smtClean="0"/>
          </a:p>
          <a:p>
            <a:r>
              <a:rPr lang="en-US" sz="1600" i="1" dirty="0" smtClean="0"/>
              <a:t>OW Bunkers (Cross Border Insolvency with Substantial US Implications and the “Interpleader Actions”)</a:t>
            </a:r>
          </a:p>
          <a:p>
            <a:endParaRPr lang="en-US" sz="1600" i="1" dirty="0" smtClean="0"/>
          </a:p>
          <a:p>
            <a:r>
              <a:rPr lang="en-US" sz="1600" i="1" dirty="0" smtClean="0"/>
              <a:t>Barnet and 11 </a:t>
            </a:r>
            <a:r>
              <a:rPr lang="en-US" sz="1600" i="1" dirty="0" err="1" smtClean="0"/>
              <a:t>U.S.C</a:t>
            </a:r>
            <a:r>
              <a:rPr lang="en-US" sz="1600" i="1" dirty="0" smtClean="0"/>
              <a:t>. 109 update -- B. Endeavor Shipping Co. Ltd., </a:t>
            </a:r>
            <a:r>
              <a:rPr lang="en-US" sz="1600" dirty="0" smtClean="0"/>
              <a:t>15-10246 (</a:t>
            </a:r>
            <a:r>
              <a:rPr lang="en-US" sz="1600" dirty="0" err="1" smtClean="0"/>
              <a:t>Bankr</a:t>
            </a:r>
            <a:r>
              <a:rPr lang="en-US" sz="1600" dirty="0" smtClean="0"/>
              <a:t>. S.D.N.Y.) (retainer payment sufficient to confer jurisdiction) (following long line of cases)</a:t>
            </a:r>
          </a:p>
          <a:p>
            <a:pPr>
              <a:buNone/>
            </a:pPr>
            <a:endParaRPr lang="en-US" sz="1600" dirty="0" smtClean="0"/>
          </a:p>
          <a:p>
            <a:r>
              <a:rPr lang="en-US" sz="1600" i="1" dirty="0" err="1" smtClean="0"/>
              <a:t>Krys</a:t>
            </a:r>
            <a:r>
              <a:rPr lang="en-US" sz="1600" i="1" dirty="0" smtClean="0"/>
              <a:t> v. </a:t>
            </a:r>
            <a:r>
              <a:rPr lang="en-US" sz="1600" i="1" dirty="0" err="1" smtClean="0"/>
              <a:t>Farnum</a:t>
            </a:r>
            <a:r>
              <a:rPr lang="en-US" sz="1600" i="1" dirty="0" smtClean="0"/>
              <a:t> Place</a:t>
            </a:r>
            <a:r>
              <a:rPr lang="en-US" sz="1600" dirty="0" smtClean="0"/>
              <a:t>, 768 F.3d 239 (2d Cir. 2014) (Foreign debtor’s sales of property subject to  and being administered in a foreign proceeding that can be characterized as “US Property” is subject to a 11 U.S.C. 363 analysis)</a:t>
            </a:r>
          </a:p>
          <a:p>
            <a:pPr marL="0" indent="0">
              <a:buNone/>
            </a:pPr>
            <a:r>
              <a:rPr lang="en-US" sz="1600" dirty="0" smtClean="0"/>
              <a:t> </a:t>
            </a:r>
          </a:p>
          <a:p>
            <a:r>
              <a:rPr lang="en-US" sz="1600" i="1" dirty="0" err="1" smtClean="0"/>
              <a:t>UNCITRAL</a:t>
            </a:r>
            <a:r>
              <a:rPr lang="en-US" sz="1600" i="1" dirty="0" smtClean="0"/>
              <a:t> Has Clarified the Meaning of COMI in the Model Law in a way that conflicts with the Second Circuit’s Fairfield Sentry “time of the chapter 15 filing” rule. </a:t>
            </a:r>
          </a:p>
        </p:txBody>
      </p:sp>
      <p:sp>
        <p:nvSpPr>
          <p:cNvPr id="6" name="Slide Number Placeholder 5"/>
          <p:cNvSpPr>
            <a:spLocks noGrp="1"/>
          </p:cNvSpPr>
          <p:nvPr>
            <p:ph type="sldNum" sz="quarter" idx="10"/>
          </p:nvPr>
        </p:nvSpPr>
        <p:spPr/>
        <p:txBody>
          <a:bodyPr/>
          <a:lstStyle/>
          <a:p>
            <a:pPr>
              <a:defRPr/>
            </a:pPr>
            <a:fld id="{693B9ED7-9472-41BB-BA5F-96D43B20E1B8}" type="slidenum">
              <a:rPr lang="en-US" smtClean="0"/>
              <a:pPr>
                <a:defRPr/>
              </a:pPr>
              <a:t>1</a:t>
            </a:fld>
            <a:endParaRPr lang="en-US"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Chapter 15 – Brief Overview</a:t>
            </a:r>
            <a:endParaRPr lang="en-US" sz="3200" dirty="0"/>
          </a:p>
        </p:txBody>
      </p:sp>
      <p:sp>
        <p:nvSpPr>
          <p:cNvPr id="3" name="Content Placeholder 2"/>
          <p:cNvSpPr>
            <a:spLocks noGrp="1"/>
          </p:cNvSpPr>
          <p:nvPr>
            <p:ph idx="1"/>
          </p:nvPr>
        </p:nvSpPr>
        <p:spPr>
          <a:xfrm>
            <a:off x="455613" y="1905000"/>
            <a:ext cx="8226425" cy="3810000"/>
          </a:xfrm>
        </p:spPr>
        <p:txBody>
          <a:bodyPr/>
          <a:lstStyle/>
          <a:p>
            <a:pPr>
              <a:spcAft>
                <a:spcPts val="1200"/>
              </a:spcAft>
            </a:pPr>
            <a:r>
              <a:rPr lang="en-US" sz="2200" dirty="0" smtClean="0"/>
              <a:t>2005:  U.S. adoption of the U.N. Commission on International Trade Law (UNCITRAL) Model Law of Cross-Border Insolvency.</a:t>
            </a:r>
          </a:p>
          <a:p>
            <a:pPr>
              <a:spcAft>
                <a:spcPts val="1200"/>
              </a:spcAft>
            </a:pPr>
            <a:r>
              <a:rPr lang="en-US" sz="2200" dirty="0" smtClean="0"/>
              <a:t>Action brought by “Foreign Representative” (typically, but not always, appointed by foreign court).</a:t>
            </a:r>
          </a:p>
          <a:p>
            <a:pPr>
              <a:spcAft>
                <a:spcPts val="1200"/>
              </a:spcAft>
            </a:pPr>
            <a:r>
              <a:rPr lang="en-US" sz="2200" dirty="0" smtClean="0"/>
              <a:t>Key:  foreign proceeding to be at “center of main interest” (COMI) of debtors.  </a:t>
            </a:r>
            <a:r>
              <a:rPr lang="en-US" sz="2200" i="1" dirty="0" smtClean="0"/>
              <a:t>See In re Fairfield Sentry Limited,</a:t>
            </a:r>
            <a:r>
              <a:rPr lang="en-US" sz="2200" dirty="0" smtClean="0"/>
              <a:t> 714 F.3d 127 (2d Cir. 2013) (recognizing “COMI-Shifting” and permitting recognition of offshore liquidations and bankruptcies, including shipping companies. Non-main recognition also possible</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2</a:t>
            </a:fld>
            <a:endParaRPr lang="en-US"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 Chapter 15 (Continued)</a:t>
            </a:r>
            <a:endParaRPr lang="en-US" sz="3200" dirty="0"/>
          </a:p>
        </p:txBody>
      </p:sp>
      <p:sp>
        <p:nvSpPr>
          <p:cNvPr id="3" name="Content Placeholder 2"/>
          <p:cNvSpPr>
            <a:spLocks noGrp="1"/>
          </p:cNvSpPr>
          <p:nvPr>
            <p:ph idx="1"/>
          </p:nvPr>
        </p:nvSpPr>
        <p:spPr>
          <a:xfrm>
            <a:off x="457200" y="1828800"/>
            <a:ext cx="8226425" cy="4419600"/>
          </a:xfrm>
        </p:spPr>
        <p:txBody>
          <a:bodyPr>
            <a:noAutofit/>
          </a:bodyPr>
          <a:lstStyle/>
          <a:p>
            <a:pPr>
              <a:lnSpc>
                <a:spcPct val="75000"/>
              </a:lnSpc>
              <a:spcBef>
                <a:spcPts val="1200"/>
              </a:spcBef>
            </a:pPr>
            <a:r>
              <a:rPr lang="en-US" sz="2000" dirty="0" smtClean="0"/>
              <a:t>Successor to former 11 U.S.C. § 304.  </a:t>
            </a:r>
          </a:p>
          <a:p>
            <a:pPr>
              <a:lnSpc>
                <a:spcPct val="75000"/>
              </a:lnSpc>
              <a:spcBef>
                <a:spcPts val="1200"/>
              </a:spcBef>
            </a:pPr>
            <a:r>
              <a:rPr lang="en-US" sz="2000" dirty="0" smtClean="0"/>
              <a:t>Policy of deference to foreign insolvency proceeding, avoidance of piecemeal distribution of the (foreign) debtor’s estate. </a:t>
            </a:r>
          </a:p>
          <a:p>
            <a:pPr>
              <a:lnSpc>
                <a:spcPct val="75000"/>
              </a:lnSpc>
              <a:spcBef>
                <a:spcPts val="1200"/>
              </a:spcBef>
            </a:pPr>
            <a:r>
              <a:rPr lang="en-US" sz="2000" dirty="0" smtClean="0"/>
              <a:t>Provides powerful mechanisms to: </a:t>
            </a:r>
          </a:p>
          <a:p>
            <a:pPr lvl="1">
              <a:lnSpc>
                <a:spcPct val="75000"/>
              </a:lnSpc>
              <a:spcBef>
                <a:spcPts val="1200"/>
              </a:spcBef>
            </a:pPr>
            <a:r>
              <a:rPr lang="en-US" sz="1800" dirty="0" smtClean="0"/>
              <a:t>(1) Protect the estate’s U.S. assets and direct turnover to foreign proceeding.</a:t>
            </a:r>
          </a:p>
          <a:p>
            <a:pPr lvl="1">
              <a:lnSpc>
                <a:spcPct val="75000"/>
              </a:lnSpc>
              <a:spcBef>
                <a:spcPts val="1200"/>
              </a:spcBef>
            </a:pPr>
            <a:r>
              <a:rPr lang="en-US" sz="1800" dirty="0" smtClean="0"/>
              <a:t>(2) Stay litigation/asset seizures in the U.S. and that affect the foreign debtor in the U.S.; </a:t>
            </a:r>
          </a:p>
          <a:p>
            <a:pPr lvl="1">
              <a:lnSpc>
                <a:spcPct val="75000"/>
              </a:lnSpc>
              <a:spcBef>
                <a:spcPts val="1200"/>
              </a:spcBef>
            </a:pPr>
            <a:r>
              <a:rPr lang="en-US" sz="1800" dirty="0" smtClean="0"/>
              <a:t>(3) enforcement of foreign debtor’s claims against third parties, affiliates and insiders located in or subject to U.S. jurisdiction; </a:t>
            </a:r>
          </a:p>
          <a:p>
            <a:pPr lvl="1">
              <a:lnSpc>
                <a:spcPct val="75000"/>
              </a:lnSpc>
              <a:spcBef>
                <a:spcPts val="1200"/>
              </a:spcBef>
            </a:pPr>
            <a:r>
              <a:rPr lang="en-US" sz="1800" dirty="0" smtClean="0"/>
              <a:t>(4) Apply foreign avoidance laws to recover preferential and fraudulent transfers from transferees subject to U.S. jurisdiction.  </a:t>
            </a:r>
          </a:p>
          <a:p>
            <a:pPr lvl="1">
              <a:lnSpc>
                <a:spcPct val="75000"/>
              </a:lnSpc>
              <a:spcBef>
                <a:spcPts val="1200"/>
              </a:spcBef>
            </a:pPr>
            <a:r>
              <a:rPr lang="en-US" sz="1800" dirty="0" smtClean="0"/>
              <a:t>(5)  Permit broad reaching discovery of debtor and third party assets</a:t>
            </a:r>
            <a:r>
              <a:rPr lang="en-US" sz="2000" dirty="0" smtClean="0"/>
              <a:t>.   </a:t>
            </a:r>
          </a:p>
        </p:txBody>
      </p:sp>
      <p:sp>
        <p:nvSpPr>
          <p:cNvPr id="6" name="Slide Number Placeholder 5"/>
          <p:cNvSpPr>
            <a:spLocks noGrp="1"/>
          </p:cNvSpPr>
          <p:nvPr>
            <p:ph type="sldNum" sz="quarter" idx="10"/>
          </p:nvPr>
        </p:nvSpPr>
        <p:spPr/>
        <p:txBody>
          <a:bodyPr/>
          <a:lstStyle/>
          <a:p>
            <a:pPr>
              <a:defRPr/>
            </a:pPr>
            <a:fld id="{693B9ED7-9472-41BB-BA5F-96D43B20E1B8}" type="slidenum">
              <a:rPr lang="en-US" smtClean="0"/>
              <a:pPr>
                <a:defRPr/>
              </a:pPr>
              <a:t>3</a:t>
            </a:fld>
            <a:endParaRPr lang="en-US" dirty="0"/>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Daebo</a:t>
            </a:r>
            <a:r>
              <a:rPr lang="en-US" dirty="0" smtClean="0"/>
              <a:t> Case: Background</a:t>
            </a:r>
            <a:endParaRPr lang="en-US" dirty="0"/>
          </a:p>
        </p:txBody>
      </p:sp>
      <p:sp>
        <p:nvSpPr>
          <p:cNvPr id="3" name="Content Placeholder 2"/>
          <p:cNvSpPr>
            <a:spLocks noGrp="1"/>
          </p:cNvSpPr>
          <p:nvPr>
            <p:ph idx="1"/>
          </p:nvPr>
        </p:nvSpPr>
        <p:spPr/>
        <p:txBody>
          <a:bodyPr/>
          <a:lstStyle/>
          <a:p>
            <a:r>
              <a:rPr lang="en-US" dirty="0" err="1" smtClean="0"/>
              <a:t>Daebo</a:t>
            </a:r>
            <a:r>
              <a:rPr lang="en-US" dirty="0" smtClean="0"/>
              <a:t> is a Korean company in Korean Bankruptcy Proceedings.  </a:t>
            </a:r>
          </a:p>
          <a:p>
            <a:r>
              <a:rPr lang="en-US" dirty="0" smtClean="0"/>
              <a:t>It’s leased vessel, the </a:t>
            </a:r>
            <a:r>
              <a:rPr lang="en-US" dirty="0" err="1" smtClean="0"/>
              <a:t>Daebo</a:t>
            </a:r>
            <a:r>
              <a:rPr lang="en-US" dirty="0" smtClean="0"/>
              <a:t> Trader is attached in New Orleans.  </a:t>
            </a:r>
          </a:p>
          <a:p>
            <a:r>
              <a:rPr lang="en-US" dirty="0" smtClean="0"/>
              <a:t>The theory of attachment is alter-ego based, with claims stated against the vessel’s registered owner, which alter ego claims have been upheld</a:t>
            </a:r>
            <a:r>
              <a:rPr lang="en-US" dirty="0"/>
              <a:t>. </a:t>
            </a:r>
            <a:endParaRPr lang="en-US" dirty="0" smtClean="0"/>
          </a:p>
          <a:p>
            <a:r>
              <a:rPr lang="en-US" dirty="0" smtClean="0"/>
              <a:t>Numerous </a:t>
            </a:r>
            <a:r>
              <a:rPr lang="en-US" dirty="0"/>
              <a:t>issues presented – many of first impression. </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4</a:t>
            </a:fld>
            <a:endParaRPr lang="en-US"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Scope of Provisional Relief</a:t>
            </a:r>
            <a:endParaRPr lang="en-US" dirty="0"/>
          </a:p>
        </p:txBody>
      </p:sp>
      <p:sp>
        <p:nvSpPr>
          <p:cNvPr id="3" name="Content Placeholder 2"/>
          <p:cNvSpPr>
            <a:spLocks noGrp="1"/>
          </p:cNvSpPr>
          <p:nvPr>
            <p:ph idx="1"/>
          </p:nvPr>
        </p:nvSpPr>
        <p:spPr>
          <a:xfrm>
            <a:off x="455613" y="1905000"/>
            <a:ext cx="8226425" cy="3810000"/>
          </a:xfrm>
        </p:spPr>
        <p:txBody>
          <a:bodyPr/>
          <a:lstStyle/>
          <a:p>
            <a:r>
              <a:rPr lang="en-US" dirty="0" smtClean="0"/>
              <a:t>Is </a:t>
            </a:r>
            <a:r>
              <a:rPr lang="en-US" dirty="0" err="1" smtClean="0"/>
              <a:t>vacatur</a:t>
            </a:r>
            <a:r>
              <a:rPr lang="en-US" dirty="0" smtClean="0"/>
              <a:t> of an attachment available as provisional relief pursuant to 11 U.S.C. 1519?</a:t>
            </a:r>
          </a:p>
          <a:p>
            <a:pPr lvl="1"/>
            <a:r>
              <a:rPr lang="en-US" dirty="0" smtClean="0"/>
              <a:t>No, this is the first time a court has ruled on the issue. </a:t>
            </a:r>
          </a:p>
          <a:p>
            <a:pPr lvl="1"/>
            <a:r>
              <a:rPr lang="en-US" dirty="0" smtClean="0"/>
              <a:t>It is a final remedy and 11 </a:t>
            </a:r>
            <a:r>
              <a:rPr lang="en-US" dirty="0" err="1" smtClean="0"/>
              <a:t>U.S.C</a:t>
            </a:r>
            <a:r>
              <a:rPr lang="en-US" dirty="0" smtClean="0"/>
              <a:t>. 1519 only authorizes “provisional” relief, which cannot mean final by definition. </a:t>
            </a:r>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5</a:t>
            </a:fld>
            <a:endParaRPr lang="en-US"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Debtor-Lessor’s Interest</a:t>
            </a:r>
            <a:endParaRPr lang="en-US" dirty="0"/>
          </a:p>
        </p:txBody>
      </p:sp>
      <p:sp>
        <p:nvSpPr>
          <p:cNvPr id="3" name="Content Placeholder 2"/>
          <p:cNvSpPr>
            <a:spLocks noGrp="1"/>
          </p:cNvSpPr>
          <p:nvPr>
            <p:ph idx="1"/>
          </p:nvPr>
        </p:nvSpPr>
        <p:spPr/>
        <p:txBody>
          <a:bodyPr/>
          <a:lstStyle/>
          <a:p>
            <a:r>
              <a:rPr lang="en-US" dirty="0"/>
              <a:t>May a foreign debtor who leases or charters a vessel that is attached in the United States move to vacate the attachment when there are claims against the vessel’s owner? (to be decided</a:t>
            </a:r>
            <a:r>
              <a:rPr lang="en-US" dirty="0" smtClean="0"/>
              <a:t>)</a:t>
            </a:r>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6</a:t>
            </a:fld>
            <a:endParaRPr lang="en-US" dirty="0"/>
          </a:p>
        </p:txBody>
      </p:sp>
    </p:spTree>
    <p:extLst>
      <p:ext uri="{BB962C8B-B14F-4D97-AF65-F5344CB8AC3E}">
        <p14:creationId xmlns:p14="http://schemas.microsoft.com/office/powerpoint/2010/main" xmlns="" val="21862599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Does it Matter that the Claim is Alter Ego-Based?	</a:t>
            </a:r>
            <a:endParaRPr lang="en-US" dirty="0"/>
          </a:p>
        </p:txBody>
      </p:sp>
      <p:sp>
        <p:nvSpPr>
          <p:cNvPr id="3" name="Content Placeholder 2"/>
          <p:cNvSpPr>
            <a:spLocks noGrp="1"/>
          </p:cNvSpPr>
          <p:nvPr>
            <p:ph idx="1"/>
          </p:nvPr>
        </p:nvSpPr>
        <p:spPr/>
        <p:txBody>
          <a:bodyPr/>
          <a:lstStyle/>
          <a:p>
            <a:r>
              <a:rPr lang="en-US" dirty="0" smtClean="0"/>
              <a:t>The underlying claim is against the Foreign Debtor, but the claim asserted is alter-ego against the vessel’s owner. </a:t>
            </a:r>
          </a:p>
          <a:p>
            <a:r>
              <a:rPr lang="en-US" dirty="0"/>
              <a:t>Is it relevant that the underlying cause of action giving rise to the alter-ego allegations are claims against the debtor?  </a:t>
            </a:r>
            <a:r>
              <a:rPr lang="en-US" i="1" dirty="0"/>
              <a:t>See Blue Whale </a:t>
            </a:r>
            <a:r>
              <a:rPr lang="en-US" dirty="0"/>
              <a:t>(</a:t>
            </a:r>
            <a:r>
              <a:rPr lang="en-US" dirty="0" err="1"/>
              <a:t>2d</a:t>
            </a:r>
            <a:r>
              <a:rPr lang="en-US" dirty="0"/>
              <a:t> Cir. 2014) (alter ego claims are “Collateral”)</a:t>
            </a:r>
          </a:p>
          <a:p>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7</a:t>
            </a:fld>
            <a:endParaRPr lang="en-US" dirty="0"/>
          </a:p>
        </p:txBody>
      </p:sp>
    </p:spTree>
    <p:extLst>
      <p:ext uri="{BB962C8B-B14F-4D97-AF65-F5344CB8AC3E}">
        <p14:creationId xmlns:p14="http://schemas.microsoft.com/office/powerpoint/2010/main" xmlns="" val="183076328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Maritime Alter Ego Claims Property of the (Foreign) Debtor?</a:t>
            </a:r>
            <a:endParaRPr lang="en-US" dirty="0"/>
          </a:p>
        </p:txBody>
      </p:sp>
      <p:sp>
        <p:nvSpPr>
          <p:cNvPr id="3" name="Content Placeholder 2"/>
          <p:cNvSpPr>
            <a:spLocks noGrp="1"/>
          </p:cNvSpPr>
          <p:nvPr>
            <p:ph idx="1"/>
          </p:nvPr>
        </p:nvSpPr>
        <p:spPr/>
        <p:txBody>
          <a:bodyPr/>
          <a:lstStyle/>
          <a:p>
            <a:r>
              <a:rPr lang="en-US" dirty="0" smtClean="0"/>
              <a:t>U.S. land-law perspective (evolving law - not always). </a:t>
            </a:r>
          </a:p>
          <a:p>
            <a:r>
              <a:rPr lang="en-US" dirty="0" smtClean="0"/>
              <a:t>U.S. Maritime Law perspective – Long history of alter-ego attachments in the wake of and in response to foreign Bankruptcies. </a:t>
            </a:r>
          </a:p>
          <a:p>
            <a:r>
              <a:rPr lang="en-US" i="1" dirty="0" smtClean="0"/>
              <a:t>Gulf Offshore </a:t>
            </a:r>
            <a:r>
              <a:rPr lang="en-US" dirty="0" smtClean="0"/>
              <a:t>(alter ego action by creditors may continue)</a:t>
            </a:r>
            <a:endParaRPr lang="en-US" dirty="0"/>
          </a:p>
        </p:txBody>
      </p:sp>
      <p:sp>
        <p:nvSpPr>
          <p:cNvPr id="4" name="Slide Number Placeholder 3"/>
          <p:cNvSpPr>
            <a:spLocks noGrp="1"/>
          </p:cNvSpPr>
          <p:nvPr>
            <p:ph type="sldNum" sz="quarter" idx="10"/>
          </p:nvPr>
        </p:nvSpPr>
        <p:spPr/>
        <p:txBody>
          <a:bodyPr/>
          <a:lstStyle/>
          <a:p>
            <a:pPr>
              <a:defRPr/>
            </a:pPr>
            <a:fld id="{693B9ED7-9472-41BB-BA5F-96D43B20E1B8}" type="slidenum">
              <a:rPr lang="en-US" smtClean="0"/>
              <a:pPr>
                <a:defRPr/>
              </a:pPr>
              <a:t>8</a:t>
            </a:fld>
            <a:endParaRPr lang="en-US" dirty="0"/>
          </a:p>
        </p:txBody>
      </p:sp>
    </p:spTree>
    <p:extLst>
      <p:ext uri="{BB962C8B-B14F-4D97-AF65-F5344CB8AC3E}">
        <p14:creationId xmlns:p14="http://schemas.microsoft.com/office/powerpoint/2010/main" xmlns="" val="1460100308"/>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ransportation">
  <a:themeElements>
    <a:clrScheme name="Transpor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por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nspor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por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por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por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por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por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por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por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por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por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por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por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Transportation</Template>
  <TotalTime>1</TotalTime>
  <Words>1624</Words>
  <Application>Microsoft Office PowerPoint</Application>
  <PresentationFormat>On-screen Show (4:3)</PresentationFormat>
  <Paragraphs>110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Transportation</vt:lpstr>
      <vt:lpstr>      CHAPTER 15 UPDATE: Cross-Border Insolvency Cases That Impacted the Shipping Landscape This Year   New York – April 29, 2015    </vt:lpstr>
      <vt:lpstr>Cross Border Insolvency Cases and Updates Since Last Meeting </vt:lpstr>
      <vt:lpstr>Chapter 15 – Brief Overview</vt:lpstr>
      <vt:lpstr>Overview: Chapter 15 (Continued)</vt:lpstr>
      <vt:lpstr>The Daebo Case: Background</vt:lpstr>
      <vt:lpstr>Question 1: Scope of Provisional Relief</vt:lpstr>
      <vt:lpstr>Question 2:  Debtor-Lessor’s Interest</vt:lpstr>
      <vt:lpstr>Question 3: Does it Matter that the Claim is Alter Ego-Based? </vt:lpstr>
      <vt:lpstr>Are Maritime Alter Ego Claims Property of the (Foreign) Debtor?</vt:lpstr>
      <vt:lpstr>Foreign Law? </vt:lpstr>
      <vt:lpstr>Question 4:  11 U.S.C. 109/28 U.S.C. 1410</vt:lpstr>
      <vt:lpstr>Question 5:  Are Rule B Creditors Secured Creditors?  </vt:lpstr>
      <vt:lpstr>Issue 6:  Freight Liens and Chapter 15 </vt:lpstr>
      <vt:lpstr>Issue 7:  Are Time and Voyage Chartered Vessels Protected by the Bankruptcy Stay? </vt:lpstr>
      <vt:lpstr>No Distinction Based Upon Types of Charters and Property Interests?</vt:lpstr>
      <vt:lpstr>But, What Does that Mean for Secured Interests?</vt:lpstr>
      <vt:lpstr>OW Bunkers</vt:lpstr>
      <vt:lpstr>Slide 17</vt:lpstr>
    </vt:vector>
  </TitlesOfParts>
  <Company>Holland &amp; Knight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Trusted Advisor Relationship: Discussion Document</dc:title>
  <dc:creator>Lawfirm</dc:creator>
  <cp:lastModifiedBy>robin</cp:lastModifiedBy>
  <cp:revision>442</cp:revision>
  <dcterms:created xsi:type="dcterms:W3CDTF">2009-05-22T18:01:56Z</dcterms:created>
  <dcterms:modified xsi:type="dcterms:W3CDTF">2015-04-28T16:34:24Z</dcterms:modified>
</cp:coreProperties>
</file>