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61" d="100"/>
          <a:sy n="6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9B8442-2F49-40D1-9A1F-414DA97B83A2}"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177525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B8442-2F49-40D1-9A1F-414DA97B83A2}"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73150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B8442-2F49-40D1-9A1F-414DA97B83A2}"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8676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B8442-2F49-40D1-9A1F-414DA97B83A2}"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14880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B8442-2F49-40D1-9A1F-414DA97B83A2}"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18288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9B8442-2F49-40D1-9A1F-414DA97B83A2}"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283503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9B8442-2F49-40D1-9A1F-414DA97B83A2}"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54042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9B8442-2F49-40D1-9A1F-414DA97B83A2}"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98430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9B8442-2F49-40D1-9A1F-414DA97B83A2}"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68659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B8442-2F49-40D1-9A1F-414DA97B83A2}"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39241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9B8442-2F49-40D1-9A1F-414DA97B83A2}"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41059-491B-4941-AAC1-F883AD465EA0}" type="slidenum">
              <a:rPr lang="en-US" smtClean="0"/>
              <a:t>‹#›</a:t>
            </a:fld>
            <a:endParaRPr lang="en-US"/>
          </a:p>
        </p:txBody>
      </p:sp>
    </p:spTree>
    <p:extLst>
      <p:ext uri="{BB962C8B-B14F-4D97-AF65-F5344CB8AC3E}">
        <p14:creationId xmlns:p14="http://schemas.microsoft.com/office/powerpoint/2010/main" val="34919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B8442-2F49-40D1-9A1F-414DA97B83A2}" type="datetimeFigureOut">
              <a:rPr lang="en-US" smtClean="0"/>
              <a:t>4/29/2015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41059-491B-4941-AAC1-F883AD465EA0}" type="slidenum">
              <a:rPr lang="en-US" smtClean="0"/>
              <a:t>‹#›</a:t>
            </a:fld>
            <a:endParaRPr lang="en-US"/>
          </a:p>
        </p:txBody>
      </p:sp>
    </p:spTree>
    <p:extLst>
      <p:ext uri="{BB962C8B-B14F-4D97-AF65-F5344CB8AC3E}">
        <p14:creationId xmlns:p14="http://schemas.microsoft.com/office/powerpoint/2010/main" val="371887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Barging of </a:t>
            </a:r>
            <a:r>
              <a:rPr lang="en-US" dirty="0"/>
              <a:t>F</a:t>
            </a:r>
            <a:r>
              <a:rPr lang="en-US" dirty="0" smtClean="0"/>
              <a:t>racking Water.</a:t>
            </a:r>
            <a:endParaRPr lang="en-US" dirty="0"/>
          </a:p>
        </p:txBody>
      </p:sp>
      <p:sp>
        <p:nvSpPr>
          <p:cNvPr id="3" name="Subtitle 2"/>
          <p:cNvSpPr>
            <a:spLocks noGrp="1"/>
          </p:cNvSpPr>
          <p:nvPr>
            <p:ph type="subTitle" idx="1"/>
          </p:nvPr>
        </p:nvSpPr>
        <p:spPr/>
        <p:txBody>
          <a:bodyPr/>
          <a:lstStyle/>
          <a:p>
            <a:r>
              <a:rPr lang="en-US" dirty="0" smtClean="0"/>
              <a:t>A regulatory and transportation challenge</a:t>
            </a:r>
            <a:r>
              <a:rPr lang="en-US" dirty="0" smtClean="0"/>
              <a:t>.</a:t>
            </a:r>
          </a:p>
          <a:p>
            <a:r>
              <a:rPr lang="en-US" dirty="0"/>
              <a:t>b</a:t>
            </a:r>
            <a:r>
              <a:rPr lang="en-US" dirty="0" smtClean="0"/>
              <a:t>y Brian Buckley McAllister</a:t>
            </a:r>
            <a:endParaRPr lang="en-US" dirty="0"/>
          </a:p>
        </p:txBody>
      </p:sp>
    </p:spTree>
    <p:extLst>
      <p:ext uri="{BB962C8B-B14F-4D97-AF65-F5344CB8AC3E}">
        <p14:creationId xmlns:p14="http://schemas.microsoft.com/office/powerpoint/2010/main" val="31829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America’s energy renaissance includes a little publicized challenge:  </a:t>
            </a:r>
            <a:br>
              <a:rPr lang="en-US" sz="2800" dirty="0" smtClean="0"/>
            </a:br>
            <a:r>
              <a:rPr lang="en-US" sz="2800" dirty="0" smtClean="0"/>
              <a:t>10-30% of fresh water used in fracking returns to the surface (1.8 billion BBLs/year) along with produced brine (21 billion BBLs/year).</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993" y="2144110"/>
            <a:ext cx="10058400" cy="4146331"/>
          </a:xfrm>
        </p:spPr>
      </p:pic>
    </p:spTree>
    <p:extLst>
      <p:ext uri="{BB962C8B-B14F-4D97-AF65-F5344CB8AC3E}">
        <p14:creationId xmlns:p14="http://schemas.microsoft.com/office/powerpoint/2010/main" val="132314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95% of U.S. produced water is </a:t>
            </a:r>
            <a:r>
              <a:rPr lang="en-US" dirty="0" err="1" smtClean="0"/>
              <a:t>reinjected</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9"/>
            <a:ext cx="10515600" cy="4252912"/>
          </a:xfrm>
        </p:spPr>
      </p:pic>
    </p:spTree>
    <p:extLst>
      <p:ext uri="{BB962C8B-B14F-4D97-AF65-F5344CB8AC3E}">
        <p14:creationId xmlns:p14="http://schemas.microsoft.com/office/powerpoint/2010/main" val="115567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Hunter Resources addresses market.</a:t>
            </a:r>
            <a:endParaRPr lang="en-US" dirty="0"/>
          </a:p>
        </p:txBody>
      </p:sp>
      <p:sp>
        <p:nvSpPr>
          <p:cNvPr id="3" name="Content Placeholder 2"/>
          <p:cNvSpPr>
            <a:spLocks noGrp="1"/>
          </p:cNvSpPr>
          <p:nvPr>
            <p:ph idx="1"/>
          </p:nvPr>
        </p:nvSpPr>
        <p:spPr>
          <a:xfrm>
            <a:off x="838200" y="1529255"/>
            <a:ext cx="10515600" cy="4647708"/>
          </a:xfrm>
        </p:spPr>
        <p:txBody>
          <a:bodyPr>
            <a:normAutofit lnSpcReduction="10000"/>
          </a:bodyPr>
          <a:lstStyle/>
          <a:p>
            <a:r>
              <a:rPr lang="en-US" dirty="0" smtClean="0"/>
              <a:t>The Marcellus Shale formation from New York to Kentucky is generating billions of barrels of produced water with a disposal spot rate of $3-4 per BBL.</a:t>
            </a:r>
          </a:p>
          <a:p>
            <a:r>
              <a:rPr lang="en-US" dirty="0" smtClean="0"/>
              <a:t>Barging is the most efficient mode of transporting bulk commodities in this region, including the crude oil produced by </a:t>
            </a:r>
            <a:r>
              <a:rPr lang="en-US" dirty="0" smtClean="0"/>
              <a:t>fracking</a:t>
            </a:r>
            <a:r>
              <a:rPr lang="en-US" dirty="0" smtClean="0"/>
              <a:t>.  As a comparison, a</a:t>
            </a:r>
            <a:r>
              <a:rPr lang="en-US" dirty="0" smtClean="0"/>
              <a:t> </a:t>
            </a:r>
            <a:r>
              <a:rPr lang="en-US" dirty="0" smtClean="0"/>
              <a:t>gallon of fuel </a:t>
            </a:r>
            <a:r>
              <a:rPr lang="en-US" dirty="0" smtClean="0"/>
              <a:t>can move </a:t>
            </a:r>
            <a:r>
              <a:rPr lang="en-US" dirty="0" smtClean="0"/>
              <a:t>a ton of cargo 616 </a:t>
            </a:r>
            <a:r>
              <a:rPr lang="en-US" dirty="0" smtClean="0"/>
              <a:t>miles by barge, </a:t>
            </a:r>
            <a:r>
              <a:rPr lang="en-US" dirty="0" smtClean="0"/>
              <a:t>versus 478 miles by rail or 150 miles by truck.</a:t>
            </a:r>
          </a:p>
          <a:p>
            <a:r>
              <a:rPr lang="en-US" dirty="0" smtClean="0"/>
              <a:t>A publicly traded company has sought Coast Guard approval to ship produced water by barge and invested in </a:t>
            </a:r>
            <a:r>
              <a:rPr lang="en-US" dirty="0" smtClean="0"/>
              <a:t>river side </a:t>
            </a:r>
            <a:r>
              <a:rPr lang="en-US" dirty="0" smtClean="0"/>
              <a:t>salt water disposal facilities.</a:t>
            </a:r>
          </a:p>
          <a:p>
            <a:r>
              <a:rPr lang="en-US" dirty="0" smtClean="0"/>
              <a:t>For more information, see www.greenhunterenergy.com.</a:t>
            </a:r>
            <a:endParaRPr lang="en-US" dirty="0"/>
          </a:p>
        </p:txBody>
      </p:sp>
    </p:spTree>
    <p:extLst>
      <p:ext uri="{BB962C8B-B14F-4D97-AF65-F5344CB8AC3E}">
        <p14:creationId xmlns:p14="http://schemas.microsoft.com/office/powerpoint/2010/main" val="98427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Coast Guard approval has been pending since November, 2013.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Under 46 C.F.R. 153.900(a) and (c), bulk liquid hazardous materials are generally transported by a tank vessel when approved by the Coast Guard as a “listed cargo”.  “Shale gas extraction waste water” (“SGEWW”) was not listed because its composition is different from well to well and may contain </a:t>
            </a:r>
            <a:r>
              <a:rPr lang="en-US" dirty="0" smtClean="0"/>
              <a:t>radium</a:t>
            </a:r>
            <a:r>
              <a:rPr lang="en-US" dirty="0" smtClean="0"/>
              <a:t>, requiring different handling under</a:t>
            </a:r>
            <a:r>
              <a:rPr lang="en-US" dirty="0" smtClean="0"/>
              <a:t> </a:t>
            </a:r>
            <a:r>
              <a:rPr lang="en-US" dirty="0" smtClean="0"/>
              <a:t>46 C.F.R. 153.2.  Similar regulations already permit the carriage of fracking crude oil or radioactive material.</a:t>
            </a:r>
          </a:p>
          <a:p>
            <a:r>
              <a:rPr lang="en-US" dirty="0" smtClean="0"/>
              <a:t>Under 46 C.F.R. 153, the Coast Guard issued a proposed policy letter setting forth the conditions under which Certificate of Inspection endorsements would be granted allowing transportation of shale gas extraction waste water in bulk.  See, 78 F.R. 64905 Oct. 30, 2013.  The policy letter contained additional requirements for cargo analysis, recordkeeping, surveys, and venting.</a:t>
            </a:r>
          </a:p>
          <a:p>
            <a:r>
              <a:rPr lang="en-US" dirty="0" smtClean="0"/>
              <a:t>A substantial amount of negative feedback was received in the public docket.  </a:t>
            </a:r>
            <a:r>
              <a:rPr lang="en-US" i="1" dirty="0"/>
              <a:t>http</a:t>
            </a:r>
            <a:r>
              <a:rPr lang="en-US" i="1" dirty="0" smtClean="0"/>
              <a:t>://www.regulations.gov</a:t>
            </a:r>
            <a:r>
              <a:rPr lang="en-US" i="1" dirty="0"/>
              <a:t>, </a:t>
            </a:r>
            <a:r>
              <a:rPr lang="en-US" dirty="0" smtClean="0"/>
              <a:t>docket folder ‘‘USCG–2013–0915’’.</a:t>
            </a:r>
          </a:p>
          <a:p>
            <a:endParaRPr lang="en-US" dirty="0"/>
          </a:p>
        </p:txBody>
      </p:sp>
    </p:spTree>
    <p:extLst>
      <p:ext uri="{BB962C8B-B14F-4D97-AF65-F5344CB8AC3E}">
        <p14:creationId xmlns:p14="http://schemas.microsoft.com/office/powerpoint/2010/main" val="426362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Trucking regulations are left to states</a:t>
            </a:r>
            <a:endParaRPr lang="en-US" dirty="0"/>
          </a:p>
        </p:txBody>
      </p:sp>
      <p:sp>
        <p:nvSpPr>
          <p:cNvPr id="3" name="Content Placeholder 2"/>
          <p:cNvSpPr>
            <a:spLocks noGrp="1"/>
          </p:cNvSpPr>
          <p:nvPr>
            <p:ph idx="1"/>
          </p:nvPr>
        </p:nvSpPr>
        <p:spPr/>
        <p:txBody>
          <a:bodyPr>
            <a:normAutofit lnSpcReduction="10000"/>
          </a:bodyPr>
          <a:lstStyle/>
          <a:p>
            <a:r>
              <a:rPr lang="en-US" dirty="0" smtClean="0"/>
              <a:t>The oil and gas waste exemption of RCRA denies the USEPA from jurisdiction over land transportation of waste water.  Regulation of trucking hazardous cargoes is generally left to states.</a:t>
            </a:r>
          </a:p>
          <a:p>
            <a:r>
              <a:rPr lang="en-US" dirty="0" smtClean="0"/>
              <a:t>Trucking of </a:t>
            </a:r>
            <a:r>
              <a:rPr lang="en-US" dirty="0" smtClean="0"/>
              <a:t>produced</a:t>
            </a:r>
            <a:r>
              <a:rPr lang="en-US" dirty="0" smtClean="0"/>
              <a:t> </a:t>
            </a:r>
            <a:r>
              <a:rPr lang="en-US" dirty="0" smtClean="0"/>
              <a:t>water is generally treated like any other waste product. </a:t>
            </a:r>
          </a:p>
          <a:p>
            <a:r>
              <a:rPr lang="en-US" dirty="0" smtClean="0"/>
              <a:t>Arkansas, Colorado, New York, North Dakota, Pennsylvania, and Texas impose basic permitting, operating, and recordkeeping requirements on trucking of oil and gas waste.</a:t>
            </a:r>
          </a:p>
          <a:p>
            <a:r>
              <a:rPr lang="en-US" dirty="0" smtClean="0"/>
              <a:t>Specific regulation of trucking </a:t>
            </a:r>
            <a:r>
              <a:rPr lang="en-US" dirty="0" smtClean="0"/>
              <a:t>produced</a:t>
            </a:r>
            <a:r>
              <a:rPr lang="en-US" dirty="0" smtClean="0"/>
              <a:t> </a:t>
            </a:r>
            <a:r>
              <a:rPr lang="en-US" dirty="0" smtClean="0"/>
              <a:t>water has been primarily limited to efforts to ban out-of-state water for disposal (Vermont/Connecticut/New Jersey).</a:t>
            </a:r>
          </a:p>
        </p:txBody>
      </p:sp>
    </p:spTree>
    <p:extLst>
      <p:ext uri="{BB962C8B-B14F-4D97-AF65-F5344CB8AC3E}">
        <p14:creationId xmlns:p14="http://schemas.microsoft.com/office/powerpoint/2010/main" val="160102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t>
            </a:r>
            <a:r>
              <a:rPr lang="en-US" dirty="0" smtClean="0"/>
              <a:t>paths forward:</a:t>
            </a:r>
            <a:endParaRPr lang="en-US" dirty="0"/>
          </a:p>
        </p:txBody>
      </p:sp>
      <p:sp>
        <p:nvSpPr>
          <p:cNvPr id="3" name="Content Placeholder 2"/>
          <p:cNvSpPr>
            <a:spLocks noGrp="1"/>
          </p:cNvSpPr>
          <p:nvPr>
            <p:ph idx="1"/>
          </p:nvPr>
        </p:nvSpPr>
        <p:spPr/>
        <p:txBody>
          <a:bodyPr/>
          <a:lstStyle/>
          <a:p>
            <a:r>
              <a:rPr lang="en-US" dirty="0" smtClean="0"/>
              <a:t>The Coast Guard </a:t>
            </a:r>
            <a:r>
              <a:rPr lang="en-US" dirty="0" smtClean="0"/>
              <a:t>may move </a:t>
            </a:r>
            <a:r>
              <a:rPr lang="en-US" dirty="0" smtClean="0"/>
              <a:t>ahead with the policy </a:t>
            </a:r>
            <a:r>
              <a:rPr lang="en-US" dirty="0" smtClean="0"/>
              <a:t>letter set </a:t>
            </a:r>
            <a:r>
              <a:rPr lang="en-US" dirty="0" smtClean="0"/>
              <a:t>forth at 78 F.R. 64905 Oct. 30, 2013. </a:t>
            </a:r>
          </a:p>
          <a:p>
            <a:r>
              <a:rPr lang="en-US" dirty="0" smtClean="0"/>
              <a:t>Application to Coast Guard for a vessel specific permit endorsing a vessel’s Certificate of Inspection with the cargo’s name.  46 C.F.R. 153.900(c)&amp;(d).</a:t>
            </a:r>
          </a:p>
          <a:p>
            <a:r>
              <a:rPr lang="en-US" dirty="0" smtClean="0"/>
              <a:t>Application to Coast Guard to have produced water established as a “listed cargo” under 46 C.F.R. 153.900.</a:t>
            </a:r>
          </a:p>
          <a:p>
            <a:r>
              <a:rPr lang="en-US" dirty="0" smtClean="0"/>
              <a:t>Transportation of produced water as a “listed cargo” under 46 C.F.R. 153.900. </a:t>
            </a:r>
          </a:p>
          <a:p>
            <a:endParaRPr lang="en-US" dirty="0"/>
          </a:p>
        </p:txBody>
      </p:sp>
    </p:spTree>
    <p:extLst>
      <p:ext uri="{BB962C8B-B14F-4D97-AF65-F5344CB8AC3E}">
        <p14:creationId xmlns:p14="http://schemas.microsoft.com/office/powerpoint/2010/main" val="351502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530</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Barging of Fracking Water.</vt:lpstr>
      <vt:lpstr>America’s energy renaissance includes a little publicized challenge:   10-30% of fresh water used in fracking returns to the surface (1.8 billion BBLs/year) along with produced brine (21 billion BBLs/year).</vt:lpstr>
      <vt:lpstr>95% of U.S. produced water is reinjected.</vt:lpstr>
      <vt:lpstr>Green Hunter Resources addresses market.</vt:lpstr>
      <vt:lpstr>The Coast Guard approval has been pending since November, 2013.</vt:lpstr>
      <vt:lpstr>Trucking regulations are left to states</vt:lpstr>
      <vt:lpstr>Possible paths forward: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Buckley McAllister</dc:creator>
  <cp:lastModifiedBy>Buckley McAllister</cp:lastModifiedBy>
  <cp:revision>15</cp:revision>
  <dcterms:created xsi:type="dcterms:W3CDTF">2015-04-29T09:51:41Z</dcterms:created>
  <dcterms:modified xsi:type="dcterms:W3CDTF">2015-04-29T14:23:58Z</dcterms:modified>
</cp:coreProperties>
</file>