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69" r:id="rId2"/>
    <p:sldMasterId id="2147483650" r:id="rId3"/>
  </p:sldMasterIdLst>
  <p:notesMasterIdLst>
    <p:notesMasterId r:id="rId19"/>
  </p:notesMasterIdLst>
  <p:sldIdLst>
    <p:sldId id="257" r:id="rId4"/>
    <p:sldId id="256" r:id="rId5"/>
    <p:sldId id="265" r:id="rId6"/>
    <p:sldId id="278" r:id="rId7"/>
    <p:sldId id="279" r:id="rId8"/>
    <p:sldId id="280" r:id="rId9"/>
    <p:sldId id="281" r:id="rId10"/>
    <p:sldId id="288" r:id="rId11"/>
    <p:sldId id="282" r:id="rId12"/>
    <p:sldId id="286" r:id="rId13"/>
    <p:sldId id="283" r:id="rId14"/>
    <p:sldId id="287" r:id="rId15"/>
    <p:sldId id="284" r:id="rId16"/>
    <p:sldId id="285" r:id="rId17"/>
    <p:sldId id="289" r:id="rId18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CCECFF"/>
    <a:srgbClr val="333399"/>
    <a:srgbClr val="000099"/>
    <a:srgbClr val="0000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05" autoAdjust="0"/>
    <p:restoredTop sz="99731" autoAdjust="0"/>
  </p:normalViewPr>
  <p:slideViewPr>
    <p:cSldViewPr>
      <p:cViewPr varScale="1">
        <p:scale>
          <a:sx n="114" d="100"/>
          <a:sy n="114" d="100"/>
        </p:scale>
        <p:origin x="-150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0" tIns="45700" rIns="91400" bIns="45700" numCol="1" anchor="t" anchorCtr="0" compatLnSpc="1">
            <a:prstTxWarp prst="textNoShape">
              <a:avLst/>
            </a:prstTxWarp>
          </a:bodyPr>
          <a:lstStyle>
            <a:lvl1pPr defTabSz="912574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0" tIns="45700" rIns="91400" bIns="45700" numCol="1" anchor="t" anchorCtr="0" compatLnSpc="1">
            <a:prstTxWarp prst="textNoShape">
              <a:avLst/>
            </a:prstTxWarp>
          </a:bodyPr>
          <a:lstStyle>
            <a:lvl1pPr algn="r" defTabSz="912574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387850"/>
            <a:ext cx="5607050" cy="41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0" tIns="45700" rIns="91400" bIns="457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38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0" tIns="45700" rIns="91400" bIns="45700" numCol="1" anchor="b" anchorCtr="0" compatLnSpc="1">
            <a:prstTxWarp prst="textNoShape">
              <a:avLst/>
            </a:prstTxWarp>
          </a:bodyPr>
          <a:lstStyle>
            <a:lvl1pPr defTabSz="912574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772525"/>
            <a:ext cx="3038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0" tIns="45700" rIns="91400" bIns="45700" numCol="1" anchor="b" anchorCtr="0" compatLnSpc="1">
            <a:prstTxWarp prst="textNoShape">
              <a:avLst/>
            </a:prstTxWarp>
          </a:bodyPr>
          <a:lstStyle>
            <a:lvl1pPr algn="r" defTabSz="912574">
              <a:defRPr sz="1300"/>
            </a:lvl1pPr>
          </a:lstStyle>
          <a:p>
            <a:pPr>
              <a:defRPr/>
            </a:pPr>
            <a:fld id="{1B354A06-4CA3-449E-86F9-0576605C9D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88475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08025" indent="-271463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090613" indent="-217488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27175" indent="-217488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63738" indent="-217488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0938" indent="-217488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78138" indent="-217488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35338" indent="-217488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92538" indent="-217488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FCDDB11-C6E2-42C9-9276-A7ED5CBE945C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z="130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6188" y="719138"/>
            <a:ext cx="4573587" cy="3430587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788" y="4367213"/>
            <a:ext cx="5126037" cy="4148137"/>
          </a:xfrm>
          <a:noFill/>
        </p:spPr>
        <p:txBody>
          <a:bodyPr lIns="90112" tIns="45054" rIns="90112" bIns="45054"/>
          <a:lstStyle/>
          <a:p>
            <a:pPr eaLnBrk="1" hangingPunct="1">
              <a:spcBef>
                <a:spcPct val="0"/>
              </a:spcBef>
            </a:pPr>
            <a:endParaRPr lang="en-US" altLang="en-US" sz="23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08025" indent="-271463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090613" indent="-217488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27175" indent="-217488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63738" indent="-217488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0938" indent="-217488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78138" indent="-217488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35338" indent="-217488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92538" indent="-217488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D75F657-A5DB-490D-B30F-66FEF7A0A755}" type="slidenum">
              <a:rPr lang="en-US" altLang="en-US" sz="1300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en-US" sz="130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6188" y="719138"/>
            <a:ext cx="4573587" cy="3430587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788" y="4367213"/>
            <a:ext cx="5126037" cy="4148137"/>
          </a:xfrm>
          <a:noFill/>
        </p:spPr>
        <p:txBody>
          <a:bodyPr lIns="90112" tIns="45054" rIns="90112" bIns="45054"/>
          <a:lstStyle/>
          <a:p>
            <a:pPr eaLnBrk="1" hangingPunct="1">
              <a:spcBef>
                <a:spcPct val="0"/>
              </a:spcBef>
            </a:pPr>
            <a:endParaRPr lang="en-US" altLang="en-US" sz="23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91573-3565-45ED-ACEC-02B9289AE5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3698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FA563-6F04-4D67-9704-09471354C6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6917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 userDrawn="1"/>
        </p:nvSpPr>
        <p:spPr bwMode="auto">
          <a:xfrm>
            <a:off x="6934200" y="2095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1" kern="1200" smtClean="0">
                <a:solidFill>
                  <a:srgbClr val="000066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C2C1F69B-3941-4D38-BD95-C8E7A796E982}" type="slidenum">
              <a:rPr lang="en-US" altLang="en-US" sz="1600"/>
              <a:pPr>
                <a:defRPr/>
              </a:pPr>
              <a:t>‹#›</a:t>
            </a:fld>
            <a:endParaRPr lang="en-US" alt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4512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 userDrawn="1"/>
        </p:nvSpPr>
        <p:spPr bwMode="auto">
          <a:xfrm>
            <a:off x="6934200" y="2095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1" kern="1200" smtClean="0">
                <a:solidFill>
                  <a:srgbClr val="000066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2AA2768-946B-46BF-9EA3-220F401FC829}" type="slidenum">
              <a:rPr lang="en-US" altLang="en-US" sz="1600"/>
              <a:pPr>
                <a:defRPr/>
              </a:pPr>
              <a:t>‹#›</a:t>
            </a:fld>
            <a:endParaRPr lang="en-US" altLang="en-US" sz="1600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1747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A3A03-BAA3-4FB3-A943-72AED3BA2D4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4484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8EFFD-CF8D-436B-AC33-72138894248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80757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B0A24-ED6B-49CE-9DEC-A72C685D682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6245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EBB86AB-0643-4B32-AC0D-38E5D2A0AE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1554163"/>
            <a:ext cx="9144000" cy="3703637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554163"/>
            <a:ext cx="9144000" cy="3703637"/>
          </a:xfrm>
          <a:prstGeom prst="rect">
            <a:avLst/>
          </a:prstGeom>
          <a:blipFill dpi="0" rotWithShape="1">
            <a:blip r:embed="rId4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2095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1">
                <a:solidFill>
                  <a:srgbClr val="000066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FE6C82F-D29B-4084-A48E-EBB5FE28DE7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8" name="Rectangle 11"/>
          <p:cNvSpPr>
            <a:spLocks noChangeArrowheads="1"/>
          </p:cNvSpPr>
          <p:nvPr userDrawn="1"/>
        </p:nvSpPr>
        <p:spPr bwMode="auto">
          <a:xfrm>
            <a:off x="76200" y="76200"/>
            <a:ext cx="86106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600" b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Protection &amp; Indemnity insurance: Past, present &amp; future</a:t>
            </a:r>
          </a:p>
        </p:txBody>
      </p:sp>
      <p:sp>
        <p:nvSpPr>
          <p:cNvPr id="2053" name="Line 12"/>
          <p:cNvSpPr>
            <a:spLocks noChangeShapeType="1"/>
          </p:cNvSpPr>
          <p:nvPr userDrawn="1"/>
        </p:nvSpPr>
        <p:spPr bwMode="auto">
          <a:xfrm>
            <a:off x="0" y="600075"/>
            <a:ext cx="9144000" cy="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54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0"/>
            <a:ext cx="13716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938838"/>
            <a:ext cx="914400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2095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1">
                <a:solidFill>
                  <a:srgbClr val="000066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0E41E0E-568C-40B7-BDD9-D0226D956F7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051" name="Rectangle 11"/>
          <p:cNvSpPr>
            <a:spLocks noChangeArrowheads="1"/>
          </p:cNvSpPr>
          <p:nvPr userDrawn="1"/>
        </p:nvSpPr>
        <p:spPr bwMode="auto">
          <a:xfrm>
            <a:off x="76200" y="76200"/>
            <a:ext cx="86106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600" b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Protection &amp; Indemnity insurance: Past, present &amp; future</a:t>
            </a:r>
          </a:p>
        </p:txBody>
      </p:sp>
      <p:sp>
        <p:nvSpPr>
          <p:cNvPr id="3076" name="Line 12"/>
          <p:cNvSpPr>
            <a:spLocks noChangeShapeType="1"/>
          </p:cNvSpPr>
          <p:nvPr userDrawn="1"/>
        </p:nvSpPr>
        <p:spPr bwMode="auto">
          <a:xfrm>
            <a:off x="0" y="600075"/>
            <a:ext cx="9144000" cy="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77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0"/>
            <a:ext cx="13716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938838"/>
            <a:ext cx="914400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688013"/>
            <a:ext cx="122872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5" y="76200"/>
            <a:ext cx="1274763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219200"/>
            <a:ext cx="6400800" cy="4603750"/>
          </a:xfrm>
          <a:noFill/>
        </p:spPr>
        <p:txBody>
          <a:bodyPr wrap="none"/>
          <a:lstStyle/>
          <a:p>
            <a:pPr eaLnBrk="1" hangingPunct="1">
              <a:spcBef>
                <a:spcPct val="0"/>
              </a:spcBef>
              <a:spcAft>
                <a:spcPts val="2200"/>
              </a:spcAft>
            </a:pPr>
            <a:r>
              <a:rPr lang="en-GB" altLang="en-US" sz="2800" b="1" smtClean="0">
                <a:solidFill>
                  <a:srgbClr val="000066"/>
                </a:solidFill>
                <a:latin typeface="Calibri" pitchFamily="34" charset="0"/>
              </a:rPr>
              <a:t>The Marine Law Association of the United States</a:t>
            </a:r>
          </a:p>
          <a:p>
            <a:pPr eaLnBrk="1" hangingPunct="1">
              <a:spcBef>
                <a:spcPct val="0"/>
              </a:spcBef>
              <a:spcAft>
                <a:spcPts val="2200"/>
              </a:spcAft>
            </a:pPr>
            <a:r>
              <a:rPr lang="en-GB" altLang="en-US" sz="2800" b="1" smtClean="0">
                <a:solidFill>
                  <a:srgbClr val="000066"/>
                </a:solidFill>
                <a:latin typeface="Calibri" pitchFamily="34" charset="0"/>
              </a:rPr>
              <a:t>2015 Fall Meeting</a:t>
            </a:r>
          </a:p>
          <a:p>
            <a:pPr eaLnBrk="1" hangingPunct="1">
              <a:spcBef>
                <a:spcPct val="0"/>
              </a:spcBef>
              <a:spcAft>
                <a:spcPts val="2200"/>
              </a:spcAft>
            </a:pPr>
            <a:r>
              <a:rPr lang="en-GB" altLang="en-US" sz="2800" b="1" smtClean="0">
                <a:solidFill>
                  <a:srgbClr val="000066"/>
                </a:solidFill>
                <a:latin typeface="Calibri" pitchFamily="34" charset="0"/>
              </a:rPr>
              <a:t>Bermuda, October 22, 2015</a:t>
            </a:r>
          </a:p>
          <a:p>
            <a:pPr eaLnBrk="1" hangingPunct="1">
              <a:spcBef>
                <a:spcPct val="0"/>
              </a:spcBef>
              <a:spcAft>
                <a:spcPts val="2200"/>
              </a:spcAft>
            </a:pPr>
            <a:r>
              <a:rPr lang="en-GB" altLang="en-US" sz="2800" b="1" smtClean="0">
                <a:solidFill>
                  <a:srgbClr val="000066"/>
                </a:solidFill>
                <a:latin typeface="Calibri" pitchFamily="34" charset="0"/>
              </a:rPr>
              <a:t>Protection &amp; Indemnity insurance: Past, present &amp; future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smtClean="0">
                <a:solidFill>
                  <a:srgbClr val="000066"/>
                </a:solidFill>
                <a:latin typeface="Calibri" pitchFamily="34" charset="0"/>
              </a:rPr>
              <a:t>Joseph Hughes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b="1" smtClean="0">
                <a:solidFill>
                  <a:srgbClr val="000066"/>
                </a:solidFill>
                <a:latin typeface="Calibri" pitchFamily="34" charset="0"/>
              </a:rPr>
              <a:t>Shipowners Claims Bureau, Inc.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b="1" smtClean="0">
                <a:solidFill>
                  <a:srgbClr val="000066"/>
                </a:solidFill>
                <a:latin typeface="Calibri" pitchFamily="34" charset="0"/>
              </a:rPr>
              <a:t>Managers of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b="1" smtClean="0">
                <a:solidFill>
                  <a:srgbClr val="000066"/>
                </a:solidFill>
                <a:latin typeface="Calibri" pitchFamily="34" charset="0"/>
              </a:rPr>
              <a:t>The American Club</a:t>
            </a:r>
            <a:endParaRPr lang="en-GB" altLang="en-US" sz="2600" b="1" smtClean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6149" name="Line 7"/>
          <p:cNvSpPr>
            <a:spLocks noChangeShapeType="1"/>
          </p:cNvSpPr>
          <p:nvPr/>
        </p:nvSpPr>
        <p:spPr bwMode="auto">
          <a:xfrm>
            <a:off x="2514600" y="2514600"/>
            <a:ext cx="4114800" cy="0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0" name="Line 8"/>
          <p:cNvSpPr>
            <a:spLocks noChangeShapeType="1"/>
          </p:cNvSpPr>
          <p:nvPr/>
        </p:nvSpPr>
        <p:spPr bwMode="auto">
          <a:xfrm>
            <a:off x="457200" y="3962400"/>
            <a:ext cx="8229600" cy="0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51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15748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1676400" y="3276600"/>
            <a:ext cx="5943600" cy="0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Rectangle 2"/>
          <p:cNvSpPr>
            <a:spLocks noChangeArrowheads="1"/>
          </p:cNvSpPr>
          <p:nvPr/>
        </p:nvSpPr>
        <p:spPr bwMode="auto">
          <a:xfrm>
            <a:off x="2286000" y="2967038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`</a:t>
            </a:r>
            <a:endParaRPr lang="en-US" altLang="en-US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6" name="Rectangle 6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04800" y="838200"/>
            <a:ext cx="8534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6350" eaLnBrk="1" hangingPunct="1">
              <a:spcBef>
                <a:spcPct val="0"/>
              </a:spcBef>
              <a:spcAft>
                <a:spcPts val="1400"/>
              </a:spcAft>
              <a:buFontTx/>
              <a:buNone/>
            </a:pPr>
            <a:r>
              <a:rPr lang="en-US" altLang="en-US" sz="2800" b="1" smtClean="0">
                <a:solidFill>
                  <a:srgbClr val="000066"/>
                </a:solidFill>
                <a:latin typeface="Calibri" pitchFamily="34" charset="0"/>
              </a:rPr>
              <a:t>2015 – the P&amp;I landscape (cont’d.)</a:t>
            </a:r>
          </a:p>
          <a:p>
            <a:pPr marL="1023938" lvl="1" indent="-338138" eaLnBrk="1" hangingPunct="1">
              <a:spcBef>
                <a:spcPct val="0"/>
              </a:spcBef>
              <a:spcAft>
                <a:spcPts val="1400"/>
              </a:spcAft>
              <a:buFontTx/>
              <a:buChar char="•"/>
            </a:pPr>
            <a:r>
              <a:rPr lang="en-US" altLang="en-US" sz="2100" smtClean="0">
                <a:solidFill>
                  <a:srgbClr val="000066"/>
                </a:solidFill>
                <a:latin typeface="Calibri" pitchFamily="34" charset="0"/>
              </a:rPr>
              <a:t>Electronic technology prevails</a:t>
            </a:r>
          </a:p>
          <a:p>
            <a:pPr marL="1023938" lvl="1" indent="-338138" eaLnBrk="1" hangingPunct="1">
              <a:spcBef>
                <a:spcPct val="0"/>
              </a:spcBef>
              <a:spcAft>
                <a:spcPts val="1400"/>
              </a:spcAft>
              <a:buFontTx/>
              <a:buChar char="•"/>
            </a:pPr>
            <a:r>
              <a:rPr lang="en-US" altLang="en-US" sz="2100" smtClean="0">
                <a:solidFill>
                  <a:srgbClr val="000066"/>
                </a:solidFill>
                <a:latin typeface="Calibri" pitchFamily="34" charset="0"/>
              </a:rPr>
              <a:t>Rule Book/Certificate of Entry format as evidence of cover</a:t>
            </a:r>
          </a:p>
          <a:p>
            <a:pPr marL="1023938" lvl="1" indent="-338138" eaLnBrk="1" hangingPunct="1">
              <a:spcBef>
                <a:spcPct val="0"/>
              </a:spcBef>
              <a:spcAft>
                <a:spcPts val="1400"/>
              </a:spcAft>
              <a:buFontTx/>
              <a:buChar char="•"/>
            </a:pPr>
            <a:r>
              <a:rPr lang="en-US" altLang="en-US" sz="2100" smtClean="0">
                <a:solidFill>
                  <a:srgbClr val="000066"/>
                </a:solidFill>
                <a:latin typeface="Calibri" pitchFamily="34" charset="0"/>
              </a:rPr>
              <a:t>Club financial disclosure/management commentary extensive</a:t>
            </a:r>
          </a:p>
          <a:p>
            <a:pPr marL="1023938" lvl="1" indent="-338138" eaLnBrk="1" hangingPunct="1">
              <a:spcBef>
                <a:spcPct val="0"/>
              </a:spcBef>
              <a:spcAft>
                <a:spcPts val="1400"/>
              </a:spcAft>
              <a:buFontTx/>
              <a:buChar char="•"/>
            </a:pPr>
            <a:r>
              <a:rPr lang="en-US" altLang="en-US" sz="2100" smtClean="0">
                <a:solidFill>
                  <a:srgbClr val="000066"/>
                </a:solidFill>
                <a:latin typeface="Calibri" pitchFamily="34" charset="0"/>
              </a:rPr>
              <a:t>Sophisticated risk control/educational initiatives</a:t>
            </a:r>
          </a:p>
          <a:p>
            <a:pPr marL="1023938" lvl="1" indent="-338138" eaLnBrk="1" hangingPunct="1">
              <a:spcBef>
                <a:spcPct val="0"/>
              </a:spcBef>
              <a:spcAft>
                <a:spcPts val="1400"/>
              </a:spcAft>
              <a:buFontTx/>
              <a:buChar char="•"/>
            </a:pPr>
            <a:r>
              <a:rPr lang="en-US" altLang="en-US" sz="2100" smtClean="0">
                <a:solidFill>
                  <a:srgbClr val="000066"/>
                </a:solidFill>
                <a:latin typeface="Calibri" pitchFamily="34" charset="0"/>
              </a:rPr>
              <a:t>Widespread regulatory/political interventionism</a:t>
            </a:r>
          </a:p>
          <a:p>
            <a:pPr marL="1023938" lvl="1" indent="-338138" eaLnBrk="1" hangingPunct="1">
              <a:spcBef>
                <a:spcPct val="0"/>
              </a:spcBef>
              <a:spcAft>
                <a:spcPts val="1400"/>
              </a:spcAft>
              <a:buFontTx/>
              <a:buChar char="•"/>
            </a:pPr>
            <a:r>
              <a:rPr lang="en-US" altLang="en-US" sz="2100" smtClean="0">
                <a:solidFill>
                  <a:srgbClr val="000066"/>
                </a:solidFill>
                <a:latin typeface="Calibri" pitchFamily="34" charset="0"/>
              </a:rPr>
              <a:t>Rating agencies present in market</a:t>
            </a:r>
          </a:p>
          <a:p>
            <a:pPr marL="1023938" lvl="1" indent="-338138" eaLnBrk="1" hangingPunct="1">
              <a:spcBef>
                <a:spcPct val="0"/>
              </a:spcBef>
              <a:spcAft>
                <a:spcPts val="1400"/>
              </a:spcAft>
              <a:buFontTx/>
              <a:buChar char="•"/>
            </a:pPr>
            <a:r>
              <a:rPr lang="en-US" altLang="en-US" sz="2100" smtClean="0">
                <a:solidFill>
                  <a:srgbClr val="000066"/>
                </a:solidFill>
                <a:latin typeface="Calibri" pitchFamily="34" charset="0"/>
              </a:rPr>
              <a:t>Specialist broker involvement ubiquitous and mature</a:t>
            </a:r>
          </a:p>
          <a:p>
            <a:pPr marL="1023938" lvl="1" indent="-338138" eaLnBrk="1" hangingPunct="1">
              <a:spcBef>
                <a:spcPct val="0"/>
              </a:spcBef>
              <a:spcAft>
                <a:spcPts val="1400"/>
              </a:spcAft>
              <a:buFontTx/>
              <a:buChar char="•"/>
            </a:pPr>
            <a:r>
              <a:rPr lang="en-US" altLang="en-US" sz="2100" smtClean="0">
                <a:solidFill>
                  <a:srgbClr val="000066"/>
                </a:solidFill>
                <a:latin typeface="Calibri" pitchFamily="34" charset="0"/>
              </a:rPr>
              <a:t>Significant amount of product-line diversification</a:t>
            </a:r>
          </a:p>
          <a:p>
            <a:pPr marL="1023938" lvl="1" indent="-338138" eaLnBrk="1" hangingPunct="1">
              <a:spcBef>
                <a:spcPct val="0"/>
              </a:spcBef>
              <a:spcAft>
                <a:spcPts val="1400"/>
              </a:spcAft>
              <a:buFontTx/>
              <a:buChar char="•"/>
            </a:pPr>
            <a:r>
              <a:rPr lang="en-US" altLang="en-US" sz="2100" smtClean="0">
                <a:solidFill>
                  <a:srgbClr val="000066"/>
                </a:solidFill>
                <a:latin typeface="Calibri" pitchFamily="34" charset="0"/>
              </a:rPr>
              <a:t>P&amp;I the darling of the media!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6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6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6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6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6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6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6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6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04800" y="838200"/>
            <a:ext cx="8534400" cy="381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en-US" sz="2800" b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Changing times, an enduring business model</a:t>
            </a:r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en-US" sz="24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Changing times……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altLang="en-US" sz="20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Massive growth in scale of P&amp;I universe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altLang="en-US" sz="20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Greater demands of political and regulatory establishment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altLang="en-US" sz="20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Greater transparency/depth in financial and management reporting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altLang="en-US" sz="20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Greater focus on investment strategies and fiscal efficiencies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altLang="en-US" sz="20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Enlargement and consolidation of Group intellectual resources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altLang="en-US" sz="20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Greater Group involvement in shipping mainstream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altLang="en-US" sz="20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Greater dialogue with media and other constituencies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altLang="en-US" sz="20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Greater regionalization of service delivery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altLang="en-US" sz="20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Magnification of unique advantages of Group business model</a:t>
            </a:r>
          </a:p>
          <a:p>
            <a:pPr marL="233363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2000" b="1" dirty="0" smtClean="0">
              <a:solidFill>
                <a:srgbClr val="000066"/>
              </a:solidFill>
              <a:latin typeface="Calibri" panose="020F0502020204030204" pitchFamily="34" charset="0"/>
            </a:endParaRPr>
          </a:p>
          <a:p>
            <a:pPr marL="233363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2000" b="1" dirty="0" smtClean="0">
              <a:solidFill>
                <a:srgbClr val="000066"/>
              </a:solidFill>
              <a:latin typeface="Calibri" panose="020F0502020204030204" pitchFamily="34" charset="0"/>
            </a:endParaRP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304800" y="1371600"/>
            <a:ext cx="853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33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1023938" indent="-3381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2795588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3138488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3481388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39385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43957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8529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53101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sz="2000" b="1">
              <a:solidFill>
                <a:srgbClr val="000066"/>
              </a:solidFill>
            </a:endParaRP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304800" y="1828800"/>
            <a:ext cx="8534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1031875" indent="-341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2795588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3138488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3481388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39385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43957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8529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53101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60000"/>
              </a:spcBef>
            </a:pPr>
            <a:endParaRPr lang="en-US" altLang="en-US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3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04800" y="838200"/>
            <a:ext cx="8534400" cy="381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en-US" sz="2800" b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Changing times, an enduring business model</a:t>
            </a:r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en-US" sz="24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An enduring business model……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altLang="en-US" sz="20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The culture of mutuality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altLang="en-US" sz="20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The basic design of clubs in ownership and governance terms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altLang="en-US" sz="20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The core elements of cover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altLang="en-US" sz="20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The mechanisms of club funding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altLang="en-US" sz="20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The service provider/insurance carrier balance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altLang="en-US" sz="20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The collective purchase of reinsurance protection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altLang="en-US" sz="20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The cooperative deployment of Group resources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altLang="en-US" sz="20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The approval of the customer base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1200"/>
              </a:spcAft>
              <a:buFontTx/>
              <a:buChar char="•"/>
              <a:defRPr/>
            </a:pPr>
            <a:r>
              <a:rPr lang="en-US" altLang="en-US" sz="20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The underlying justification for</a:t>
            </a:r>
            <a:r>
              <a:rPr lang="en-US" altLang="en-US" sz="2000" dirty="0" smtClean="0">
                <a:solidFill>
                  <a:srgbClr val="000066"/>
                </a:solidFill>
                <a:latin typeface="Calibri" panose="020F0502020204030204" pitchFamily="34" charset="0"/>
                <a:cs typeface="Arial" charset="0"/>
              </a:rPr>
              <a:t> the entire system</a:t>
            </a:r>
          </a:p>
          <a:p>
            <a:pPr marL="233363" indent="0" eaLnBrk="1" hangingPunct="1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endParaRPr lang="en-US" altLang="en-US" sz="2000" b="1" dirty="0" smtClean="0">
              <a:solidFill>
                <a:srgbClr val="000066"/>
              </a:solidFill>
              <a:latin typeface="Calibri" panose="020F0502020204030204" pitchFamily="34" charset="0"/>
            </a:endParaRPr>
          </a:p>
          <a:p>
            <a:pPr marL="233363" indent="0" eaLnBrk="1" hangingPunct="1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endParaRPr lang="en-US" altLang="en-US" sz="2000" b="1" dirty="0" smtClean="0">
              <a:solidFill>
                <a:srgbClr val="000066"/>
              </a:solidFill>
              <a:latin typeface="Calibri" panose="020F0502020204030204" pitchFamily="34" charset="0"/>
            </a:endParaRPr>
          </a:p>
        </p:txBody>
      </p:sp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304800" y="1371600"/>
            <a:ext cx="853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33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1023938" indent="-3381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2795588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3138488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3481388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39385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43957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8529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53101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en-US" b="1">
              <a:solidFill>
                <a:srgbClr val="000066"/>
              </a:solidFill>
            </a:endParaRPr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304800" y="1828800"/>
            <a:ext cx="8534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6889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2795588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3138488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3481388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39385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43957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8529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53101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80000"/>
              </a:spcBef>
            </a:pPr>
            <a:endParaRPr lang="en-US" altLang="en-US">
              <a:solidFill>
                <a:srgbClr val="000066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3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3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28600" y="838200"/>
            <a:ext cx="8610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900"/>
              </a:spcAft>
              <a:buFontTx/>
              <a:buNone/>
              <a:defRPr/>
            </a:pPr>
            <a:r>
              <a:rPr lang="en-US" altLang="en-US" sz="2800" b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The future contours of the P&amp;I landscape</a:t>
            </a:r>
          </a:p>
          <a:p>
            <a:pPr marL="796925" indent="-334963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altLang="en-US" sz="20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Political and regulatory challenges will grow and regionalize</a:t>
            </a:r>
          </a:p>
          <a:p>
            <a:pPr marL="796925" indent="-334963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altLang="en-US" sz="20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Member/shipping industry expectations will continue to rise</a:t>
            </a:r>
          </a:p>
          <a:p>
            <a:pPr marL="796925" indent="-334963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altLang="en-US" sz="20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Flexibility/value of system will continue to be recognized</a:t>
            </a:r>
          </a:p>
          <a:p>
            <a:pPr marL="796925" indent="-334963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altLang="en-US" sz="20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The Club/Group business model will endure</a:t>
            </a:r>
          </a:p>
          <a:p>
            <a:pPr marL="796925" indent="-334963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altLang="en-US" sz="20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Group will maintain its basic shape</a:t>
            </a:r>
          </a:p>
          <a:p>
            <a:pPr marL="796925" indent="-334963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altLang="en-US" sz="20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Cooperative deployment of Group resources will strengthen</a:t>
            </a:r>
          </a:p>
          <a:p>
            <a:pPr marL="796925" indent="-334963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altLang="en-US" sz="20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Growing emphasis on financial modeling</a:t>
            </a:r>
          </a:p>
          <a:p>
            <a:pPr marL="796925" indent="-334963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altLang="en-US" sz="20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Group market share will be maintained</a:t>
            </a:r>
          </a:p>
          <a:p>
            <a:pPr marL="796925" indent="-334963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altLang="en-US" sz="20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Regionalization of service delivery will expand</a:t>
            </a:r>
          </a:p>
          <a:p>
            <a:pPr marL="796925" indent="-334963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altLang="en-US" sz="2000" dirty="0">
                <a:solidFill>
                  <a:srgbClr val="000066"/>
                </a:solidFill>
                <a:latin typeface="Calibri" panose="020F0502020204030204" pitchFamily="34" charset="0"/>
              </a:rPr>
              <a:t>P</a:t>
            </a:r>
            <a:r>
              <a:rPr lang="en-US" altLang="en-US" sz="20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roduct-line </a:t>
            </a:r>
            <a:r>
              <a:rPr lang="en-US" altLang="en-US" sz="2000" dirty="0">
                <a:solidFill>
                  <a:srgbClr val="000066"/>
                </a:solidFill>
                <a:latin typeface="Calibri" panose="020F0502020204030204" pitchFamily="34" charset="0"/>
              </a:rPr>
              <a:t>d</a:t>
            </a:r>
            <a:r>
              <a:rPr lang="en-US" altLang="en-US" sz="20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iversification will continue</a:t>
            </a:r>
          </a:p>
          <a:p>
            <a:pPr marL="796925" indent="-334963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altLang="en-US" sz="20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Specialist, fixed-premium insurers will continue to have an important role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304800" y="1447800"/>
            <a:ext cx="8686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031875" indent="-3413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1484313" indent="-3381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2795588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3138488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3481388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39385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43957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8529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53101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70000"/>
              </a:spcBef>
              <a:buFontTx/>
              <a:buChar char="•"/>
            </a:pPr>
            <a:endParaRPr lang="en-US" altLang="en-US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3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3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3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838200"/>
            <a:ext cx="8686800" cy="609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FontTx/>
              <a:buNone/>
              <a:defRPr/>
            </a:pPr>
            <a:r>
              <a:rPr lang="en-US" altLang="en-US" sz="2800" b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Conclusion</a:t>
            </a:r>
          </a:p>
          <a:p>
            <a:pPr marL="461963" lvl="1" indent="-234950" eaLnBrk="1" hangingPunct="1">
              <a:spcBef>
                <a:spcPts val="0"/>
              </a:spcBef>
              <a:spcAft>
                <a:spcPts val="1800"/>
              </a:spcAft>
              <a:buFontTx/>
              <a:buChar char="•"/>
              <a:defRPr/>
            </a:pPr>
            <a:r>
              <a:rPr lang="en-US" altLang="en-US" sz="22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Geopolitical and economic landscape much changed since 1980</a:t>
            </a:r>
          </a:p>
          <a:p>
            <a:pPr marL="461963" lvl="1" indent="-234950" eaLnBrk="1" hangingPunct="1">
              <a:spcBef>
                <a:spcPts val="0"/>
              </a:spcBef>
              <a:spcAft>
                <a:spcPts val="1800"/>
              </a:spcAft>
              <a:buFontTx/>
              <a:buChar char="•"/>
              <a:defRPr/>
            </a:pPr>
            <a:r>
              <a:rPr lang="en-US" altLang="en-US" sz="22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New political/regulatory/commercial agendas changed P&amp;I landscape</a:t>
            </a:r>
          </a:p>
          <a:p>
            <a:pPr marL="461963" lvl="1" indent="-234950" eaLnBrk="1" hangingPunct="1">
              <a:spcBef>
                <a:spcPts val="0"/>
              </a:spcBef>
              <a:spcAft>
                <a:spcPts val="1800"/>
              </a:spcAft>
              <a:buFontTx/>
              <a:buChar char="•"/>
              <a:defRPr/>
            </a:pPr>
            <a:r>
              <a:rPr lang="en-US" altLang="en-US" sz="22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Clubs/Group have responded energetically to change</a:t>
            </a:r>
          </a:p>
          <a:p>
            <a:pPr marL="461963" lvl="1" indent="-234950" eaLnBrk="1" hangingPunct="1">
              <a:spcBef>
                <a:spcPts val="0"/>
              </a:spcBef>
              <a:spcAft>
                <a:spcPts val="1800"/>
              </a:spcAft>
              <a:buFontTx/>
              <a:buChar char="•"/>
              <a:defRPr/>
            </a:pPr>
            <a:r>
              <a:rPr lang="en-US" altLang="en-US" sz="22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Culture of mutuality shown flexibility and resilience</a:t>
            </a:r>
          </a:p>
          <a:p>
            <a:pPr marL="461963" lvl="1" indent="-234950" eaLnBrk="1" hangingPunct="1">
              <a:spcBef>
                <a:spcPts val="0"/>
              </a:spcBef>
              <a:spcAft>
                <a:spcPts val="1800"/>
              </a:spcAft>
              <a:buFontTx/>
              <a:buChar char="•"/>
              <a:defRPr/>
            </a:pPr>
            <a:r>
              <a:rPr lang="en-US" altLang="en-US" sz="22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Clubs’/Group’s capacity to respond to change will continue</a:t>
            </a:r>
          </a:p>
          <a:p>
            <a:pPr marL="461963" lvl="1" indent="-234950" eaLnBrk="1" hangingPunct="1">
              <a:spcBef>
                <a:spcPts val="0"/>
              </a:spcBef>
              <a:spcAft>
                <a:spcPts val="1800"/>
              </a:spcAft>
              <a:buFontTx/>
              <a:buChar char="•"/>
              <a:defRPr/>
            </a:pPr>
            <a:r>
              <a:rPr lang="en-US" altLang="en-US" sz="2200" dirty="0" smtClean="0">
                <a:solidFill>
                  <a:srgbClr val="000066"/>
                </a:solidFill>
                <a:latin typeface="Calibri" panose="020F0502020204030204" pitchFamily="34" charset="0"/>
              </a:rPr>
              <a:t>Times change – values don’t! Or</a:t>
            </a:r>
          </a:p>
          <a:p>
            <a:pPr marL="461963" indent="-234950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200" i="1" dirty="0">
                <a:solidFill>
                  <a:srgbClr val="000066"/>
                </a:solidFill>
                <a:latin typeface="Calibri" panose="020F0502020204030204" pitchFamily="34" charset="0"/>
              </a:rPr>
              <a:t>P</a:t>
            </a:r>
            <a:r>
              <a:rPr lang="en-US" sz="2200" i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lus </a:t>
            </a:r>
            <a:r>
              <a:rPr lang="en-US" sz="2200" i="1" dirty="0" err="1">
                <a:solidFill>
                  <a:srgbClr val="000066"/>
                </a:solidFill>
                <a:latin typeface="Calibri" panose="020F0502020204030204" pitchFamily="34" charset="0"/>
              </a:rPr>
              <a:t>ça</a:t>
            </a:r>
            <a:r>
              <a:rPr lang="en-US" sz="2200" i="1" dirty="0">
                <a:solidFill>
                  <a:srgbClr val="000066"/>
                </a:solidFill>
                <a:latin typeface="Calibri" panose="020F0502020204030204" pitchFamily="34" charset="0"/>
              </a:rPr>
              <a:t> change, plus </a:t>
            </a:r>
            <a:r>
              <a:rPr lang="en-US" sz="2200" i="1" dirty="0" err="1">
                <a:solidFill>
                  <a:srgbClr val="000066"/>
                </a:solidFill>
                <a:latin typeface="Calibri" panose="020F0502020204030204" pitchFamily="34" charset="0"/>
              </a:rPr>
              <a:t>c'est</a:t>
            </a:r>
            <a:r>
              <a:rPr lang="en-US" sz="2200" i="1" dirty="0">
                <a:solidFill>
                  <a:srgbClr val="000066"/>
                </a:solidFill>
                <a:latin typeface="Calibri" panose="020F0502020204030204" pitchFamily="34" charset="0"/>
              </a:rPr>
              <a:t> la </a:t>
            </a:r>
            <a:r>
              <a:rPr lang="en-US" sz="2200" i="1" dirty="0" err="1">
                <a:solidFill>
                  <a:srgbClr val="000066"/>
                </a:solidFill>
                <a:latin typeface="Calibri" panose="020F0502020204030204" pitchFamily="34" charset="0"/>
              </a:rPr>
              <a:t>même</a:t>
            </a:r>
            <a:r>
              <a:rPr lang="en-US" sz="2200" i="1" dirty="0">
                <a:solidFill>
                  <a:srgbClr val="000066"/>
                </a:solidFill>
                <a:latin typeface="Calibri" panose="020F0502020204030204" pitchFamily="34" charset="0"/>
              </a:rPr>
              <a:t> </a:t>
            </a:r>
            <a:r>
              <a:rPr lang="en-US" sz="2200" i="1" dirty="0" smtClean="0">
                <a:solidFill>
                  <a:srgbClr val="000066"/>
                </a:solidFill>
                <a:latin typeface="Calibri" panose="020F0502020204030204" pitchFamily="34" charset="0"/>
              </a:rPr>
              <a:t>chose!</a:t>
            </a:r>
            <a:endParaRPr lang="en-US" sz="2200" i="1" dirty="0">
              <a:solidFill>
                <a:srgbClr val="000066"/>
              </a:solidFill>
              <a:latin typeface="Calibri" panose="020F0502020204030204" pitchFamily="34" charset="0"/>
            </a:endParaRP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304800" y="2209800"/>
            <a:ext cx="8839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1031875" indent="-3413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2795588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3138488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3481388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39385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43957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8529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53101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95000"/>
              </a:spcBef>
              <a:buFontTx/>
              <a:buChar char="•"/>
            </a:pPr>
            <a:endParaRPr lang="en-US" altLang="en-US" sz="1900">
              <a:solidFill>
                <a:srgbClr val="000066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688013"/>
            <a:ext cx="122872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5" y="76200"/>
            <a:ext cx="1274763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219200"/>
            <a:ext cx="6400800" cy="4603750"/>
          </a:xfrm>
          <a:noFill/>
        </p:spPr>
        <p:txBody>
          <a:bodyPr wrap="none"/>
          <a:lstStyle/>
          <a:p>
            <a:pPr eaLnBrk="1" hangingPunct="1">
              <a:spcBef>
                <a:spcPct val="0"/>
              </a:spcBef>
              <a:spcAft>
                <a:spcPts val="2200"/>
              </a:spcAft>
            </a:pPr>
            <a:r>
              <a:rPr lang="en-GB" altLang="en-US" sz="2800" b="1" smtClean="0">
                <a:solidFill>
                  <a:srgbClr val="000066"/>
                </a:solidFill>
                <a:latin typeface="Calibri" pitchFamily="34" charset="0"/>
              </a:rPr>
              <a:t>The Marine Law Association of the United States</a:t>
            </a:r>
          </a:p>
          <a:p>
            <a:pPr eaLnBrk="1" hangingPunct="1">
              <a:spcBef>
                <a:spcPct val="0"/>
              </a:spcBef>
              <a:spcAft>
                <a:spcPts val="2200"/>
              </a:spcAft>
            </a:pPr>
            <a:r>
              <a:rPr lang="en-GB" altLang="en-US" sz="2800" b="1" smtClean="0">
                <a:solidFill>
                  <a:srgbClr val="000066"/>
                </a:solidFill>
                <a:latin typeface="Calibri" pitchFamily="34" charset="0"/>
              </a:rPr>
              <a:t>2015 Fall Meeting</a:t>
            </a:r>
          </a:p>
          <a:p>
            <a:pPr eaLnBrk="1" hangingPunct="1">
              <a:spcBef>
                <a:spcPct val="0"/>
              </a:spcBef>
              <a:spcAft>
                <a:spcPts val="2200"/>
              </a:spcAft>
            </a:pPr>
            <a:r>
              <a:rPr lang="en-GB" altLang="en-US" sz="2800" b="1" smtClean="0">
                <a:solidFill>
                  <a:srgbClr val="000066"/>
                </a:solidFill>
                <a:latin typeface="Calibri" pitchFamily="34" charset="0"/>
              </a:rPr>
              <a:t>Bermuda, October 22, 2015</a:t>
            </a:r>
          </a:p>
          <a:p>
            <a:pPr eaLnBrk="1" hangingPunct="1">
              <a:spcBef>
                <a:spcPct val="0"/>
              </a:spcBef>
              <a:spcAft>
                <a:spcPts val="2200"/>
              </a:spcAft>
            </a:pPr>
            <a:r>
              <a:rPr lang="en-GB" altLang="en-US" sz="2800" b="1" smtClean="0">
                <a:solidFill>
                  <a:srgbClr val="000066"/>
                </a:solidFill>
                <a:latin typeface="Calibri" pitchFamily="34" charset="0"/>
              </a:rPr>
              <a:t>Protection &amp; Indemnity insurance: Past, present &amp; future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smtClean="0">
                <a:solidFill>
                  <a:srgbClr val="000066"/>
                </a:solidFill>
                <a:latin typeface="Calibri" pitchFamily="34" charset="0"/>
              </a:rPr>
              <a:t>Joseph Hughes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b="1" smtClean="0">
                <a:solidFill>
                  <a:srgbClr val="000066"/>
                </a:solidFill>
                <a:latin typeface="Calibri" pitchFamily="34" charset="0"/>
              </a:rPr>
              <a:t>Shipowners Claims Bureau, Inc.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b="1" smtClean="0">
                <a:solidFill>
                  <a:srgbClr val="000066"/>
                </a:solidFill>
                <a:latin typeface="Calibri" pitchFamily="34" charset="0"/>
              </a:rPr>
              <a:t>Managers of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b="1" smtClean="0">
                <a:solidFill>
                  <a:srgbClr val="000066"/>
                </a:solidFill>
                <a:latin typeface="Calibri" pitchFamily="34" charset="0"/>
              </a:rPr>
              <a:t>The American Club</a:t>
            </a:r>
            <a:endParaRPr lang="en-GB" altLang="en-US" sz="2600" b="1" smtClean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20485" name="Line 7"/>
          <p:cNvSpPr>
            <a:spLocks noChangeShapeType="1"/>
          </p:cNvSpPr>
          <p:nvPr/>
        </p:nvSpPr>
        <p:spPr bwMode="auto">
          <a:xfrm>
            <a:off x="2514600" y="2514600"/>
            <a:ext cx="4114800" cy="0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6" name="Line 8"/>
          <p:cNvSpPr>
            <a:spLocks noChangeShapeType="1"/>
          </p:cNvSpPr>
          <p:nvPr/>
        </p:nvSpPr>
        <p:spPr bwMode="auto">
          <a:xfrm>
            <a:off x="457200" y="3962400"/>
            <a:ext cx="8229600" cy="0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487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15748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1676400" y="3276600"/>
            <a:ext cx="5943600" cy="0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9" name="Rectangle 2"/>
          <p:cNvSpPr>
            <a:spLocks noChangeArrowheads="1"/>
          </p:cNvSpPr>
          <p:nvPr/>
        </p:nvSpPr>
        <p:spPr bwMode="auto">
          <a:xfrm>
            <a:off x="2286000" y="2967038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`</a:t>
            </a:r>
            <a:endParaRPr lang="en-US" altLang="en-US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04800" y="838200"/>
            <a:ext cx="86106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588" indent="0" defTabSz="742950" eaLnBrk="1" hangingPunct="1">
              <a:spcBef>
                <a:spcPct val="0"/>
              </a:spcBef>
              <a:spcAft>
                <a:spcPts val="2000"/>
              </a:spcAft>
              <a:buFontTx/>
              <a:buNone/>
            </a:pPr>
            <a:r>
              <a:rPr lang="en-US" altLang="en-US" sz="2800" b="1" smtClean="0">
                <a:solidFill>
                  <a:srgbClr val="000066"/>
                </a:solidFill>
                <a:latin typeface="Calibri" pitchFamily="34" charset="0"/>
              </a:rPr>
              <a:t>Overview</a:t>
            </a:r>
          </a:p>
          <a:p>
            <a:pPr marL="739775" lvl="1" indent="-338138" defTabSz="742950" eaLnBrk="1" hangingPunct="1">
              <a:spcBef>
                <a:spcPct val="0"/>
              </a:spcBef>
              <a:spcAft>
                <a:spcPts val="2000"/>
              </a:spcAft>
              <a:buFontTx/>
              <a:buChar char="•"/>
            </a:pPr>
            <a:r>
              <a:rPr lang="en-US" altLang="en-US" sz="2400" smtClean="0">
                <a:solidFill>
                  <a:srgbClr val="000066"/>
                </a:solidFill>
                <a:latin typeface="Calibri" pitchFamily="34" charset="0"/>
              </a:rPr>
              <a:t>1980 and 2015 – the geopolitical landscape</a:t>
            </a:r>
          </a:p>
          <a:p>
            <a:pPr marL="739775" lvl="1" indent="-338138" defTabSz="742950" eaLnBrk="1" hangingPunct="1">
              <a:spcBef>
                <a:spcPct val="0"/>
              </a:spcBef>
              <a:spcAft>
                <a:spcPts val="2000"/>
              </a:spcAft>
              <a:buFontTx/>
              <a:buChar char="•"/>
            </a:pPr>
            <a:r>
              <a:rPr lang="en-US" altLang="en-US" sz="2400" smtClean="0">
                <a:solidFill>
                  <a:srgbClr val="000066"/>
                </a:solidFill>
                <a:latin typeface="Calibri" pitchFamily="34" charset="0"/>
              </a:rPr>
              <a:t>1980 and 2015 – the economic landscape</a:t>
            </a:r>
          </a:p>
          <a:p>
            <a:pPr marL="739775" lvl="1" indent="-338138" defTabSz="742950" eaLnBrk="1" hangingPunct="1">
              <a:spcBef>
                <a:spcPct val="0"/>
              </a:spcBef>
              <a:spcAft>
                <a:spcPts val="2000"/>
              </a:spcAft>
              <a:buFontTx/>
              <a:buChar char="•"/>
            </a:pPr>
            <a:r>
              <a:rPr lang="en-US" altLang="en-US" sz="2400" smtClean="0">
                <a:solidFill>
                  <a:srgbClr val="000066"/>
                </a:solidFill>
                <a:latin typeface="Calibri" pitchFamily="34" charset="0"/>
              </a:rPr>
              <a:t>1980 and 2015 – the P&amp;I landscape</a:t>
            </a:r>
          </a:p>
          <a:p>
            <a:pPr marL="739775" lvl="1" indent="-338138" defTabSz="742950" eaLnBrk="1" hangingPunct="1">
              <a:spcBef>
                <a:spcPct val="0"/>
              </a:spcBef>
              <a:spcAft>
                <a:spcPts val="2000"/>
              </a:spcAft>
              <a:buFontTx/>
              <a:buChar char="•"/>
            </a:pPr>
            <a:r>
              <a:rPr lang="en-US" altLang="en-US" sz="2400" smtClean="0">
                <a:solidFill>
                  <a:srgbClr val="000066"/>
                </a:solidFill>
                <a:latin typeface="Calibri" pitchFamily="34" charset="0"/>
              </a:rPr>
              <a:t>Changing times, an enduring business model </a:t>
            </a:r>
          </a:p>
          <a:p>
            <a:pPr marL="739775" lvl="1" indent="-338138" defTabSz="742950" eaLnBrk="1" hangingPunct="1">
              <a:spcBef>
                <a:spcPct val="0"/>
              </a:spcBef>
              <a:spcAft>
                <a:spcPts val="2000"/>
              </a:spcAft>
              <a:buFontTx/>
              <a:buChar char="•"/>
            </a:pPr>
            <a:r>
              <a:rPr lang="en-US" altLang="en-US" sz="2400" smtClean="0">
                <a:solidFill>
                  <a:srgbClr val="000066"/>
                </a:solidFill>
                <a:latin typeface="Calibri" pitchFamily="34" charset="0"/>
              </a:rPr>
              <a:t>The future contours of the P&amp;I landscape  </a:t>
            </a:r>
          </a:p>
          <a:p>
            <a:pPr marL="739775" lvl="1" indent="-338138" defTabSz="742950" eaLnBrk="1" hangingPunct="1">
              <a:spcBef>
                <a:spcPct val="0"/>
              </a:spcBef>
              <a:spcAft>
                <a:spcPts val="2000"/>
              </a:spcAft>
              <a:buFontTx/>
              <a:buChar char="•"/>
            </a:pPr>
            <a:r>
              <a:rPr lang="en-US" altLang="en-US" sz="2400" smtClean="0">
                <a:solidFill>
                  <a:srgbClr val="000066"/>
                </a:solidFill>
                <a:latin typeface="Calibri" pitchFamily="34" charset="0"/>
              </a:rPr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98" name="Picture 18" descr="windfarm"/>
          <p:cNvPicPr>
            <a:picLocks noChangeAspect="1" noChangeArrowheads="1"/>
          </p:cNvPicPr>
          <p:nvPr/>
        </p:nvPicPr>
        <p:blipFill>
          <a:blip r:embed="rId2">
            <a:lum bright="52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575175"/>
            <a:ext cx="22479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6" name="Picture 16" descr="800px-Flag_of_Europe_sv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98800"/>
            <a:ext cx="182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094" name="Group 14"/>
          <p:cNvGrpSpPr>
            <a:grpSpLocks/>
          </p:cNvGrpSpPr>
          <p:nvPr/>
        </p:nvGrpSpPr>
        <p:grpSpPr bwMode="auto">
          <a:xfrm>
            <a:off x="381000" y="2819400"/>
            <a:ext cx="4195763" cy="3248025"/>
            <a:chOff x="480" y="1728"/>
            <a:chExt cx="2643" cy="2046"/>
          </a:xfrm>
        </p:grpSpPr>
        <p:pic>
          <p:nvPicPr>
            <p:cNvPr id="8203" name="Picture 13" descr="reagan"/>
            <p:cNvPicPr>
              <a:picLocks noChangeAspect="1" noChangeArrowheads="1"/>
            </p:cNvPicPr>
            <p:nvPr/>
          </p:nvPicPr>
          <p:blipFill>
            <a:blip r:embed="rId4">
              <a:lum bright="56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016"/>
              <a:ext cx="2256" cy="1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4" name="Picture 12" descr="margretthatcher"/>
            <p:cNvPicPr>
              <a:picLocks noChangeAspect="1" noChangeArrowheads="1"/>
            </p:cNvPicPr>
            <p:nvPr/>
          </p:nvPicPr>
          <p:blipFill>
            <a:blip r:embed="rId5">
              <a:lum bright="56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728"/>
              <a:ext cx="1155" cy="1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6086" name="Picture 6" descr="1980_logo"/>
          <p:cNvPicPr>
            <a:picLocks noChangeAspect="1" noChangeArrowheads="1"/>
          </p:cNvPicPr>
          <p:nvPr/>
        </p:nvPicPr>
        <p:blipFill>
          <a:blip r:embed="rId6" cstate="print">
            <a:lum bright="42000" contrast="-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133600"/>
            <a:ext cx="144780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4" descr="cold_war_flag"/>
          <p:cNvPicPr>
            <a:picLocks noChangeAspect="1" noChangeArrowheads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85800"/>
            <a:ext cx="15160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8" descr="dengxiaoping"/>
          <p:cNvPicPr>
            <a:picLocks noChangeAspect="1" noChangeArrowheads="1"/>
          </p:cNvPicPr>
          <p:nvPr/>
        </p:nvPicPr>
        <p:blipFill>
          <a:blip r:embed="rId8">
            <a:lum bright="48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88" y="3962400"/>
            <a:ext cx="191611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9" name="Picture 19" descr="berlin28_260307s"/>
          <p:cNvPicPr>
            <a:picLocks noChangeAspect="1" noChangeArrowheads="1"/>
          </p:cNvPicPr>
          <p:nvPr/>
        </p:nvPicPr>
        <p:blipFill>
          <a:blip r:embed="rId9">
            <a:lum bright="68000" contrast="-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38200"/>
            <a:ext cx="2743200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838200"/>
            <a:ext cx="8686800" cy="548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2800" b="1" smtClean="0">
                <a:solidFill>
                  <a:srgbClr val="000066"/>
                </a:solidFill>
                <a:latin typeface="Calibri" pitchFamily="34" charset="0"/>
              </a:rPr>
              <a:t>1980 – the geopolitical landscape</a:t>
            </a:r>
            <a:endParaRPr lang="en-US" altLang="en-US" sz="2800" smtClean="0">
              <a:solidFill>
                <a:srgbClr val="000066"/>
              </a:solidFill>
              <a:latin typeface="Calibri" pitchFamily="34" charset="0"/>
            </a:endParaRPr>
          </a:p>
          <a:p>
            <a:pPr marL="746125" lvl="1" indent="-342900" eaLnBrk="1" hangingPunct="1">
              <a:spcBef>
                <a:spcPct val="0"/>
              </a:spcBef>
              <a:spcAft>
                <a:spcPts val="1000"/>
              </a:spcAft>
              <a:buFontTx/>
              <a:buChar char="•"/>
            </a:pPr>
            <a:r>
              <a:rPr lang="en-US" altLang="en-US" sz="2200" smtClean="0">
                <a:solidFill>
                  <a:srgbClr val="000066"/>
                </a:solidFill>
                <a:latin typeface="Calibri" pitchFamily="34" charset="0"/>
              </a:rPr>
              <a:t>Cold War continues to condition global alignments</a:t>
            </a:r>
          </a:p>
          <a:p>
            <a:pPr marL="746125" lvl="1" indent="-342900" eaLnBrk="1" hangingPunct="1">
              <a:spcBef>
                <a:spcPct val="0"/>
              </a:spcBef>
              <a:spcAft>
                <a:spcPts val="1000"/>
              </a:spcAft>
              <a:buFontTx/>
              <a:buChar char="•"/>
            </a:pPr>
            <a:r>
              <a:rPr lang="en-US" altLang="en-US" sz="2200" smtClean="0">
                <a:solidFill>
                  <a:srgbClr val="000066"/>
                </a:solidFill>
                <a:latin typeface="Calibri" pitchFamily="34" charset="0"/>
              </a:rPr>
              <a:t>Europe divided: EEC/EFTA vs. Comecon, NATO vs. Warsaw Pact</a:t>
            </a:r>
          </a:p>
          <a:p>
            <a:pPr marL="746125" lvl="1" indent="-342900" eaLnBrk="1" hangingPunct="1">
              <a:spcBef>
                <a:spcPct val="0"/>
              </a:spcBef>
              <a:spcAft>
                <a:spcPts val="1000"/>
              </a:spcAft>
              <a:buFontTx/>
              <a:buChar char="•"/>
            </a:pPr>
            <a:r>
              <a:rPr lang="en-US" altLang="en-US" sz="2200" smtClean="0">
                <a:solidFill>
                  <a:srgbClr val="000066"/>
                </a:solidFill>
                <a:latin typeface="Calibri" pitchFamily="34" charset="0"/>
              </a:rPr>
              <a:t>Regional tensions and extremism grow in Mid-East and South Asia</a:t>
            </a:r>
          </a:p>
          <a:p>
            <a:pPr marL="746125" lvl="1" indent="-342900" eaLnBrk="1" hangingPunct="1">
              <a:spcBef>
                <a:spcPct val="0"/>
              </a:spcBef>
              <a:spcAft>
                <a:spcPts val="1000"/>
              </a:spcAft>
              <a:buFontTx/>
              <a:buChar char="•"/>
            </a:pPr>
            <a:r>
              <a:rPr lang="en-US" altLang="en-US" sz="2200" smtClean="0">
                <a:solidFill>
                  <a:srgbClr val="000066"/>
                </a:solidFill>
                <a:latin typeface="Calibri" pitchFamily="34" charset="0"/>
              </a:rPr>
              <a:t>Iran/Iraq war begins following 1979 Iranian revolution</a:t>
            </a:r>
          </a:p>
          <a:p>
            <a:pPr marL="746125" lvl="1" indent="-342900" eaLnBrk="1" hangingPunct="1">
              <a:spcBef>
                <a:spcPct val="0"/>
              </a:spcBef>
              <a:spcAft>
                <a:spcPts val="1000"/>
              </a:spcAft>
              <a:buFontTx/>
              <a:buChar char="•"/>
            </a:pPr>
            <a:r>
              <a:rPr lang="en-US" altLang="en-US" sz="2200" smtClean="0">
                <a:solidFill>
                  <a:srgbClr val="000066"/>
                </a:solidFill>
                <a:latin typeface="Calibri" pitchFamily="34" charset="0"/>
              </a:rPr>
              <a:t>US boycotts Moscow Olympics after Soviet invasion of  Afghanistan</a:t>
            </a:r>
          </a:p>
          <a:p>
            <a:pPr marL="746125" lvl="1" indent="-342900" eaLnBrk="1" hangingPunct="1">
              <a:spcBef>
                <a:spcPct val="0"/>
              </a:spcBef>
              <a:spcAft>
                <a:spcPts val="1000"/>
              </a:spcAft>
              <a:buFontTx/>
              <a:buChar char="•"/>
            </a:pPr>
            <a:r>
              <a:rPr lang="en-US" altLang="en-US" sz="2200" smtClean="0">
                <a:solidFill>
                  <a:srgbClr val="000066"/>
                </a:solidFill>
                <a:latin typeface="Calibri" pitchFamily="34" charset="0"/>
              </a:rPr>
              <a:t>Conservative ascendancy in US and UK begins</a:t>
            </a:r>
          </a:p>
          <a:p>
            <a:pPr marL="746125" lvl="1" indent="-342900" eaLnBrk="1" hangingPunct="1">
              <a:spcBef>
                <a:spcPct val="0"/>
              </a:spcBef>
              <a:spcAft>
                <a:spcPts val="1000"/>
              </a:spcAft>
              <a:buFontTx/>
              <a:buChar char="•"/>
            </a:pPr>
            <a:r>
              <a:rPr lang="en-US" altLang="en-US" sz="2200" smtClean="0">
                <a:solidFill>
                  <a:srgbClr val="000066"/>
                </a:solidFill>
                <a:latin typeface="Calibri" pitchFamily="34" charset="0"/>
              </a:rPr>
              <a:t>EEC has nine members, multiple currencies and polities</a:t>
            </a:r>
          </a:p>
          <a:p>
            <a:pPr marL="746125" lvl="1" indent="-342900" eaLnBrk="1" hangingPunct="1">
              <a:spcBef>
                <a:spcPct val="0"/>
              </a:spcBef>
              <a:spcAft>
                <a:spcPts val="1000"/>
              </a:spcAft>
              <a:buFontTx/>
              <a:buChar char="•"/>
            </a:pPr>
            <a:r>
              <a:rPr lang="en-US" altLang="en-US" sz="2200" smtClean="0">
                <a:solidFill>
                  <a:srgbClr val="000066"/>
                </a:solidFill>
                <a:latin typeface="Calibri" pitchFamily="34" charset="0"/>
              </a:rPr>
              <a:t>China begins program of economic reform</a:t>
            </a:r>
          </a:p>
          <a:p>
            <a:pPr marL="746125" lvl="1" indent="-342900" eaLnBrk="1" hangingPunct="1">
              <a:spcBef>
                <a:spcPct val="0"/>
              </a:spcBef>
              <a:spcAft>
                <a:spcPts val="1000"/>
              </a:spcAft>
              <a:buFontTx/>
              <a:buChar char="•"/>
            </a:pPr>
            <a:r>
              <a:rPr lang="en-US" altLang="en-US" sz="2200" smtClean="0">
                <a:solidFill>
                  <a:srgbClr val="000066"/>
                </a:solidFill>
                <a:latin typeface="Calibri" pitchFamily="34" charset="0"/>
              </a:rPr>
              <a:t>Global shipping an invisible industry, lightly regulated</a:t>
            </a:r>
          </a:p>
          <a:p>
            <a:pPr marL="746125" lvl="1" indent="-342900" eaLnBrk="1" hangingPunct="1">
              <a:spcBef>
                <a:spcPct val="0"/>
              </a:spcBef>
              <a:spcAft>
                <a:spcPts val="1000"/>
              </a:spcAft>
              <a:buFontTx/>
              <a:buChar char="•"/>
            </a:pPr>
            <a:r>
              <a:rPr lang="en-US" altLang="en-US" sz="2200" smtClean="0">
                <a:solidFill>
                  <a:srgbClr val="000066"/>
                </a:solidFill>
                <a:latin typeface="Calibri" pitchFamily="34" charset="0"/>
              </a:rPr>
              <a:t>Environmental protection is fringe geopolitical issue</a:t>
            </a:r>
          </a:p>
        </p:txBody>
      </p:sp>
      <p:sp>
        <p:nvSpPr>
          <p:cNvPr id="82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19E6AC-0B78-4F68-84B9-E517DDA3F85B}" type="slidenum">
              <a:rPr lang="en-US" altLang="en-US" smtClean="0"/>
              <a:pPr eaLnBrk="1" hangingPunct="1"/>
              <a:t>3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0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0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60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60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24200" y="1274763"/>
            <a:ext cx="3581400" cy="2209800"/>
          </a:xfrm>
          <a:prstGeom prst="rect">
            <a:avLst/>
          </a:prstGeom>
          <a:blipFill dpi="0" rotWithShape="1">
            <a:blip r:embed="rId2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D2F759-B7AE-49F4-8F8E-1339F3553632}" type="slidenum">
              <a:rPr lang="en-US" altLang="en-US" smtClean="0"/>
              <a:pPr eaLnBrk="1" hangingPunct="1"/>
              <a:t>4</a:t>
            </a:fld>
            <a:endParaRPr lang="en-US" altLang="en-US" smtClean="0"/>
          </a:p>
        </p:txBody>
      </p:sp>
      <p:pic>
        <p:nvPicPr>
          <p:cNvPr id="60426" name="Picture 10" descr="solar-array-nellis1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1000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4" descr="german bundestag"/>
          <p:cNvPicPr>
            <a:picLocks noChangeAspect="1" noChangeArrowheads="1"/>
          </p:cNvPicPr>
          <p:nvPr/>
        </p:nvPicPr>
        <p:blipFill>
          <a:blip r:embed="rId4" cstate="print">
            <a:lum bright="5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14425"/>
            <a:ext cx="1905000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6" descr="euro_symbol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638425"/>
            <a:ext cx="14859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Picture 7" descr="shanghai1"/>
          <p:cNvPicPr>
            <a:picLocks noChangeAspect="1" noChangeArrowheads="1"/>
          </p:cNvPicPr>
          <p:nvPr/>
        </p:nvPicPr>
        <p:blipFill>
          <a:blip r:embed="rId6">
            <a:lum bright="56000" contrast="-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705225"/>
            <a:ext cx="320040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4" name="Picture 8" descr="washington-dc-9-12-march_2"/>
          <p:cNvPicPr>
            <a:picLocks noChangeAspect="1" noChangeArrowheads="1"/>
          </p:cNvPicPr>
          <p:nvPr/>
        </p:nvPicPr>
        <p:blipFill>
          <a:blip r:embed="rId7">
            <a:lum bright="56000" contrast="-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48025"/>
            <a:ext cx="297180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4" descr="http://thediplomat.com/wp-content/uploads/2015/04/thediplomat_2015-04-24_15-20-04-386x257.jpg"/>
          <p:cNvPicPr>
            <a:picLocks noChangeAspect="1" noChangeArrowheads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685800"/>
            <a:ext cx="30765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838200"/>
            <a:ext cx="8686800" cy="548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sz="2800" b="1" dirty="0" smtClean="0">
                <a:solidFill>
                  <a:srgbClr val="000066"/>
                </a:solidFill>
                <a:latin typeface="Calibri" pitchFamily="34" charset="0"/>
              </a:rPr>
              <a:t>2015 – the geopolitical landscape</a:t>
            </a:r>
          </a:p>
          <a:p>
            <a:pPr marL="687388" lvl="1" indent="-342900" eaLnBrk="1" hangingPunct="1">
              <a:spcBef>
                <a:spcPct val="0"/>
              </a:spcBef>
              <a:spcAft>
                <a:spcPts val="800"/>
              </a:spcAft>
              <a:buFontTx/>
              <a:buChar char="•"/>
            </a:pPr>
            <a:r>
              <a:rPr lang="en-US" altLang="en-US" sz="2000" dirty="0" smtClean="0">
                <a:solidFill>
                  <a:srgbClr val="000066"/>
                </a:solidFill>
                <a:latin typeface="Calibri" pitchFamily="34" charset="0"/>
              </a:rPr>
              <a:t>Cold War over: Soviet empire dissolved: Russian nationalism persists</a:t>
            </a:r>
          </a:p>
          <a:p>
            <a:pPr marL="687388" lvl="1" indent="-342900" eaLnBrk="1" hangingPunct="1">
              <a:spcBef>
                <a:spcPct val="0"/>
              </a:spcBef>
              <a:spcAft>
                <a:spcPts val="800"/>
              </a:spcAft>
              <a:buFontTx/>
              <a:buChar char="•"/>
            </a:pPr>
            <a:r>
              <a:rPr lang="en-US" altLang="en-US" sz="2000" dirty="0" smtClean="0">
                <a:solidFill>
                  <a:srgbClr val="000066"/>
                </a:solidFill>
                <a:latin typeface="Calibri" pitchFamily="34" charset="0"/>
              </a:rPr>
              <a:t>Germany reunited: former Soviet client states now part of EU</a:t>
            </a:r>
          </a:p>
          <a:p>
            <a:pPr marL="687388" lvl="1" indent="-342900" eaLnBrk="1" hangingPunct="1">
              <a:spcBef>
                <a:spcPct val="0"/>
              </a:spcBef>
              <a:spcAft>
                <a:spcPts val="800"/>
              </a:spcAft>
              <a:buFontTx/>
              <a:buChar char="•"/>
            </a:pPr>
            <a:r>
              <a:rPr lang="en-US" altLang="en-US" sz="2000" dirty="0" smtClean="0">
                <a:solidFill>
                  <a:srgbClr val="000066"/>
                </a:solidFill>
                <a:latin typeface="Calibri" pitchFamily="34" charset="0"/>
              </a:rPr>
              <a:t>NATO continues: Warsaw Pact long disbanded</a:t>
            </a:r>
          </a:p>
          <a:p>
            <a:pPr marL="687388" lvl="1" indent="-342900" eaLnBrk="1" hangingPunct="1">
              <a:spcBef>
                <a:spcPct val="0"/>
              </a:spcBef>
              <a:spcAft>
                <a:spcPts val="800"/>
              </a:spcAft>
              <a:buFontTx/>
              <a:buChar char="•"/>
            </a:pPr>
            <a:r>
              <a:rPr lang="en-US" altLang="en-US" sz="2000" dirty="0" smtClean="0">
                <a:solidFill>
                  <a:srgbClr val="000066"/>
                </a:solidFill>
                <a:latin typeface="Calibri" pitchFamily="34" charset="0"/>
              </a:rPr>
              <a:t>Ungoverned spaces and non-state actors challenge global security</a:t>
            </a:r>
          </a:p>
          <a:p>
            <a:pPr marL="687388" lvl="1" indent="-342900" eaLnBrk="1" hangingPunct="1">
              <a:spcBef>
                <a:spcPct val="0"/>
              </a:spcBef>
              <a:spcAft>
                <a:spcPts val="800"/>
              </a:spcAft>
              <a:buFontTx/>
              <a:buChar char="•"/>
            </a:pPr>
            <a:r>
              <a:rPr lang="en-US" altLang="en-US" sz="2000" dirty="0" smtClean="0">
                <a:solidFill>
                  <a:srgbClr val="000066"/>
                </a:solidFill>
                <a:latin typeface="Calibri" pitchFamily="34" charset="0"/>
              </a:rPr>
              <a:t>Conservative/Socialist/“Third-way” political agendas in flux</a:t>
            </a:r>
          </a:p>
          <a:p>
            <a:pPr marL="687388" lvl="1" indent="-342900" eaLnBrk="1" hangingPunct="1">
              <a:spcBef>
                <a:spcPct val="0"/>
              </a:spcBef>
              <a:spcAft>
                <a:spcPts val="800"/>
              </a:spcAft>
              <a:buFontTx/>
              <a:buChar char="•"/>
            </a:pPr>
            <a:r>
              <a:rPr lang="en-US" altLang="en-US" sz="2000" dirty="0" smtClean="0">
                <a:solidFill>
                  <a:srgbClr val="000066"/>
                </a:solidFill>
                <a:latin typeface="Calibri" pitchFamily="34" charset="0"/>
              </a:rPr>
              <a:t>EU has 28 members: convergence threatened by Eurozone crisis, etc.</a:t>
            </a:r>
          </a:p>
          <a:p>
            <a:pPr marL="687388" lvl="1" indent="-342900" eaLnBrk="1" hangingPunct="1">
              <a:spcBef>
                <a:spcPct val="0"/>
              </a:spcBef>
              <a:spcAft>
                <a:spcPts val="800"/>
              </a:spcAft>
              <a:buFontTx/>
              <a:buChar char="•"/>
            </a:pPr>
            <a:r>
              <a:rPr lang="en-US" altLang="en-US" sz="2000" dirty="0" smtClean="0">
                <a:solidFill>
                  <a:srgbClr val="000066"/>
                </a:solidFill>
                <a:latin typeface="Calibri" pitchFamily="34" charset="0"/>
              </a:rPr>
              <a:t>China major power: slowdown/shifting priorities suggest inflection point</a:t>
            </a:r>
          </a:p>
          <a:p>
            <a:pPr marL="687388" lvl="1" indent="-342900" eaLnBrk="1" hangingPunct="1">
              <a:spcBef>
                <a:spcPct val="0"/>
              </a:spcBef>
              <a:spcAft>
                <a:spcPts val="800"/>
              </a:spcAft>
              <a:buFontTx/>
              <a:buChar char="•"/>
            </a:pPr>
            <a:r>
              <a:rPr lang="en-US" altLang="en-US" sz="2000" dirty="0" smtClean="0">
                <a:solidFill>
                  <a:srgbClr val="000066"/>
                </a:solidFill>
                <a:latin typeface="Calibri" pitchFamily="34" charset="0"/>
              </a:rPr>
              <a:t>Encouragement of free markets belies creeping “</a:t>
            </a:r>
            <a:r>
              <a:rPr lang="en-US" altLang="en-US" sz="2000" dirty="0" err="1" smtClean="0">
                <a:solidFill>
                  <a:srgbClr val="000066"/>
                </a:solidFill>
                <a:latin typeface="Calibri" pitchFamily="34" charset="0"/>
              </a:rPr>
              <a:t>statism</a:t>
            </a:r>
            <a:r>
              <a:rPr lang="en-US" altLang="en-US" sz="2000" dirty="0" smtClean="0">
                <a:solidFill>
                  <a:srgbClr val="000066"/>
                </a:solidFill>
                <a:latin typeface="Calibri" pitchFamily="34" charset="0"/>
              </a:rPr>
              <a:t>”</a:t>
            </a:r>
          </a:p>
          <a:p>
            <a:pPr marL="687388" lvl="1" indent="-342900" eaLnBrk="1" hangingPunct="1">
              <a:spcBef>
                <a:spcPct val="0"/>
              </a:spcBef>
              <a:spcAft>
                <a:spcPts val="800"/>
              </a:spcAft>
              <a:buFontTx/>
              <a:buChar char="•"/>
            </a:pPr>
            <a:r>
              <a:rPr lang="en-US" altLang="en-US" sz="2000" dirty="0" smtClean="0">
                <a:solidFill>
                  <a:srgbClr val="000066"/>
                </a:solidFill>
                <a:latin typeface="Calibri" pitchFamily="34" charset="0"/>
              </a:rPr>
              <a:t>Global shipping still an invisible industry, but more heavily regulated</a:t>
            </a:r>
          </a:p>
          <a:p>
            <a:pPr marL="687388" lvl="1" indent="-342900" eaLnBrk="1" hangingPunct="1">
              <a:spcBef>
                <a:spcPct val="0"/>
              </a:spcBef>
              <a:spcAft>
                <a:spcPts val="800"/>
              </a:spcAft>
              <a:buFontTx/>
              <a:buChar char="•"/>
            </a:pPr>
            <a:r>
              <a:rPr lang="en-US" altLang="en-US" sz="2000" dirty="0" smtClean="0">
                <a:solidFill>
                  <a:srgbClr val="000066"/>
                </a:solidFill>
                <a:latin typeface="Calibri" pitchFamily="34" charset="0"/>
              </a:rPr>
              <a:t>Environmental protection is central geopolitical issue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0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0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4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04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04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04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04800" y="838200"/>
            <a:ext cx="88392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en-US" altLang="en-US" sz="2800" b="1" smtClean="0">
                <a:solidFill>
                  <a:srgbClr val="000066"/>
                </a:solidFill>
                <a:latin typeface="Calibri" pitchFamily="34" charset="0"/>
              </a:rPr>
              <a:t>1980 – the economic landscape</a:t>
            </a:r>
          </a:p>
          <a:p>
            <a:pPr marL="1023938" lvl="1" indent="-338138" eaLnBrk="1" hangingPunct="1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altLang="en-US" sz="2200" smtClean="0">
                <a:solidFill>
                  <a:srgbClr val="000066"/>
                </a:solidFill>
                <a:latin typeface="Calibri" pitchFamily="34" charset="0"/>
              </a:rPr>
              <a:t>Global GDP c. $22 trillion </a:t>
            </a:r>
          </a:p>
          <a:p>
            <a:pPr marL="1023938" lvl="1" indent="-338138" eaLnBrk="1" hangingPunct="1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altLang="en-US" sz="2200" smtClean="0">
                <a:solidFill>
                  <a:srgbClr val="000066"/>
                </a:solidFill>
                <a:latin typeface="Calibri" pitchFamily="34" charset="0"/>
              </a:rPr>
              <a:t>US economy largest by far: 26% of global GDP</a:t>
            </a:r>
          </a:p>
          <a:p>
            <a:pPr marL="1023938" lvl="1" indent="-338138" eaLnBrk="1" hangingPunct="1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altLang="en-US" sz="2200" smtClean="0">
                <a:solidFill>
                  <a:srgbClr val="000066"/>
                </a:solidFill>
                <a:latin typeface="Calibri" pitchFamily="34" charset="0"/>
              </a:rPr>
              <a:t>BRICs minor component of global GDP (7%)</a:t>
            </a:r>
          </a:p>
          <a:p>
            <a:pPr marL="1023938" lvl="1" indent="-338138" eaLnBrk="1" hangingPunct="1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altLang="en-US" sz="2200" smtClean="0">
                <a:solidFill>
                  <a:srgbClr val="000066"/>
                </a:solidFill>
                <a:latin typeface="Calibri" pitchFamily="34" charset="0"/>
              </a:rPr>
              <a:t>US creditor rather than debtor nation (7% of GDP in credit)</a:t>
            </a:r>
          </a:p>
          <a:p>
            <a:pPr marL="1023938" lvl="1" indent="-338138" eaLnBrk="1" hangingPunct="1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altLang="en-US" sz="2200" smtClean="0">
                <a:solidFill>
                  <a:srgbClr val="000066"/>
                </a:solidFill>
                <a:latin typeface="Calibri" pitchFamily="34" charset="0"/>
              </a:rPr>
              <a:t>Domestic and cross-border money/credit supply constrained</a:t>
            </a:r>
          </a:p>
          <a:p>
            <a:pPr marL="1023938" lvl="1" indent="-338138" eaLnBrk="1" hangingPunct="1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altLang="en-US" sz="2200" smtClean="0">
                <a:solidFill>
                  <a:srgbClr val="000066"/>
                </a:solidFill>
                <a:latin typeface="Calibri" pitchFamily="34" charset="0"/>
              </a:rPr>
              <a:t>World trade (merchandise) c. $3 trillion (14% of global GDP)</a:t>
            </a:r>
          </a:p>
          <a:p>
            <a:pPr marL="1023938" lvl="1" indent="-338138" eaLnBrk="1" hangingPunct="1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altLang="en-US" sz="2200" smtClean="0">
                <a:solidFill>
                  <a:srgbClr val="000066"/>
                </a:solidFill>
                <a:latin typeface="Calibri" pitchFamily="34" charset="0"/>
              </a:rPr>
              <a:t>World fleet size 420 million GT</a:t>
            </a:r>
          </a:p>
          <a:p>
            <a:pPr marL="1023938" lvl="1" indent="-338138" eaLnBrk="1" hangingPunct="1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altLang="en-US" sz="2200" smtClean="0">
                <a:solidFill>
                  <a:srgbClr val="000066"/>
                </a:solidFill>
                <a:latin typeface="Calibri" pitchFamily="34" charset="0"/>
              </a:rPr>
              <a:t>10 year US Treasury yield 11.78% (October 1, 1980)</a:t>
            </a:r>
          </a:p>
          <a:p>
            <a:pPr marL="1023938" lvl="1" indent="-338138" eaLnBrk="1" hangingPunct="1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altLang="en-US" sz="2200" smtClean="0">
                <a:solidFill>
                  <a:srgbClr val="000066"/>
                </a:solidFill>
                <a:latin typeface="Calibri" pitchFamily="34" charset="0"/>
              </a:rPr>
              <a:t>DOW 939 NASDAQ 190 OIL $36 GOLD $682 (October 1, 1980)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4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4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4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04800" y="914400"/>
            <a:ext cx="86868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spcAft>
                <a:spcPts val="1600"/>
              </a:spcAft>
              <a:buFontTx/>
              <a:buNone/>
            </a:pPr>
            <a:r>
              <a:rPr lang="en-US" altLang="en-US" sz="2800" b="1" smtClean="0">
                <a:solidFill>
                  <a:srgbClr val="000066"/>
                </a:solidFill>
                <a:latin typeface="Calibri" pitchFamily="34" charset="0"/>
              </a:rPr>
              <a:t>2015 – the economic landscape</a:t>
            </a:r>
          </a:p>
          <a:p>
            <a:pPr marL="746125" lvl="1" indent="-342900" eaLnBrk="1" hangingPunct="1">
              <a:lnSpc>
                <a:spcPct val="90000"/>
              </a:lnSpc>
              <a:spcBef>
                <a:spcPct val="0"/>
              </a:spcBef>
              <a:spcAft>
                <a:spcPts val="1100"/>
              </a:spcAft>
              <a:buFontTx/>
              <a:buChar char="•"/>
            </a:pPr>
            <a:r>
              <a:rPr lang="en-US" altLang="en-US" sz="2200" smtClean="0">
                <a:solidFill>
                  <a:srgbClr val="000066"/>
                </a:solidFill>
                <a:latin typeface="Calibri" pitchFamily="34" charset="0"/>
              </a:rPr>
              <a:t>Global GDP $80 trillion </a:t>
            </a:r>
          </a:p>
          <a:p>
            <a:pPr marL="746125" lvl="1" indent="-342900" eaLnBrk="1" hangingPunct="1">
              <a:lnSpc>
                <a:spcPct val="90000"/>
              </a:lnSpc>
              <a:spcBef>
                <a:spcPct val="0"/>
              </a:spcBef>
              <a:spcAft>
                <a:spcPts val="1100"/>
              </a:spcAft>
              <a:buFontTx/>
              <a:buChar char="•"/>
            </a:pPr>
            <a:r>
              <a:rPr lang="en-US" altLang="en-US" sz="2200" smtClean="0">
                <a:solidFill>
                  <a:srgbClr val="000066"/>
                </a:solidFill>
                <a:latin typeface="Calibri" pitchFamily="34" charset="0"/>
              </a:rPr>
              <a:t>US economy still largest (23%), but multiplying polarities</a:t>
            </a:r>
          </a:p>
          <a:p>
            <a:pPr marL="746125" lvl="1" indent="-342900" eaLnBrk="1" hangingPunct="1">
              <a:lnSpc>
                <a:spcPct val="90000"/>
              </a:lnSpc>
              <a:spcBef>
                <a:spcPct val="0"/>
              </a:spcBef>
              <a:spcAft>
                <a:spcPts val="1100"/>
              </a:spcAft>
              <a:buFontTx/>
              <a:buChar char="•"/>
            </a:pPr>
            <a:r>
              <a:rPr lang="en-US" altLang="en-US" sz="2200" smtClean="0">
                <a:solidFill>
                  <a:srgbClr val="000066"/>
                </a:solidFill>
                <a:latin typeface="Calibri" pitchFamily="34" charset="0"/>
              </a:rPr>
              <a:t>BRICs major component of global economy (20%)</a:t>
            </a:r>
          </a:p>
          <a:p>
            <a:pPr marL="746125" lvl="1" indent="-342900" eaLnBrk="1" hangingPunct="1">
              <a:lnSpc>
                <a:spcPct val="90000"/>
              </a:lnSpc>
              <a:spcBef>
                <a:spcPct val="0"/>
              </a:spcBef>
              <a:spcAft>
                <a:spcPts val="1100"/>
              </a:spcAft>
              <a:buFontTx/>
              <a:buChar char="•"/>
            </a:pPr>
            <a:r>
              <a:rPr lang="en-US" altLang="en-US" sz="2200" smtClean="0">
                <a:solidFill>
                  <a:srgbClr val="000066"/>
                </a:solidFill>
                <a:latin typeface="Calibri" pitchFamily="34" charset="0"/>
              </a:rPr>
              <a:t>US debtor rather than creditor nation (101% of GDP in deficit)</a:t>
            </a:r>
          </a:p>
          <a:p>
            <a:pPr marL="746125" lvl="1" indent="-342900" eaLnBrk="1" hangingPunct="1">
              <a:lnSpc>
                <a:spcPct val="90000"/>
              </a:lnSpc>
              <a:spcBef>
                <a:spcPct val="0"/>
              </a:spcBef>
              <a:spcAft>
                <a:spcPts val="1100"/>
              </a:spcAft>
              <a:buFontTx/>
              <a:buChar char="•"/>
            </a:pPr>
            <a:r>
              <a:rPr lang="en-US" altLang="en-US" sz="2200" smtClean="0">
                <a:solidFill>
                  <a:srgbClr val="000066"/>
                </a:solidFill>
                <a:latin typeface="Calibri" pitchFamily="34" charset="0"/>
              </a:rPr>
              <a:t>Domestic and cross-border money/credit supply abundant</a:t>
            </a:r>
          </a:p>
          <a:p>
            <a:pPr marL="746125" lvl="1" indent="-342900" eaLnBrk="1" hangingPunct="1">
              <a:lnSpc>
                <a:spcPct val="90000"/>
              </a:lnSpc>
              <a:spcBef>
                <a:spcPct val="0"/>
              </a:spcBef>
              <a:spcAft>
                <a:spcPts val="1100"/>
              </a:spcAft>
              <a:buFontTx/>
              <a:buChar char="•"/>
            </a:pPr>
            <a:r>
              <a:rPr lang="en-US" altLang="en-US" sz="2200" smtClean="0">
                <a:solidFill>
                  <a:srgbClr val="000066"/>
                </a:solidFill>
                <a:latin typeface="Calibri" pitchFamily="34" charset="0"/>
              </a:rPr>
              <a:t>Debt, deleveraging, deflation and demographics challenge</a:t>
            </a:r>
          </a:p>
          <a:p>
            <a:pPr marL="746125" lvl="1" indent="-342900" eaLnBrk="1" hangingPunct="1">
              <a:lnSpc>
                <a:spcPct val="90000"/>
              </a:lnSpc>
              <a:spcBef>
                <a:spcPct val="0"/>
              </a:spcBef>
              <a:spcAft>
                <a:spcPts val="1100"/>
              </a:spcAft>
              <a:buFontTx/>
              <a:buChar char="•"/>
            </a:pPr>
            <a:r>
              <a:rPr lang="en-US" altLang="en-US" sz="2200" smtClean="0">
                <a:solidFill>
                  <a:srgbClr val="000066"/>
                </a:solidFill>
                <a:latin typeface="Calibri" pitchFamily="34" charset="0"/>
              </a:rPr>
              <a:t>World trade (merchandise) c. $20 trillion (25% of global GDP)</a:t>
            </a:r>
          </a:p>
          <a:p>
            <a:pPr marL="746125" lvl="1" indent="-342900" eaLnBrk="1" hangingPunct="1">
              <a:lnSpc>
                <a:spcPct val="90000"/>
              </a:lnSpc>
              <a:spcBef>
                <a:spcPct val="0"/>
              </a:spcBef>
              <a:spcAft>
                <a:spcPts val="1100"/>
              </a:spcAft>
              <a:buFontTx/>
              <a:buChar char="•"/>
            </a:pPr>
            <a:r>
              <a:rPr lang="en-US" altLang="en-US" sz="2200" smtClean="0">
                <a:solidFill>
                  <a:srgbClr val="000066"/>
                </a:solidFill>
                <a:latin typeface="Calibri" pitchFamily="34" charset="0"/>
              </a:rPr>
              <a:t>World fleet size 1.1 billion GT</a:t>
            </a:r>
          </a:p>
          <a:p>
            <a:pPr marL="746125" lvl="1" indent="-342900" eaLnBrk="1" hangingPunct="1">
              <a:lnSpc>
                <a:spcPct val="90000"/>
              </a:lnSpc>
              <a:spcBef>
                <a:spcPct val="0"/>
              </a:spcBef>
              <a:spcAft>
                <a:spcPts val="1100"/>
              </a:spcAft>
              <a:buFontTx/>
              <a:buChar char="•"/>
            </a:pPr>
            <a:r>
              <a:rPr lang="en-US" altLang="en-US" sz="2200" smtClean="0">
                <a:solidFill>
                  <a:srgbClr val="000066"/>
                </a:solidFill>
                <a:latin typeface="Calibri" pitchFamily="34" charset="0"/>
              </a:rPr>
              <a:t>10 year US Treasury yield 2.04% (October 1, 2015)</a:t>
            </a:r>
          </a:p>
          <a:p>
            <a:pPr marL="746125" lvl="1" indent="-342900" eaLnBrk="1" hangingPunct="1">
              <a:lnSpc>
                <a:spcPct val="90000"/>
              </a:lnSpc>
              <a:spcBef>
                <a:spcPct val="0"/>
              </a:spcBef>
              <a:spcAft>
                <a:spcPts val="1100"/>
              </a:spcAft>
              <a:buFontTx/>
              <a:buChar char="•"/>
            </a:pPr>
            <a:r>
              <a:rPr lang="en-US" altLang="en-US" sz="2200" smtClean="0">
                <a:solidFill>
                  <a:srgbClr val="000066"/>
                </a:solidFill>
                <a:latin typeface="Calibri" pitchFamily="34" charset="0"/>
              </a:rPr>
              <a:t>DOW 16,272 NASDAQ 4,627 OIL $45 GOLD $1,114 (October 1, 2015)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4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4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24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04800" y="838200"/>
            <a:ext cx="8763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6350" eaLnBrk="1" hangingPunct="1">
              <a:spcBef>
                <a:spcPct val="0"/>
              </a:spcBef>
              <a:spcAft>
                <a:spcPts val="1600"/>
              </a:spcAft>
              <a:buFontTx/>
              <a:buNone/>
            </a:pPr>
            <a:r>
              <a:rPr lang="en-US" altLang="en-US" sz="2800" b="1" smtClean="0">
                <a:solidFill>
                  <a:srgbClr val="000066"/>
                </a:solidFill>
                <a:latin typeface="Calibri" pitchFamily="34" charset="0"/>
              </a:rPr>
              <a:t>1980 – the P&amp;I landscape</a:t>
            </a:r>
          </a:p>
          <a:p>
            <a:pPr marL="1023938" lvl="1" indent="-338138" eaLnBrk="1" hangingPunct="1">
              <a:spcBef>
                <a:spcPct val="0"/>
              </a:spcBef>
              <a:spcAft>
                <a:spcPts val="1600"/>
              </a:spcAft>
              <a:buFontTx/>
              <a:buChar char="•"/>
            </a:pPr>
            <a:r>
              <a:rPr lang="en-US" altLang="en-US" sz="2100" smtClean="0">
                <a:solidFill>
                  <a:srgbClr val="000066"/>
                </a:solidFill>
                <a:latin typeface="Calibri" pitchFamily="34" charset="0"/>
              </a:rPr>
              <a:t>14 members of “London Group” including reinsured clubs</a:t>
            </a:r>
          </a:p>
          <a:p>
            <a:pPr marL="1023938" lvl="1" indent="-338138" eaLnBrk="1" hangingPunct="1">
              <a:spcBef>
                <a:spcPct val="0"/>
              </a:spcBef>
              <a:spcAft>
                <a:spcPts val="1600"/>
              </a:spcAft>
              <a:buFontTx/>
              <a:buChar char="•"/>
            </a:pPr>
            <a:r>
              <a:rPr lang="en-US" altLang="en-US" sz="2100" smtClean="0">
                <a:solidFill>
                  <a:srgbClr val="000066"/>
                </a:solidFill>
                <a:latin typeface="Calibri" pitchFamily="34" charset="0"/>
              </a:rPr>
              <a:t>90%+ of world blue-water fleet</a:t>
            </a:r>
          </a:p>
          <a:p>
            <a:pPr marL="1023938" lvl="1" indent="-338138" eaLnBrk="1" hangingPunct="1">
              <a:spcBef>
                <a:spcPct val="0"/>
              </a:spcBef>
              <a:spcAft>
                <a:spcPts val="1600"/>
              </a:spcAft>
              <a:buFontTx/>
              <a:buChar char="•"/>
            </a:pPr>
            <a:r>
              <a:rPr lang="en-US" altLang="en-US" sz="2100" smtClean="0">
                <a:solidFill>
                  <a:srgbClr val="000066"/>
                </a:solidFill>
                <a:latin typeface="Calibri" pitchFamily="34" charset="0"/>
              </a:rPr>
              <a:t>“Gentlemen's Agreement”, not IGA.  Incipient engagement with EEC</a:t>
            </a:r>
          </a:p>
          <a:p>
            <a:pPr marL="1023938" lvl="1" indent="-338138" eaLnBrk="1" hangingPunct="1">
              <a:spcBef>
                <a:spcPct val="0"/>
              </a:spcBef>
              <a:spcAft>
                <a:spcPts val="1600"/>
              </a:spcAft>
              <a:buFontTx/>
              <a:buChar char="•"/>
            </a:pPr>
            <a:r>
              <a:rPr lang="en-US" altLang="en-US" sz="2100" smtClean="0">
                <a:solidFill>
                  <a:srgbClr val="000066"/>
                </a:solidFill>
                <a:latin typeface="Calibri" pitchFamily="34" charset="0"/>
              </a:rPr>
              <a:t>Part-time Secretariat.  Modest consultative infrastructure</a:t>
            </a:r>
          </a:p>
          <a:p>
            <a:pPr marL="1023938" lvl="1" indent="-338138" eaLnBrk="1" hangingPunct="1">
              <a:spcBef>
                <a:spcPct val="0"/>
              </a:spcBef>
              <a:spcAft>
                <a:spcPts val="1600"/>
              </a:spcAft>
              <a:buFontTx/>
              <a:buChar char="•"/>
            </a:pPr>
            <a:r>
              <a:rPr lang="en-US" altLang="en-US" sz="2100" smtClean="0">
                <a:solidFill>
                  <a:srgbClr val="000066"/>
                </a:solidFill>
                <a:latin typeface="Calibri" pitchFamily="34" charset="0"/>
              </a:rPr>
              <a:t>Clubs have few regional offices</a:t>
            </a:r>
          </a:p>
          <a:p>
            <a:pPr marL="1023938" lvl="1" indent="-338138" eaLnBrk="1" hangingPunct="1">
              <a:spcBef>
                <a:spcPct val="0"/>
              </a:spcBef>
              <a:spcAft>
                <a:spcPts val="1600"/>
              </a:spcAft>
              <a:buFontTx/>
              <a:buChar char="•"/>
            </a:pPr>
            <a:r>
              <a:rPr lang="en-US" altLang="en-US" sz="2100" smtClean="0">
                <a:solidFill>
                  <a:srgbClr val="000066"/>
                </a:solidFill>
                <a:latin typeface="Calibri" pitchFamily="34" charset="0"/>
              </a:rPr>
              <a:t>Club retention $0.75 million : Pool retention $6 million: simple design</a:t>
            </a:r>
          </a:p>
          <a:p>
            <a:pPr marL="1023938" lvl="1" indent="-338138" eaLnBrk="1" hangingPunct="1">
              <a:spcBef>
                <a:spcPct val="0"/>
              </a:spcBef>
              <a:spcAft>
                <a:spcPts val="1600"/>
              </a:spcAft>
              <a:buFontTx/>
              <a:buChar char="•"/>
            </a:pPr>
            <a:r>
              <a:rPr lang="en-US" altLang="en-US" sz="2100" smtClean="0">
                <a:solidFill>
                  <a:srgbClr val="000066"/>
                </a:solidFill>
                <a:latin typeface="Calibri" pitchFamily="34" charset="0"/>
              </a:rPr>
              <a:t>1980 then worst Pool year ever: $225 million</a:t>
            </a:r>
          </a:p>
          <a:p>
            <a:pPr marL="1023938" lvl="1" indent="-338138" eaLnBrk="1" hangingPunct="1">
              <a:spcBef>
                <a:spcPct val="0"/>
              </a:spcBef>
              <a:spcAft>
                <a:spcPts val="1600"/>
              </a:spcAft>
              <a:buFontTx/>
              <a:buChar char="•"/>
            </a:pPr>
            <a:r>
              <a:rPr lang="en-US" altLang="en-US" sz="2100" smtClean="0">
                <a:solidFill>
                  <a:srgbClr val="000066"/>
                </a:solidFill>
                <a:latin typeface="Calibri" pitchFamily="34" charset="0"/>
              </a:rPr>
              <a:t>No Hydra</a:t>
            </a:r>
          </a:p>
          <a:p>
            <a:pPr marL="1023938" lvl="1" indent="-338138" eaLnBrk="1" hangingPunct="1">
              <a:spcBef>
                <a:spcPct val="0"/>
              </a:spcBef>
              <a:spcAft>
                <a:spcPts val="1600"/>
              </a:spcAft>
              <a:buFontTx/>
              <a:buChar char="•"/>
            </a:pPr>
            <a:r>
              <a:rPr lang="en-US" altLang="en-US" sz="2100" smtClean="0">
                <a:solidFill>
                  <a:srgbClr val="000066"/>
                </a:solidFill>
                <a:latin typeface="Calibri" pitchFamily="34" charset="0"/>
              </a:rPr>
              <a:t>“Unlimited liability” defines Club cover for non-OP claims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4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4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34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04800" y="838200"/>
            <a:ext cx="8534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800" b="1" smtClean="0">
                <a:solidFill>
                  <a:srgbClr val="000066"/>
                </a:solidFill>
                <a:latin typeface="Calibri" pitchFamily="34" charset="0"/>
              </a:rPr>
              <a:t>1980 – the P&amp;I landscape (cont’d.)</a:t>
            </a:r>
          </a:p>
          <a:p>
            <a:pPr marL="1023938" lvl="1" indent="-338138" eaLnBrk="1" hangingPunct="1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altLang="en-US" sz="2100" smtClean="0">
                <a:solidFill>
                  <a:srgbClr val="000066"/>
                </a:solidFill>
                <a:latin typeface="Calibri" pitchFamily="34" charset="0"/>
              </a:rPr>
              <a:t>Paper-based technology prevails</a:t>
            </a:r>
          </a:p>
          <a:p>
            <a:pPr marL="1023938" lvl="1" indent="-338138" eaLnBrk="1" hangingPunct="1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altLang="en-US" sz="2100" smtClean="0">
                <a:solidFill>
                  <a:srgbClr val="000066"/>
                </a:solidFill>
                <a:latin typeface="Calibri" pitchFamily="34" charset="0"/>
              </a:rPr>
              <a:t>Rule Book/Certificate of Entry format as evidence of cover </a:t>
            </a:r>
          </a:p>
          <a:p>
            <a:pPr marL="1023938" lvl="1" indent="-338138" eaLnBrk="1" hangingPunct="1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altLang="en-US" sz="2100" smtClean="0">
                <a:solidFill>
                  <a:srgbClr val="000066"/>
                </a:solidFill>
                <a:latin typeface="Calibri" pitchFamily="34" charset="0"/>
              </a:rPr>
              <a:t>Club financial disclosure/operational commentary modest</a:t>
            </a:r>
          </a:p>
          <a:p>
            <a:pPr marL="1023938" lvl="1" indent="-338138" eaLnBrk="1" hangingPunct="1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altLang="en-US" sz="2100" smtClean="0">
                <a:solidFill>
                  <a:srgbClr val="000066"/>
                </a:solidFill>
                <a:latin typeface="Calibri" pitchFamily="34" charset="0"/>
              </a:rPr>
              <a:t>Unsophisticated risk control/educational initiatives</a:t>
            </a:r>
          </a:p>
          <a:p>
            <a:pPr marL="1023938" lvl="1" indent="-338138" eaLnBrk="1" hangingPunct="1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altLang="en-US" sz="2100" smtClean="0">
                <a:solidFill>
                  <a:srgbClr val="000066"/>
                </a:solidFill>
                <a:latin typeface="Calibri" pitchFamily="34" charset="0"/>
              </a:rPr>
              <a:t>Limited regulatory/political interventionism </a:t>
            </a:r>
          </a:p>
          <a:p>
            <a:pPr marL="1023938" lvl="1" indent="-338138" eaLnBrk="1" hangingPunct="1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altLang="en-US" sz="2100" smtClean="0">
                <a:solidFill>
                  <a:srgbClr val="000066"/>
                </a:solidFill>
                <a:latin typeface="Calibri" pitchFamily="34" charset="0"/>
              </a:rPr>
              <a:t>Rating agencies absent from market</a:t>
            </a:r>
          </a:p>
          <a:p>
            <a:pPr marL="1023938" lvl="1" indent="-338138" eaLnBrk="1" hangingPunct="1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altLang="en-US" sz="2100" smtClean="0">
                <a:solidFill>
                  <a:srgbClr val="000066"/>
                </a:solidFill>
                <a:latin typeface="Calibri" pitchFamily="34" charset="0"/>
              </a:rPr>
              <a:t>Specialist broker involvement growing</a:t>
            </a:r>
          </a:p>
          <a:p>
            <a:pPr marL="1023938" lvl="1" indent="-338138" eaLnBrk="1" hangingPunct="1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altLang="en-US" sz="2100" smtClean="0">
                <a:solidFill>
                  <a:srgbClr val="000066"/>
                </a:solidFill>
                <a:latin typeface="Calibri" pitchFamily="34" charset="0"/>
              </a:rPr>
              <a:t>Distinct “First World”/“Second World” paradigm of cover</a:t>
            </a:r>
          </a:p>
          <a:p>
            <a:pPr marL="1023938" lvl="1" indent="-338138" eaLnBrk="1" hangingPunct="1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altLang="en-US" sz="2100" smtClean="0">
                <a:solidFill>
                  <a:srgbClr val="000066"/>
                </a:solidFill>
                <a:latin typeface="Calibri" pitchFamily="34" charset="0"/>
              </a:rPr>
              <a:t>Virtually no product-line diversification</a:t>
            </a:r>
          </a:p>
          <a:p>
            <a:pPr marL="1023938" lvl="1" indent="-338138" eaLnBrk="1" hangingPunct="1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altLang="en-US" sz="2100" smtClean="0">
                <a:solidFill>
                  <a:srgbClr val="000066"/>
                </a:solidFill>
                <a:latin typeface="Calibri" pitchFamily="34" charset="0"/>
              </a:rPr>
              <a:t>Clubs elicit intermittent media interest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7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37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7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7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37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37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52400" y="838200"/>
            <a:ext cx="8839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ts val="1600"/>
              </a:spcAft>
              <a:buFontTx/>
              <a:buNone/>
            </a:pPr>
            <a:r>
              <a:rPr lang="en-US" altLang="en-US" sz="2800" b="1" smtClean="0">
                <a:solidFill>
                  <a:srgbClr val="000066"/>
                </a:solidFill>
                <a:latin typeface="Calibri" pitchFamily="34" charset="0"/>
              </a:rPr>
              <a:t>2015 – the P&amp;I landscape</a:t>
            </a:r>
          </a:p>
          <a:p>
            <a:pPr marL="746125" lvl="1" indent="-401638" eaLnBrk="1" hangingPunct="1">
              <a:spcBef>
                <a:spcPct val="0"/>
              </a:spcBef>
              <a:spcAft>
                <a:spcPts val="1600"/>
              </a:spcAft>
              <a:buFontTx/>
              <a:buChar char="•"/>
            </a:pPr>
            <a:r>
              <a:rPr lang="en-US" altLang="en-US" sz="2000" smtClean="0">
                <a:solidFill>
                  <a:srgbClr val="000066"/>
                </a:solidFill>
                <a:latin typeface="Calibri" pitchFamily="34" charset="0"/>
              </a:rPr>
              <a:t>13 members of International Group of P&amp;I Clubs</a:t>
            </a:r>
          </a:p>
          <a:p>
            <a:pPr marL="746125" lvl="1" indent="-401638" eaLnBrk="1" hangingPunct="1">
              <a:spcBef>
                <a:spcPct val="0"/>
              </a:spcBef>
              <a:spcAft>
                <a:spcPts val="1600"/>
              </a:spcAft>
              <a:buFontTx/>
              <a:buChar char="•"/>
            </a:pPr>
            <a:r>
              <a:rPr lang="en-US" altLang="en-US" sz="2000" smtClean="0">
                <a:solidFill>
                  <a:srgbClr val="000066"/>
                </a:solidFill>
                <a:latin typeface="Calibri" pitchFamily="34" charset="0"/>
              </a:rPr>
              <a:t>90%+ of world’s blue-water fleet</a:t>
            </a:r>
          </a:p>
          <a:p>
            <a:pPr marL="746125" lvl="1" indent="-401638" eaLnBrk="1" hangingPunct="1">
              <a:spcBef>
                <a:spcPct val="0"/>
              </a:spcBef>
              <a:spcAft>
                <a:spcPts val="1600"/>
              </a:spcAft>
              <a:buFontTx/>
              <a:buChar char="•"/>
            </a:pPr>
            <a:r>
              <a:rPr lang="en-US" altLang="en-US" sz="2000" smtClean="0">
                <a:solidFill>
                  <a:srgbClr val="000066"/>
                </a:solidFill>
                <a:latin typeface="Calibri" pitchFamily="34" charset="0"/>
              </a:rPr>
              <a:t>IGA and Pooling Agreement formal, EU-approved documents</a:t>
            </a:r>
          </a:p>
          <a:p>
            <a:pPr marL="746125" lvl="1" indent="-401638" eaLnBrk="1" hangingPunct="1">
              <a:spcBef>
                <a:spcPct val="0"/>
              </a:spcBef>
              <a:spcAft>
                <a:spcPts val="1600"/>
              </a:spcAft>
              <a:buFontTx/>
              <a:buChar char="•"/>
            </a:pPr>
            <a:r>
              <a:rPr lang="en-US" altLang="en-US" sz="2000" smtClean="0">
                <a:solidFill>
                  <a:srgbClr val="000066"/>
                </a:solidFill>
                <a:latin typeface="Calibri" pitchFamily="34" charset="0"/>
              </a:rPr>
              <a:t>Full-time, highly active Secretariat. Large consultative infrastructure</a:t>
            </a:r>
          </a:p>
          <a:p>
            <a:pPr marL="746125" lvl="1" indent="-401638" eaLnBrk="1" hangingPunct="1">
              <a:spcBef>
                <a:spcPct val="0"/>
              </a:spcBef>
              <a:spcAft>
                <a:spcPts val="1600"/>
              </a:spcAft>
              <a:buFontTx/>
              <a:buChar char="•"/>
            </a:pPr>
            <a:r>
              <a:rPr lang="en-US" altLang="en-US" sz="2000" smtClean="0">
                <a:solidFill>
                  <a:srgbClr val="000066"/>
                </a:solidFill>
                <a:latin typeface="Calibri" pitchFamily="34" charset="0"/>
              </a:rPr>
              <a:t>Clubs have many regional offices</a:t>
            </a:r>
          </a:p>
          <a:p>
            <a:pPr marL="746125" lvl="1" indent="-401638" eaLnBrk="1" hangingPunct="1">
              <a:spcBef>
                <a:spcPct val="0"/>
              </a:spcBef>
              <a:spcAft>
                <a:spcPts val="1600"/>
              </a:spcAft>
              <a:buFontTx/>
              <a:buChar char="•"/>
            </a:pPr>
            <a:r>
              <a:rPr lang="en-US" altLang="en-US" sz="2000" smtClean="0">
                <a:solidFill>
                  <a:srgbClr val="000066"/>
                </a:solidFill>
                <a:latin typeface="Calibri" pitchFamily="34" charset="0"/>
              </a:rPr>
              <a:t>Club retention $9 million : Pool retention $80 million: complex design</a:t>
            </a:r>
          </a:p>
          <a:p>
            <a:pPr marL="746125" lvl="1" indent="-401638" eaLnBrk="1" hangingPunct="1">
              <a:spcBef>
                <a:spcPct val="0"/>
              </a:spcBef>
              <a:spcAft>
                <a:spcPts val="1600"/>
              </a:spcAft>
              <a:buFontTx/>
              <a:buChar char="•"/>
            </a:pPr>
            <a:r>
              <a:rPr lang="en-US" altLang="en-US" sz="2000" smtClean="0">
                <a:solidFill>
                  <a:srgbClr val="000066"/>
                </a:solidFill>
                <a:latin typeface="Calibri" pitchFamily="34" charset="0"/>
              </a:rPr>
              <a:t>2011 and 2012 among worst Pool years ever: $507 million and $481 million</a:t>
            </a:r>
          </a:p>
          <a:p>
            <a:pPr marL="746125" lvl="1" indent="-401638" eaLnBrk="1" hangingPunct="1">
              <a:spcBef>
                <a:spcPct val="0"/>
              </a:spcBef>
              <a:spcAft>
                <a:spcPts val="1600"/>
              </a:spcAft>
              <a:buFontTx/>
              <a:buChar char="•"/>
            </a:pPr>
            <a:r>
              <a:rPr lang="en-US" altLang="en-US" sz="2000" smtClean="0">
                <a:solidFill>
                  <a:srgbClr val="000066"/>
                </a:solidFill>
                <a:latin typeface="Calibri" pitchFamily="34" charset="0"/>
              </a:rPr>
              <a:t>Hydra</a:t>
            </a:r>
          </a:p>
          <a:p>
            <a:pPr marL="746125" lvl="1" indent="-401638" eaLnBrk="1" hangingPunct="1">
              <a:spcBef>
                <a:spcPct val="0"/>
              </a:spcBef>
              <a:spcAft>
                <a:spcPts val="1600"/>
              </a:spcAft>
              <a:buFontTx/>
              <a:buChar char="•"/>
            </a:pPr>
            <a:r>
              <a:rPr lang="en-US" altLang="en-US" sz="2000" smtClean="0">
                <a:solidFill>
                  <a:srgbClr val="000066"/>
                </a:solidFill>
                <a:latin typeface="Calibri" pitchFamily="34" charset="0"/>
              </a:rPr>
              <a:t>Club cover limited to prescribed amounts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5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5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5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5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5246</TotalTime>
  <Words>1068</Words>
  <Application>Microsoft Office PowerPoint</Application>
  <PresentationFormat>On-screen Show (4:3)</PresentationFormat>
  <Paragraphs>159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Custom Design</vt:lpstr>
      <vt:lpstr>1_Custom Design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SCB</dc:creator>
  <cp:lastModifiedBy>Richard Swan</cp:lastModifiedBy>
  <cp:revision>184</cp:revision>
  <cp:lastPrinted>2015-10-01T20:15:53Z</cp:lastPrinted>
  <dcterms:created xsi:type="dcterms:W3CDTF">2008-04-22T15:03:46Z</dcterms:created>
  <dcterms:modified xsi:type="dcterms:W3CDTF">2015-10-01T20:42:48Z</dcterms:modified>
</cp:coreProperties>
</file>