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7"/>
  </p:notesMasterIdLst>
  <p:handoutMasterIdLst>
    <p:handoutMasterId r:id="rId8"/>
  </p:handoutMasterIdLst>
  <p:sldIdLst>
    <p:sldId id="259" r:id="rId3"/>
    <p:sldId id="260" r:id="rId4"/>
    <p:sldId id="264" r:id="rId5"/>
    <p:sldId id="265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14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D87A-18E6-48AA-9D92-80943963D244}" type="datetime1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435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6081-38D3-44C7-9606-9636204DDB22}" type="datetime1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967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57C9-4D32-4A12-87A5-B6A3F54886E8}" type="datetime1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53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19A-8B9D-4BAF-B3CF-581ABC5A76B0}" type="datetime1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CE62-A67C-45C0-9A46-677D00669FB0}" type="datetime1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657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95DB-4000-4703-B016-8AAC7B01BD58}" type="datetime1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71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1694-1DBA-4F6B-894E-09E8A1C80EAE}" type="datetime1">
              <a:rPr lang="en-US" smtClean="0"/>
              <a:pPr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974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05AF-90CA-4509-A852-0BAE918A28C0}" type="datetime1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630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FCD-E86B-47AE-817A-4894806549CD}" type="datetime1">
              <a:rPr lang="en-US" smtClean="0"/>
              <a:pPr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43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0C-1E6A-45B9-BF68-5FFFA446EB57}" type="datetime1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180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297-6837-4539-BE78-C255461E3518}" type="datetime1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283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bg1"/>
                </a:solidFill>
              </a:defRPr>
            </a:lvl1pPr>
          </a:lstStyle>
          <a:p>
            <a:fld id="{18193A29-9700-485D-8CFB-D5ABAF026ECB}" type="datetime1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Anthony J. Pruzinsky</a:t>
            </a:r>
          </a:p>
          <a:p>
            <a:r>
              <a:rPr lang="en-US" sz="3500" dirty="0" smtClean="0"/>
              <a:t>Hill Rivkins LLP</a:t>
            </a:r>
          </a:p>
          <a:p>
            <a:r>
              <a:rPr lang="en-US" sz="2600" dirty="0" smtClean="0"/>
              <a:t>New York, New York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18" y="2007889"/>
            <a:ext cx="11750634" cy="1470025"/>
          </a:xfrm>
        </p:spPr>
        <p:txBody>
          <a:bodyPr/>
          <a:lstStyle/>
          <a:p>
            <a:r>
              <a:rPr lang="en-US" sz="5400" cap="none" dirty="0" smtClean="0">
                <a:solidFill>
                  <a:schemeClr val="tx1"/>
                </a:solidFill>
              </a:rPr>
              <a:t>Charterers’ P&amp;I Insurance:</a:t>
            </a:r>
            <a:br>
              <a:rPr lang="en-US" sz="5400" cap="none" dirty="0" smtClean="0">
                <a:solidFill>
                  <a:schemeClr val="tx1"/>
                </a:solidFill>
              </a:rPr>
            </a:br>
            <a:r>
              <a:rPr lang="en-US" sz="3200" cap="none" dirty="0" smtClean="0">
                <a:solidFill>
                  <a:schemeClr val="tx1"/>
                </a:solidFill>
              </a:rPr>
              <a:t>The Risks, the Exposures and the Products Available</a:t>
            </a:r>
            <a:endParaRPr lang="en-US" sz="32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44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5085608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Hull Damage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Safe Port Warranty Breach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Wreck Removal</a:t>
            </a:r>
          </a:p>
          <a:p>
            <a:r>
              <a:rPr lang="en-US" dirty="0" smtClean="0"/>
              <a:t>Pollution</a:t>
            </a:r>
          </a:p>
          <a:p>
            <a:r>
              <a:rPr lang="en-US" dirty="0" smtClean="0"/>
              <a:t>Personal Injury</a:t>
            </a:r>
          </a:p>
          <a:p>
            <a:r>
              <a:rPr lang="en-US" dirty="0" smtClean="0"/>
              <a:t>Cargo Loss/Damage</a:t>
            </a:r>
          </a:p>
          <a:p>
            <a:r>
              <a:rPr lang="en-US" dirty="0" smtClean="0"/>
              <a:t>Other Vessel Damage During Cargo Handling</a:t>
            </a:r>
          </a:p>
          <a:p>
            <a:r>
              <a:rPr lang="en-US" dirty="0" smtClean="0"/>
              <a:t>Salvage and General Average Liability</a:t>
            </a:r>
          </a:p>
          <a:p>
            <a:r>
              <a:rPr lang="en-US" dirty="0" smtClean="0"/>
              <a:t>Bunker Claims</a:t>
            </a:r>
          </a:p>
          <a:p>
            <a:r>
              <a:rPr lang="en-US" dirty="0" smtClean="0"/>
              <a:t>Charter Party Claims</a:t>
            </a:r>
          </a:p>
          <a:p>
            <a:r>
              <a:rPr lang="en-US" dirty="0" smtClean="0"/>
              <a:t>Fines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cap="none" dirty="0" smtClean="0">
                <a:solidFill>
                  <a:schemeClr val="tx1"/>
                </a:solidFill>
              </a:rPr>
              <a:t>Charterers’ Risks</a:t>
            </a:r>
            <a:endParaRPr lang="en-US" sz="54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50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1600199"/>
            <a:ext cx="10566400" cy="4907479"/>
          </a:xfrm>
        </p:spPr>
        <p:txBody>
          <a:bodyPr>
            <a:noAutofit/>
          </a:bodyPr>
          <a:lstStyle/>
          <a:p>
            <a:pPr lvl="0"/>
            <a:r>
              <a:rPr lang="en-US" sz="1800" dirty="0" smtClean="0"/>
              <a:t>Cibro Savannah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Strict Liability for Oil Spill</a:t>
            </a:r>
          </a:p>
          <a:p>
            <a:r>
              <a:rPr lang="en-US" sz="1800" dirty="0" smtClean="0"/>
              <a:t>Barge ING 4727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Failure to provide for P&amp;I Cover in a hybrid use of a barge</a:t>
            </a:r>
          </a:p>
          <a:p>
            <a:r>
              <a:rPr lang="en-US" sz="1800" dirty="0" smtClean="0"/>
              <a:t>Ocean Victory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Series of indemnities for a serial breach of safe port warranty</a:t>
            </a:r>
          </a:p>
          <a:p>
            <a:r>
              <a:rPr lang="en-US" sz="1800" dirty="0" smtClean="0"/>
              <a:t>Cargo Degradation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Failure to inhibit or treat cargo to withstand voyage</a:t>
            </a:r>
          </a:p>
          <a:p>
            <a:r>
              <a:rPr lang="en-US" sz="1800" smtClean="0"/>
              <a:t>Loukas</a:t>
            </a:r>
            <a:r>
              <a:rPr lang="en-US" sz="1800" dirty="0" smtClean="0"/>
              <a:t> 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Demurrage and Detention</a:t>
            </a:r>
          </a:p>
          <a:p>
            <a:r>
              <a:rPr lang="en-US" sz="1800" dirty="0" smtClean="0"/>
              <a:t>Continental Grain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Claim for Legal Defense Expenses</a:t>
            </a:r>
          </a:p>
          <a:p>
            <a:pPr lvl="1"/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cap="none" dirty="0" smtClean="0">
                <a:solidFill>
                  <a:schemeClr val="tx1"/>
                </a:solidFill>
              </a:rPr>
              <a:t>Charterers’ Exposure At Law</a:t>
            </a:r>
            <a:endParaRPr lang="en-US" sz="54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3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2066306"/>
            <a:ext cx="10566400" cy="3648694"/>
          </a:xfrm>
        </p:spPr>
        <p:txBody>
          <a:bodyPr>
            <a:normAutofit/>
          </a:bodyPr>
          <a:lstStyle/>
          <a:p>
            <a:pPr lvl="0"/>
            <a:r>
              <a:rPr lang="en-US" sz="2800" smtClean="0"/>
              <a:t>Fixed Premium</a:t>
            </a:r>
            <a:endParaRPr lang="en-US" sz="2800" dirty="0" smtClean="0"/>
          </a:p>
          <a:p>
            <a:r>
              <a:rPr lang="en-US" sz="2800" dirty="0" smtClean="0"/>
              <a:t>Commercial Insurance Market</a:t>
            </a:r>
          </a:p>
          <a:p>
            <a:r>
              <a:rPr lang="en-US" sz="2800" dirty="0" smtClean="0"/>
              <a:t>Group P&amp;I Clubs via Pool or Special Facilities</a:t>
            </a:r>
          </a:p>
          <a:p>
            <a:r>
              <a:rPr lang="en-US" sz="2800" dirty="0" smtClean="0"/>
              <a:t>Specialized Markets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Dedicated Charterers’ P&amp;I Insurers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cap="none" dirty="0" smtClean="0">
                <a:solidFill>
                  <a:schemeClr val="tx1"/>
                </a:solidFill>
              </a:rPr>
              <a:t>Insurance Available</a:t>
            </a:r>
            <a:endParaRPr lang="en-US" sz="54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32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cean design template" id="{F73515D9-E602-4B24-9C15-179BF6DE761B}" vid="{0588FFC9-F6B0-4B64-ACDF-0282AA5DB8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B20A6C6-FA4B-4FDF-822C-E1ABCC861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0</TotalTime>
  <Words>137</Words>
  <Application>Microsoft Office PowerPoint</Application>
  <PresentationFormat>Custom</PresentationFormat>
  <Paragraphs>36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Ocean design template</vt:lpstr>
      <vt:lpstr>Charterers’ P&amp;I Insurance: The Risks, the Exposures and the Products Available</vt:lpstr>
      <vt:lpstr>Charterers’ Risks</vt:lpstr>
      <vt:lpstr>Charterers’ Exposure At Law</vt:lpstr>
      <vt:lpstr>Insurance Available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2015-10-16T19:28:13Z</dcterms:created>
  <dcterms:modified xsi:type="dcterms:W3CDTF">2015-10-16T21:32:44Z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TC034605359991</vt:lpwstr>
  </property>
</Properties>
</file>