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8" r:id="rId4"/>
    <p:sldId id="259" r:id="rId5"/>
    <p:sldId id="264" r:id="rId6"/>
    <p:sldId id="284" r:id="rId7"/>
    <p:sldId id="285" r:id="rId8"/>
    <p:sldId id="265" r:id="rId9"/>
    <p:sldId id="266" r:id="rId10"/>
    <p:sldId id="267" r:id="rId11"/>
    <p:sldId id="271" r:id="rId12"/>
    <p:sldId id="268" r:id="rId13"/>
    <p:sldId id="269" r:id="rId14"/>
    <p:sldId id="270" r:id="rId15"/>
    <p:sldId id="286" r:id="rId16"/>
    <p:sldId id="272" r:id="rId17"/>
    <p:sldId id="273" r:id="rId18"/>
    <p:sldId id="274" r:id="rId19"/>
    <p:sldId id="275" r:id="rId20"/>
    <p:sldId id="287" r:id="rId21"/>
    <p:sldId id="276" r:id="rId22"/>
    <p:sldId id="277" r:id="rId23"/>
    <p:sldId id="278" r:id="rId24"/>
    <p:sldId id="279" r:id="rId25"/>
    <p:sldId id="288" r:id="rId26"/>
    <p:sldId id="280" r:id="rId27"/>
    <p:sldId id="281" r:id="rId28"/>
    <p:sldId id="282"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sannah Pedigo" initials="SP"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5" d="100"/>
          <a:sy n="115" d="100"/>
        </p:scale>
        <p:origin x="432"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5-10-17T12:02:06.932" idx="1">
    <p:pos x="4535" y="1541"/>
    <p:text>read this; elaborate on different reporting requirements?</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57C514-AC53-4519-9F31-E613E0FC8EF6}" type="datetimeFigureOut">
              <a:rPr lang="en-US" smtClean="0"/>
              <a:t>10/19/2015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E87E74-8DAC-477B-A7A9-1B0522B889F8}" type="slidenum">
              <a:rPr lang="en-US" smtClean="0"/>
              <a:t>‹#›</a:t>
            </a:fld>
            <a:endParaRPr lang="en-US"/>
          </a:p>
        </p:txBody>
      </p:sp>
    </p:spTree>
    <p:extLst>
      <p:ext uri="{BB962C8B-B14F-4D97-AF65-F5344CB8AC3E}">
        <p14:creationId xmlns:p14="http://schemas.microsoft.com/office/powerpoint/2010/main" val="3361249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E87E74-8DAC-477B-A7A9-1B0522B889F8}" type="slidenum">
              <a:rPr lang="en-US" smtClean="0"/>
              <a:t>1</a:t>
            </a:fld>
            <a:endParaRPr lang="en-US"/>
          </a:p>
        </p:txBody>
      </p:sp>
    </p:spTree>
    <p:extLst>
      <p:ext uri="{BB962C8B-B14F-4D97-AF65-F5344CB8AC3E}">
        <p14:creationId xmlns:p14="http://schemas.microsoft.com/office/powerpoint/2010/main" val="613359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E87E74-8DAC-477B-A7A9-1B0522B889F8}" type="slidenum">
              <a:rPr lang="en-US" smtClean="0"/>
              <a:t>2</a:t>
            </a:fld>
            <a:endParaRPr lang="en-US"/>
          </a:p>
        </p:txBody>
      </p:sp>
    </p:spTree>
    <p:extLst>
      <p:ext uri="{BB962C8B-B14F-4D97-AF65-F5344CB8AC3E}">
        <p14:creationId xmlns:p14="http://schemas.microsoft.com/office/powerpoint/2010/main" val="1233547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040D4E-9954-4411-A864-AF886305F8D1}" type="datetime1">
              <a:rPr lang="en-US" smtClean="0"/>
              <a:t>10/19/2015</a:t>
            </a:fld>
            <a:endParaRPr lang="en-US"/>
          </a:p>
        </p:txBody>
      </p:sp>
      <p:sp>
        <p:nvSpPr>
          <p:cNvPr id="5" name="Footer Placeholder 4"/>
          <p:cNvSpPr>
            <a:spLocks noGrp="1"/>
          </p:cNvSpPr>
          <p:nvPr>
            <p:ph type="ftr" sz="quarter" idx="11"/>
          </p:nvPr>
        </p:nvSpPr>
        <p:spPr/>
        <p:txBody>
          <a:bodyPr/>
          <a:lstStyle/>
          <a:p>
            <a:r>
              <a:rPr lang="en-US" smtClean="0"/>
              <a:t>Jason Pedigo  Ellis Painter Ratterree &amp; Adams LLP  Savannah Georgia</a:t>
            </a:r>
            <a:endParaRPr lang="en-US"/>
          </a:p>
        </p:txBody>
      </p:sp>
      <p:sp>
        <p:nvSpPr>
          <p:cNvPr id="6" name="Slide Number Placeholder 5"/>
          <p:cNvSpPr>
            <a:spLocks noGrp="1"/>
          </p:cNvSpPr>
          <p:nvPr>
            <p:ph type="sldNum" sz="quarter" idx="12"/>
          </p:nvPr>
        </p:nvSpPr>
        <p:spPr/>
        <p:txBody>
          <a:bodyPr/>
          <a:lstStyle/>
          <a:p>
            <a:fld id="{F22DECCA-A211-4CC6-965D-44BDBF75F649}" type="slidenum">
              <a:rPr lang="en-US" smtClean="0"/>
              <a:t>‹#›</a:t>
            </a:fld>
            <a:endParaRPr lang="en-US"/>
          </a:p>
        </p:txBody>
      </p:sp>
    </p:spTree>
    <p:extLst>
      <p:ext uri="{BB962C8B-B14F-4D97-AF65-F5344CB8AC3E}">
        <p14:creationId xmlns:p14="http://schemas.microsoft.com/office/powerpoint/2010/main" val="3416416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375594-B675-48C3-811E-C81DA37D2014}" type="datetime1">
              <a:rPr lang="en-US" smtClean="0"/>
              <a:t>10/19/2015</a:t>
            </a:fld>
            <a:endParaRPr lang="en-US"/>
          </a:p>
        </p:txBody>
      </p:sp>
      <p:sp>
        <p:nvSpPr>
          <p:cNvPr id="5" name="Footer Placeholder 4"/>
          <p:cNvSpPr>
            <a:spLocks noGrp="1"/>
          </p:cNvSpPr>
          <p:nvPr>
            <p:ph type="ftr" sz="quarter" idx="11"/>
          </p:nvPr>
        </p:nvSpPr>
        <p:spPr/>
        <p:txBody>
          <a:bodyPr/>
          <a:lstStyle/>
          <a:p>
            <a:r>
              <a:rPr lang="en-US" smtClean="0"/>
              <a:t>Jason Pedigo  Ellis Painter Ratterree &amp; Adams LLP  Savannah Georgia</a:t>
            </a:r>
            <a:endParaRPr lang="en-US"/>
          </a:p>
        </p:txBody>
      </p:sp>
      <p:sp>
        <p:nvSpPr>
          <p:cNvPr id="6" name="Slide Number Placeholder 5"/>
          <p:cNvSpPr>
            <a:spLocks noGrp="1"/>
          </p:cNvSpPr>
          <p:nvPr>
            <p:ph type="sldNum" sz="quarter" idx="12"/>
          </p:nvPr>
        </p:nvSpPr>
        <p:spPr/>
        <p:txBody>
          <a:bodyPr/>
          <a:lstStyle/>
          <a:p>
            <a:fld id="{F22DECCA-A211-4CC6-965D-44BDBF75F649}" type="slidenum">
              <a:rPr lang="en-US" smtClean="0"/>
              <a:t>‹#›</a:t>
            </a:fld>
            <a:endParaRPr lang="en-US"/>
          </a:p>
        </p:txBody>
      </p:sp>
    </p:spTree>
    <p:extLst>
      <p:ext uri="{BB962C8B-B14F-4D97-AF65-F5344CB8AC3E}">
        <p14:creationId xmlns:p14="http://schemas.microsoft.com/office/powerpoint/2010/main" val="2781234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1D9FF3-3767-4482-9876-BF41647022D5}" type="datetime1">
              <a:rPr lang="en-US" smtClean="0"/>
              <a:t>10/19/2015</a:t>
            </a:fld>
            <a:endParaRPr lang="en-US"/>
          </a:p>
        </p:txBody>
      </p:sp>
      <p:sp>
        <p:nvSpPr>
          <p:cNvPr id="5" name="Footer Placeholder 4"/>
          <p:cNvSpPr>
            <a:spLocks noGrp="1"/>
          </p:cNvSpPr>
          <p:nvPr>
            <p:ph type="ftr" sz="quarter" idx="11"/>
          </p:nvPr>
        </p:nvSpPr>
        <p:spPr/>
        <p:txBody>
          <a:bodyPr/>
          <a:lstStyle/>
          <a:p>
            <a:r>
              <a:rPr lang="en-US" smtClean="0"/>
              <a:t>Jason Pedigo  Ellis Painter Ratterree &amp; Adams LLP  Savannah Georgia</a:t>
            </a:r>
            <a:endParaRPr lang="en-US"/>
          </a:p>
        </p:txBody>
      </p:sp>
      <p:sp>
        <p:nvSpPr>
          <p:cNvPr id="6" name="Slide Number Placeholder 5"/>
          <p:cNvSpPr>
            <a:spLocks noGrp="1"/>
          </p:cNvSpPr>
          <p:nvPr>
            <p:ph type="sldNum" sz="quarter" idx="12"/>
          </p:nvPr>
        </p:nvSpPr>
        <p:spPr/>
        <p:txBody>
          <a:bodyPr/>
          <a:lstStyle/>
          <a:p>
            <a:fld id="{F22DECCA-A211-4CC6-965D-44BDBF75F649}" type="slidenum">
              <a:rPr lang="en-US" smtClean="0"/>
              <a:t>‹#›</a:t>
            </a:fld>
            <a:endParaRPr lang="en-US"/>
          </a:p>
        </p:txBody>
      </p:sp>
    </p:spTree>
    <p:extLst>
      <p:ext uri="{BB962C8B-B14F-4D97-AF65-F5344CB8AC3E}">
        <p14:creationId xmlns:p14="http://schemas.microsoft.com/office/powerpoint/2010/main" val="2007153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BFA1AD-9376-49B3-B776-58B6EF79C69A}" type="datetime1">
              <a:rPr lang="en-US" smtClean="0"/>
              <a:t>10/19/2015</a:t>
            </a:fld>
            <a:endParaRPr lang="en-US"/>
          </a:p>
        </p:txBody>
      </p:sp>
      <p:sp>
        <p:nvSpPr>
          <p:cNvPr id="5" name="Footer Placeholder 4"/>
          <p:cNvSpPr>
            <a:spLocks noGrp="1"/>
          </p:cNvSpPr>
          <p:nvPr>
            <p:ph type="ftr" sz="quarter" idx="11"/>
          </p:nvPr>
        </p:nvSpPr>
        <p:spPr/>
        <p:txBody>
          <a:bodyPr/>
          <a:lstStyle/>
          <a:p>
            <a:r>
              <a:rPr lang="en-US" smtClean="0"/>
              <a:t>Jason Pedigo  Ellis Painter Ratterree &amp; Adams LLP  Savannah Georgia</a:t>
            </a:r>
            <a:endParaRPr lang="en-US"/>
          </a:p>
        </p:txBody>
      </p:sp>
      <p:sp>
        <p:nvSpPr>
          <p:cNvPr id="6" name="Slide Number Placeholder 5"/>
          <p:cNvSpPr>
            <a:spLocks noGrp="1"/>
          </p:cNvSpPr>
          <p:nvPr>
            <p:ph type="sldNum" sz="quarter" idx="12"/>
          </p:nvPr>
        </p:nvSpPr>
        <p:spPr/>
        <p:txBody>
          <a:bodyPr/>
          <a:lstStyle/>
          <a:p>
            <a:fld id="{F22DECCA-A211-4CC6-965D-44BDBF75F649}" type="slidenum">
              <a:rPr lang="en-US" smtClean="0"/>
              <a:t>‹#›</a:t>
            </a:fld>
            <a:endParaRPr lang="en-US"/>
          </a:p>
        </p:txBody>
      </p:sp>
    </p:spTree>
    <p:extLst>
      <p:ext uri="{BB962C8B-B14F-4D97-AF65-F5344CB8AC3E}">
        <p14:creationId xmlns:p14="http://schemas.microsoft.com/office/powerpoint/2010/main" val="4294113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9F4262-88E0-46AB-9B3A-B75FCAB4EF0F}" type="datetime1">
              <a:rPr lang="en-US" smtClean="0"/>
              <a:t>10/19/2015</a:t>
            </a:fld>
            <a:endParaRPr lang="en-US"/>
          </a:p>
        </p:txBody>
      </p:sp>
      <p:sp>
        <p:nvSpPr>
          <p:cNvPr id="5" name="Footer Placeholder 4"/>
          <p:cNvSpPr>
            <a:spLocks noGrp="1"/>
          </p:cNvSpPr>
          <p:nvPr>
            <p:ph type="ftr" sz="quarter" idx="11"/>
          </p:nvPr>
        </p:nvSpPr>
        <p:spPr/>
        <p:txBody>
          <a:bodyPr/>
          <a:lstStyle/>
          <a:p>
            <a:r>
              <a:rPr lang="en-US" smtClean="0"/>
              <a:t>Jason Pedigo  Ellis Painter Ratterree &amp; Adams LLP  Savannah Georgia</a:t>
            </a:r>
            <a:endParaRPr lang="en-US"/>
          </a:p>
        </p:txBody>
      </p:sp>
      <p:sp>
        <p:nvSpPr>
          <p:cNvPr id="6" name="Slide Number Placeholder 5"/>
          <p:cNvSpPr>
            <a:spLocks noGrp="1"/>
          </p:cNvSpPr>
          <p:nvPr>
            <p:ph type="sldNum" sz="quarter" idx="12"/>
          </p:nvPr>
        </p:nvSpPr>
        <p:spPr/>
        <p:txBody>
          <a:bodyPr/>
          <a:lstStyle/>
          <a:p>
            <a:fld id="{F22DECCA-A211-4CC6-965D-44BDBF75F649}" type="slidenum">
              <a:rPr lang="en-US" smtClean="0"/>
              <a:t>‹#›</a:t>
            </a:fld>
            <a:endParaRPr lang="en-US"/>
          </a:p>
        </p:txBody>
      </p:sp>
    </p:spTree>
    <p:extLst>
      <p:ext uri="{BB962C8B-B14F-4D97-AF65-F5344CB8AC3E}">
        <p14:creationId xmlns:p14="http://schemas.microsoft.com/office/powerpoint/2010/main" val="138928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943C6B-8BE8-4A76-A1BE-4C8F942DF7B9}" type="datetime1">
              <a:rPr lang="en-US" smtClean="0"/>
              <a:t>10/19/2015</a:t>
            </a:fld>
            <a:endParaRPr lang="en-US"/>
          </a:p>
        </p:txBody>
      </p:sp>
      <p:sp>
        <p:nvSpPr>
          <p:cNvPr id="6" name="Footer Placeholder 5"/>
          <p:cNvSpPr>
            <a:spLocks noGrp="1"/>
          </p:cNvSpPr>
          <p:nvPr>
            <p:ph type="ftr" sz="quarter" idx="11"/>
          </p:nvPr>
        </p:nvSpPr>
        <p:spPr/>
        <p:txBody>
          <a:bodyPr/>
          <a:lstStyle/>
          <a:p>
            <a:r>
              <a:rPr lang="en-US" smtClean="0"/>
              <a:t>Jason Pedigo  Ellis Painter Ratterree &amp; Adams LLP  Savannah Georgia</a:t>
            </a:r>
            <a:endParaRPr lang="en-US"/>
          </a:p>
        </p:txBody>
      </p:sp>
      <p:sp>
        <p:nvSpPr>
          <p:cNvPr id="7" name="Slide Number Placeholder 6"/>
          <p:cNvSpPr>
            <a:spLocks noGrp="1"/>
          </p:cNvSpPr>
          <p:nvPr>
            <p:ph type="sldNum" sz="quarter" idx="12"/>
          </p:nvPr>
        </p:nvSpPr>
        <p:spPr/>
        <p:txBody>
          <a:bodyPr/>
          <a:lstStyle/>
          <a:p>
            <a:fld id="{F22DECCA-A211-4CC6-965D-44BDBF75F649}" type="slidenum">
              <a:rPr lang="en-US" smtClean="0"/>
              <a:t>‹#›</a:t>
            </a:fld>
            <a:endParaRPr lang="en-US"/>
          </a:p>
        </p:txBody>
      </p:sp>
    </p:spTree>
    <p:extLst>
      <p:ext uri="{BB962C8B-B14F-4D97-AF65-F5344CB8AC3E}">
        <p14:creationId xmlns:p14="http://schemas.microsoft.com/office/powerpoint/2010/main" val="4008873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F8133F-A28A-4F59-B563-51B638CE564E}" type="datetime1">
              <a:rPr lang="en-US" smtClean="0"/>
              <a:t>10/19/2015</a:t>
            </a:fld>
            <a:endParaRPr lang="en-US"/>
          </a:p>
        </p:txBody>
      </p:sp>
      <p:sp>
        <p:nvSpPr>
          <p:cNvPr id="8" name="Footer Placeholder 7"/>
          <p:cNvSpPr>
            <a:spLocks noGrp="1"/>
          </p:cNvSpPr>
          <p:nvPr>
            <p:ph type="ftr" sz="quarter" idx="11"/>
          </p:nvPr>
        </p:nvSpPr>
        <p:spPr/>
        <p:txBody>
          <a:bodyPr/>
          <a:lstStyle/>
          <a:p>
            <a:r>
              <a:rPr lang="en-US" smtClean="0"/>
              <a:t>Jason Pedigo  Ellis Painter Ratterree &amp; Adams LLP  Savannah Georgia</a:t>
            </a:r>
            <a:endParaRPr lang="en-US"/>
          </a:p>
        </p:txBody>
      </p:sp>
      <p:sp>
        <p:nvSpPr>
          <p:cNvPr id="9" name="Slide Number Placeholder 8"/>
          <p:cNvSpPr>
            <a:spLocks noGrp="1"/>
          </p:cNvSpPr>
          <p:nvPr>
            <p:ph type="sldNum" sz="quarter" idx="12"/>
          </p:nvPr>
        </p:nvSpPr>
        <p:spPr/>
        <p:txBody>
          <a:bodyPr/>
          <a:lstStyle/>
          <a:p>
            <a:fld id="{F22DECCA-A211-4CC6-965D-44BDBF75F649}" type="slidenum">
              <a:rPr lang="en-US" smtClean="0"/>
              <a:t>‹#›</a:t>
            </a:fld>
            <a:endParaRPr lang="en-US"/>
          </a:p>
        </p:txBody>
      </p:sp>
    </p:spTree>
    <p:extLst>
      <p:ext uri="{BB962C8B-B14F-4D97-AF65-F5344CB8AC3E}">
        <p14:creationId xmlns:p14="http://schemas.microsoft.com/office/powerpoint/2010/main" val="1442219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9A2D16-AC34-4900-936E-E30F1C2889B4}" type="datetime1">
              <a:rPr lang="en-US" smtClean="0"/>
              <a:t>10/19/2015</a:t>
            </a:fld>
            <a:endParaRPr lang="en-US"/>
          </a:p>
        </p:txBody>
      </p:sp>
      <p:sp>
        <p:nvSpPr>
          <p:cNvPr id="4" name="Footer Placeholder 3"/>
          <p:cNvSpPr>
            <a:spLocks noGrp="1"/>
          </p:cNvSpPr>
          <p:nvPr>
            <p:ph type="ftr" sz="quarter" idx="11"/>
          </p:nvPr>
        </p:nvSpPr>
        <p:spPr/>
        <p:txBody>
          <a:bodyPr/>
          <a:lstStyle/>
          <a:p>
            <a:r>
              <a:rPr lang="en-US" smtClean="0"/>
              <a:t>Jason Pedigo  Ellis Painter Ratterree &amp; Adams LLP  Savannah Georgia</a:t>
            </a:r>
            <a:endParaRPr lang="en-US"/>
          </a:p>
        </p:txBody>
      </p:sp>
      <p:sp>
        <p:nvSpPr>
          <p:cNvPr id="5" name="Slide Number Placeholder 4"/>
          <p:cNvSpPr>
            <a:spLocks noGrp="1"/>
          </p:cNvSpPr>
          <p:nvPr>
            <p:ph type="sldNum" sz="quarter" idx="12"/>
          </p:nvPr>
        </p:nvSpPr>
        <p:spPr/>
        <p:txBody>
          <a:bodyPr/>
          <a:lstStyle/>
          <a:p>
            <a:fld id="{F22DECCA-A211-4CC6-965D-44BDBF75F649}" type="slidenum">
              <a:rPr lang="en-US" smtClean="0"/>
              <a:t>‹#›</a:t>
            </a:fld>
            <a:endParaRPr lang="en-US"/>
          </a:p>
        </p:txBody>
      </p:sp>
    </p:spTree>
    <p:extLst>
      <p:ext uri="{BB962C8B-B14F-4D97-AF65-F5344CB8AC3E}">
        <p14:creationId xmlns:p14="http://schemas.microsoft.com/office/powerpoint/2010/main" val="3366972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2F5CC1-AAA2-4C33-BC9A-7BA3B9CDD39D}" type="datetime1">
              <a:rPr lang="en-US" smtClean="0"/>
              <a:t>10/19/2015</a:t>
            </a:fld>
            <a:endParaRPr lang="en-US"/>
          </a:p>
        </p:txBody>
      </p:sp>
      <p:sp>
        <p:nvSpPr>
          <p:cNvPr id="3" name="Footer Placeholder 2"/>
          <p:cNvSpPr>
            <a:spLocks noGrp="1"/>
          </p:cNvSpPr>
          <p:nvPr>
            <p:ph type="ftr" sz="quarter" idx="11"/>
          </p:nvPr>
        </p:nvSpPr>
        <p:spPr/>
        <p:txBody>
          <a:bodyPr/>
          <a:lstStyle/>
          <a:p>
            <a:r>
              <a:rPr lang="en-US" smtClean="0"/>
              <a:t>Jason Pedigo  Ellis Painter Ratterree &amp; Adams LLP  Savannah Georgia</a:t>
            </a:r>
            <a:endParaRPr lang="en-US"/>
          </a:p>
        </p:txBody>
      </p:sp>
      <p:sp>
        <p:nvSpPr>
          <p:cNvPr id="4" name="Slide Number Placeholder 3"/>
          <p:cNvSpPr>
            <a:spLocks noGrp="1"/>
          </p:cNvSpPr>
          <p:nvPr>
            <p:ph type="sldNum" sz="quarter" idx="12"/>
          </p:nvPr>
        </p:nvSpPr>
        <p:spPr/>
        <p:txBody>
          <a:bodyPr/>
          <a:lstStyle/>
          <a:p>
            <a:fld id="{F22DECCA-A211-4CC6-965D-44BDBF75F649}" type="slidenum">
              <a:rPr lang="en-US" smtClean="0"/>
              <a:t>‹#›</a:t>
            </a:fld>
            <a:endParaRPr lang="en-US"/>
          </a:p>
        </p:txBody>
      </p:sp>
    </p:spTree>
    <p:extLst>
      <p:ext uri="{BB962C8B-B14F-4D97-AF65-F5344CB8AC3E}">
        <p14:creationId xmlns:p14="http://schemas.microsoft.com/office/powerpoint/2010/main" val="4006138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DE5A9B-E40D-49E0-B6C8-85A4AED8E2FE}" type="datetime1">
              <a:rPr lang="en-US" smtClean="0"/>
              <a:t>10/19/2015</a:t>
            </a:fld>
            <a:endParaRPr lang="en-US"/>
          </a:p>
        </p:txBody>
      </p:sp>
      <p:sp>
        <p:nvSpPr>
          <p:cNvPr id="6" name="Footer Placeholder 5"/>
          <p:cNvSpPr>
            <a:spLocks noGrp="1"/>
          </p:cNvSpPr>
          <p:nvPr>
            <p:ph type="ftr" sz="quarter" idx="11"/>
          </p:nvPr>
        </p:nvSpPr>
        <p:spPr/>
        <p:txBody>
          <a:bodyPr/>
          <a:lstStyle/>
          <a:p>
            <a:r>
              <a:rPr lang="en-US" smtClean="0"/>
              <a:t>Jason Pedigo  Ellis Painter Ratterree &amp; Adams LLP  Savannah Georgia</a:t>
            </a:r>
            <a:endParaRPr lang="en-US"/>
          </a:p>
        </p:txBody>
      </p:sp>
      <p:sp>
        <p:nvSpPr>
          <p:cNvPr id="7" name="Slide Number Placeholder 6"/>
          <p:cNvSpPr>
            <a:spLocks noGrp="1"/>
          </p:cNvSpPr>
          <p:nvPr>
            <p:ph type="sldNum" sz="quarter" idx="12"/>
          </p:nvPr>
        </p:nvSpPr>
        <p:spPr/>
        <p:txBody>
          <a:bodyPr/>
          <a:lstStyle/>
          <a:p>
            <a:fld id="{F22DECCA-A211-4CC6-965D-44BDBF75F649}" type="slidenum">
              <a:rPr lang="en-US" smtClean="0"/>
              <a:t>‹#›</a:t>
            </a:fld>
            <a:endParaRPr lang="en-US"/>
          </a:p>
        </p:txBody>
      </p:sp>
    </p:spTree>
    <p:extLst>
      <p:ext uri="{BB962C8B-B14F-4D97-AF65-F5344CB8AC3E}">
        <p14:creationId xmlns:p14="http://schemas.microsoft.com/office/powerpoint/2010/main" val="2338624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9ACC95-7708-4A9B-ADB2-6EFA9DA09A10}" type="datetime1">
              <a:rPr lang="en-US" smtClean="0"/>
              <a:t>10/19/2015</a:t>
            </a:fld>
            <a:endParaRPr lang="en-US"/>
          </a:p>
        </p:txBody>
      </p:sp>
      <p:sp>
        <p:nvSpPr>
          <p:cNvPr id="6" name="Footer Placeholder 5"/>
          <p:cNvSpPr>
            <a:spLocks noGrp="1"/>
          </p:cNvSpPr>
          <p:nvPr>
            <p:ph type="ftr" sz="quarter" idx="11"/>
          </p:nvPr>
        </p:nvSpPr>
        <p:spPr/>
        <p:txBody>
          <a:bodyPr/>
          <a:lstStyle/>
          <a:p>
            <a:r>
              <a:rPr lang="en-US" smtClean="0"/>
              <a:t>Jason Pedigo  Ellis Painter Ratterree &amp; Adams LLP  Savannah Georgia</a:t>
            </a:r>
            <a:endParaRPr lang="en-US"/>
          </a:p>
        </p:txBody>
      </p:sp>
      <p:sp>
        <p:nvSpPr>
          <p:cNvPr id="7" name="Slide Number Placeholder 6"/>
          <p:cNvSpPr>
            <a:spLocks noGrp="1"/>
          </p:cNvSpPr>
          <p:nvPr>
            <p:ph type="sldNum" sz="quarter" idx="12"/>
          </p:nvPr>
        </p:nvSpPr>
        <p:spPr/>
        <p:txBody>
          <a:bodyPr/>
          <a:lstStyle/>
          <a:p>
            <a:fld id="{F22DECCA-A211-4CC6-965D-44BDBF75F649}" type="slidenum">
              <a:rPr lang="en-US" smtClean="0"/>
              <a:t>‹#›</a:t>
            </a:fld>
            <a:endParaRPr lang="en-US"/>
          </a:p>
        </p:txBody>
      </p:sp>
    </p:spTree>
    <p:extLst>
      <p:ext uri="{BB962C8B-B14F-4D97-AF65-F5344CB8AC3E}">
        <p14:creationId xmlns:p14="http://schemas.microsoft.com/office/powerpoint/2010/main" val="357688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658FD9-630A-46BE-A9AB-2213A6CFD778}" type="datetime1">
              <a:rPr lang="en-US" smtClean="0"/>
              <a:t>10/19/2015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Jason Pedigo  Ellis Painter Ratterree &amp; Adams LLP  Savannah Georgia</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2DECCA-A211-4CC6-965D-44BDBF75F649}" type="slidenum">
              <a:rPr lang="en-US" smtClean="0"/>
              <a:t>‹#›</a:t>
            </a:fld>
            <a:endParaRPr lang="en-US"/>
          </a:p>
        </p:txBody>
      </p:sp>
    </p:spTree>
    <p:extLst>
      <p:ext uri="{BB962C8B-B14F-4D97-AF65-F5344CB8AC3E}">
        <p14:creationId xmlns:p14="http://schemas.microsoft.com/office/powerpoint/2010/main" val="7709764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65163"/>
            <a:ext cx="9144000" cy="2387600"/>
          </a:xfrm>
        </p:spPr>
        <p:txBody>
          <a:bodyPr>
            <a:normAutofit fontScale="90000"/>
          </a:bodyPr>
          <a:lstStyle/>
          <a:p>
            <a:r>
              <a:rPr lang="en-US" dirty="0" smtClean="0">
                <a:latin typeface="Arial" panose="020B0604020202020204" pitchFamily="34" charset="0"/>
                <a:cs typeface="Arial" panose="020B0604020202020204" pitchFamily="34" charset="0"/>
              </a:rPr>
              <a:t>Clarification on Maritime Casualty Reporting Requirements</a:t>
            </a:r>
            <a:endParaRPr lang="en-US"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524000" y="3876675"/>
            <a:ext cx="9144000" cy="1655762"/>
          </a:xfrm>
        </p:spPr>
        <p:txBody>
          <a:bodyPr/>
          <a:lstStyle/>
          <a:p>
            <a:r>
              <a:rPr lang="en-US" dirty="0" smtClean="0">
                <a:latin typeface="Arial" panose="020B0604020202020204" pitchFamily="34" charset="0"/>
                <a:cs typeface="Arial" panose="020B0604020202020204" pitchFamily="34" charset="0"/>
              </a:rPr>
              <a:t>NAVIGATION AND VESSEL INSPECTION CIRCULAR NO. 01-15</a:t>
            </a:r>
          </a:p>
          <a:p>
            <a:r>
              <a:rPr lang="en-US" dirty="0" smtClean="0">
                <a:latin typeface="Arial" panose="020B0604020202020204" pitchFamily="34" charset="0"/>
                <a:cs typeface="Arial" panose="020B0604020202020204" pitchFamily="34" charset="0"/>
              </a:rPr>
              <a:t>Published July 21, 2015</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09242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latin typeface="Arial" panose="020B0604020202020204" pitchFamily="34" charset="0"/>
                <a:cs typeface="Arial" panose="020B0604020202020204" pitchFamily="34" charset="0"/>
              </a:rPr>
              <a:t>Guidance: Notification</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dirty="0" smtClean="0">
                <a:latin typeface="Arial" panose="020B0604020202020204" pitchFamily="34" charset="0"/>
                <a:cs typeface="Arial" panose="020B0604020202020204" pitchFamily="34" charset="0"/>
              </a:rPr>
              <a:t>It is preferred that the notification be made to the Command Center of the Coast Guard Sector in whose area of responsibility the marine casualty occurs</a:t>
            </a:r>
          </a:p>
          <a:p>
            <a:r>
              <a:rPr lang="en-US" dirty="0" smtClean="0">
                <a:latin typeface="Arial" panose="020B0604020202020204" pitchFamily="34" charset="0"/>
                <a:cs typeface="Arial" panose="020B0604020202020204" pitchFamily="34" charset="0"/>
              </a:rPr>
              <a:t>A Coast Guard acknowledged phone or marine radio call for Coast Guard assistance meets the requirement to immediately notify.</a:t>
            </a:r>
          </a:p>
          <a:p>
            <a:r>
              <a:rPr lang="en-US" dirty="0" smtClean="0">
                <a:latin typeface="Arial" panose="020B0604020202020204" pitchFamily="34" charset="0"/>
                <a:cs typeface="Arial" panose="020B0604020202020204" pitchFamily="34" charset="0"/>
              </a:rPr>
              <a:t>33 CFR 160.216 “hazardous condition” reports also satisfy the immediate notification requirement for marine casualties but not the CG-2692 requirement (if one exists).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4688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rial" panose="020B0604020202020204" pitchFamily="34" charset="0"/>
                <a:cs typeface="Arial" panose="020B0604020202020204" pitchFamily="34" charset="0"/>
              </a:rPr>
              <a:t>What triggers the notification requirement</a:t>
            </a:r>
            <a:endParaRPr lang="en-US"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2194599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Arial" panose="020B0604020202020204" pitchFamily="34" charset="0"/>
                <a:cs typeface="Arial" panose="020B0604020202020204" pitchFamily="34" charset="0"/>
              </a:rPr>
              <a:t>46 CFR 4.05-1(a)(1): An </a:t>
            </a:r>
            <a:r>
              <a:rPr lang="en-US" sz="3600" u="sng" dirty="0" smtClean="0">
                <a:latin typeface="Arial" panose="020B0604020202020204" pitchFamily="34" charset="0"/>
                <a:cs typeface="Arial" panose="020B0604020202020204" pitchFamily="34" charset="0"/>
              </a:rPr>
              <a:t>unintended grounding</a:t>
            </a:r>
            <a:r>
              <a:rPr lang="en-US" sz="3600" dirty="0" smtClean="0">
                <a:latin typeface="Arial" panose="020B0604020202020204" pitchFamily="34" charset="0"/>
                <a:cs typeface="Arial" panose="020B0604020202020204" pitchFamily="34" charset="0"/>
              </a:rPr>
              <a:t>, or an unintended strike of (</a:t>
            </a:r>
            <a:r>
              <a:rPr lang="en-US" sz="3600" dirty="0" err="1" smtClean="0">
                <a:latin typeface="Arial" panose="020B0604020202020204" pitchFamily="34" charset="0"/>
                <a:cs typeface="Arial" panose="020B0604020202020204" pitchFamily="34" charset="0"/>
              </a:rPr>
              <a:t>allision</a:t>
            </a:r>
            <a:r>
              <a:rPr lang="en-US" sz="3600" dirty="0" smtClean="0">
                <a:latin typeface="Arial" panose="020B0604020202020204" pitchFamily="34" charset="0"/>
                <a:cs typeface="Arial" panose="020B0604020202020204" pitchFamily="34" charset="0"/>
              </a:rPr>
              <a:t> with) a bridge.</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dirty="0" smtClean="0">
                <a:latin typeface="Arial" panose="020B0604020202020204" pitchFamily="34" charset="0"/>
                <a:cs typeface="Arial" panose="020B0604020202020204" pitchFamily="34" charset="0"/>
              </a:rPr>
              <a:t>any situation where the vessel is unintentionally brought or placed on the ground, historically identified as being “ground” beneath the water line (e.g., sea floor, riverbed, silt, or rocks) except in circumstances where the grounding can be classified as a “bump and go” grounding.</a:t>
            </a:r>
          </a:p>
          <a:p>
            <a:r>
              <a:rPr lang="en-US" b="1" dirty="0" smtClean="0">
                <a:latin typeface="Arial" panose="020B0604020202020204" pitchFamily="34" charset="0"/>
                <a:cs typeface="Arial" panose="020B0604020202020204" pitchFamily="34" charset="0"/>
              </a:rPr>
              <a:t>Exception for “Bump and Go” Groundings </a:t>
            </a:r>
            <a:r>
              <a:rPr lang="en-US" dirty="0" smtClean="0">
                <a:latin typeface="Arial" panose="020B0604020202020204" pitchFamily="34" charset="0"/>
                <a:cs typeface="Arial" panose="020B0604020202020204" pitchFamily="34" charset="0"/>
              </a:rPr>
              <a:t>– must be “only momentary” and not resulting in any other reportable event.</a:t>
            </a:r>
          </a:p>
          <a:p>
            <a:r>
              <a:rPr lang="en-US" dirty="0" smtClean="0">
                <a:latin typeface="Arial" panose="020B0604020202020204" pitchFamily="34" charset="0"/>
                <a:cs typeface="Arial" panose="020B0604020202020204" pitchFamily="34" charset="0"/>
              </a:rPr>
              <a:t>But initial notifications of “bump and go” groundings must still be made to the appropriate Coast Guard Command Center as a hazardous condition per 33 CFR Part 160.216.</a:t>
            </a:r>
          </a:p>
        </p:txBody>
      </p:sp>
    </p:spTree>
    <p:extLst>
      <p:ext uri="{BB962C8B-B14F-4D97-AF65-F5344CB8AC3E}">
        <p14:creationId xmlns:p14="http://schemas.microsoft.com/office/powerpoint/2010/main" val="1623642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rial" panose="020B0604020202020204" pitchFamily="34" charset="0"/>
                <a:cs typeface="Arial" panose="020B0604020202020204" pitchFamily="34" charset="0"/>
              </a:rPr>
              <a:t>46 CFR 4.05-1(a)(1): An unintended grounding, or </a:t>
            </a:r>
            <a:r>
              <a:rPr lang="en-US" sz="3600" u="sng" dirty="0" smtClean="0">
                <a:latin typeface="Arial" panose="020B0604020202020204" pitchFamily="34" charset="0"/>
                <a:cs typeface="Arial" panose="020B0604020202020204" pitchFamily="34" charset="0"/>
              </a:rPr>
              <a:t>an unintended strike of (</a:t>
            </a:r>
            <a:r>
              <a:rPr lang="en-US" sz="3600" u="sng" dirty="0" err="1" smtClean="0">
                <a:latin typeface="Arial" panose="020B0604020202020204" pitchFamily="34" charset="0"/>
                <a:cs typeface="Arial" panose="020B0604020202020204" pitchFamily="34" charset="0"/>
              </a:rPr>
              <a:t>allision</a:t>
            </a:r>
            <a:r>
              <a:rPr lang="en-US" sz="3600" u="sng" dirty="0" smtClean="0">
                <a:latin typeface="Arial" panose="020B0604020202020204" pitchFamily="34" charset="0"/>
                <a:cs typeface="Arial" panose="020B0604020202020204" pitchFamily="34" charset="0"/>
              </a:rPr>
              <a:t> with) a bridge</a:t>
            </a:r>
            <a:r>
              <a:rPr lang="en-US" sz="3600" dirty="0" smtClean="0">
                <a:latin typeface="Arial" panose="020B0604020202020204" pitchFamily="34" charset="0"/>
                <a:cs typeface="Arial" panose="020B0604020202020204" pitchFamily="34" charset="0"/>
              </a:rPr>
              <a:t>.</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2061152"/>
            <a:ext cx="10515600" cy="4351338"/>
          </a:xfrm>
        </p:spPr>
        <p:txBody>
          <a:bodyPr>
            <a:normAutofit/>
          </a:bodyPr>
          <a:lstStyle/>
          <a:p>
            <a:r>
              <a:rPr lang="en-US" dirty="0" smtClean="0">
                <a:latin typeface="Arial" panose="020B0604020202020204" pitchFamily="34" charset="0"/>
                <a:cs typeface="Arial" panose="020B0604020202020204" pitchFamily="34" charset="0"/>
              </a:rPr>
              <a:t>It does not matter whether the unintended strike (</a:t>
            </a:r>
            <a:r>
              <a:rPr lang="en-US" dirty="0" err="1" smtClean="0">
                <a:latin typeface="Arial" panose="020B0604020202020204" pitchFamily="34" charset="0"/>
                <a:cs typeface="Arial" panose="020B0604020202020204" pitchFamily="34" charset="0"/>
              </a:rPr>
              <a:t>allision</a:t>
            </a:r>
            <a:r>
              <a:rPr lang="en-US" dirty="0" smtClean="0">
                <a:latin typeface="Arial" panose="020B0604020202020204" pitchFamily="34" charset="0"/>
                <a:cs typeface="Arial" panose="020B0604020202020204" pitchFamily="34" charset="0"/>
              </a:rPr>
              <a:t>) resulted in any damage, pollution, or injuries, because a strike (</a:t>
            </a:r>
            <a:r>
              <a:rPr lang="en-US" dirty="0" err="1" smtClean="0">
                <a:latin typeface="Arial" panose="020B0604020202020204" pitchFamily="34" charset="0"/>
                <a:cs typeface="Arial" panose="020B0604020202020204" pitchFamily="34" charset="0"/>
              </a:rPr>
              <a:t>allision</a:t>
            </a:r>
            <a:r>
              <a:rPr lang="en-US" dirty="0" smtClean="0">
                <a:latin typeface="Arial" panose="020B0604020202020204" pitchFamily="34" charset="0"/>
                <a:cs typeface="Arial" panose="020B0604020202020204" pitchFamily="34" charset="0"/>
              </a:rPr>
              <a:t>) with a bridge is in itself a reportable marine casualty.</a:t>
            </a:r>
          </a:p>
          <a:p>
            <a:r>
              <a:rPr lang="en-US" dirty="0" smtClean="0">
                <a:latin typeface="Arial" panose="020B0604020202020204" pitchFamily="34" charset="0"/>
                <a:cs typeface="Arial" panose="020B0604020202020204" pitchFamily="34" charset="0"/>
              </a:rPr>
              <a:t>Bridge is defined very broadly: a structure erected across navigable waters of the United States, including all integral elements of the overall structure, approaches, and appurtenances.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07557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073275"/>
          </a:xfrm>
        </p:spPr>
        <p:txBody>
          <a:bodyPr>
            <a:noAutofit/>
          </a:bodyPr>
          <a:lstStyle/>
          <a:p>
            <a:r>
              <a:rPr lang="en-US" sz="3600" dirty="0" smtClean="0">
                <a:latin typeface="Arial" panose="020B0604020202020204" pitchFamily="34" charset="0"/>
                <a:cs typeface="Arial" panose="020B0604020202020204" pitchFamily="34" charset="0"/>
              </a:rPr>
              <a:t>46 CFR 4.05-1(a)(2): An </a:t>
            </a:r>
            <a:r>
              <a:rPr lang="en-US" sz="3600" u="sng" dirty="0" smtClean="0">
                <a:latin typeface="Arial" panose="020B0604020202020204" pitchFamily="34" charset="0"/>
                <a:cs typeface="Arial" panose="020B0604020202020204" pitchFamily="34" charset="0"/>
              </a:rPr>
              <a:t>intended grounding</a:t>
            </a:r>
            <a:r>
              <a:rPr lang="en-US" sz="3600" dirty="0" smtClean="0">
                <a:latin typeface="Arial" panose="020B0604020202020204" pitchFamily="34" charset="0"/>
                <a:cs typeface="Arial" panose="020B0604020202020204" pitchFamily="34" charset="0"/>
              </a:rPr>
              <a:t>, or an </a:t>
            </a:r>
            <a:r>
              <a:rPr lang="en-US" sz="3600" u="sng" dirty="0" smtClean="0">
                <a:latin typeface="Arial" panose="020B0604020202020204" pitchFamily="34" charset="0"/>
                <a:cs typeface="Arial" panose="020B0604020202020204" pitchFamily="34" charset="0"/>
              </a:rPr>
              <a:t>intended strike of a bridge</a:t>
            </a:r>
            <a:r>
              <a:rPr lang="en-US" sz="3600" dirty="0" smtClean="0">
                <a:latin typeface="Arial" panose="020B0604020202020204" pitchFamily="34" charset="0"/>
                <a:cs typeface="Arial" panose="020B0604020202020204" pitchFamily="34" charset="0"/>
              </a:rPr>
              <a:t>, that creates a hazard to navigation, the environment, or the safety of a vessel, or that meets any criterion of paragraphs (a) (3) through (8)</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3006725"/>
            <a:ext cx="10515600" cy="3527425"/>
          </a:xfrm>
        </p:spPr>
        <p:txBody>
          <a:bodyPr>
            <a:normAutofit/>
          </a:bodyPr>
          <a:lstStyle/>
          <a:p>
            <a:r>
              <a:rPr lang="en-US" dirty="0" smtClean="0">
                <a:latin typeface="Arial" panose="020B0604020202020204" pitchFamily="34" charset="0"/>
                <a:cs typeface="Arial" panose="020B0604020202020204" pitchFamily="34" charset="0"/>
              </a:rPr>
              <a:t>A grounding is considered “intended” if it is a controlled, intentional maneuver to, among other things, hold position to adjust cargo, offload passengers, and/or hold position to allow other traffic to safely transit. </a:t>
            </a:r>
          </a:p>
          <a:p>
            <a:r>
              <a:rPr lang="en-US" dirty="0" smtClean="0">
                <a:latin typeface="Arial" panose="020B0604020202020204" pitchFamily="34" charset="0"/>
                <a:cs typeface="Arial" panose="020B0604020202020204" pitchFamily="34" charset="0"/>
              </a:rPr>
              <a:t>A strike (lay-up or landing) of a bridge is considered “intended” if it is a controlled, intentional maneuver to, among other things, assist, guide or walk a vessel through the bridge or hold position using the bridge or its protective </a:t>
            </a:r>
            <a:r>
              <a:rPr lang="en-US" dirty="0" err="1" smtClean="0">
                <a:latin typeface="Arial" panose="020B0604020202020204" pitchFamily="34" charset="0"/>
                <a:cs typeface="Arial" panose="020B0604020202020204" pitchFamily="34" charset="0"/>
              </a:rPr>
              <a:t>fendering</a:t>
            </a:r>
            <a:r>
              <a:rPr lang="en-US" dirty="0" smtClean="0">
                <a:latin typeface="Arial" panose="020B0604020202020204" pitchFamily="34" charset="0"/>
                <a:cs typeface="Arial" panose="020B0604020202020204" pitchFamily="34" charset="0"/>
              </a:rPr>
              <a:t> system. </a:t>
            </a:r>
          </a:p>
        </p:txBody>
      </p:sp>
    </p:spTree>
    <p:extLst>
      <p:ext uri="{BB962C8B-B14F-4D97-AF65-F5344CB8AC3E}">
        <p14:creationId xmlns:p14="http://schemas.microsoft.com/office/powerpoint/2010/main" val="41908556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435225"/>
          </a:xfrm>
        </p:spPr>
        <p:txBody>
          <a:bodyPr>
            <a:noAutofit/>
          </a:bodyPr>
          <a:lstStyle/>
          <a:p>
            <a:r>
              <a:rPr lang="en-US" sz="3600" dirty="0" smtClean="0">
                <a:latin typeface="Arial" panose="020B0604020202020204" pitchFamily="34" charset="0"/>
                <a:cs typeface="Arial" panose="020B0604020202020204" pitchFamily="34" charset="0"/>
              </a:rPr>
              <a:t>46 CFR 4.05-1(a)(2): An intended grounding, or an intended strike of a bridge, that creates </a:t>
            </a:r>
            <a:r>
              <a:rPr lang="en-US" sz="3600" u="sng" dirty="0" smtClean="0">
                <a:latin typeface="Arial" panose="020B0604020202020204" pitchFamily="34" charset="0"/>
                <a:cs typeface="Arial" panose="020B0604020202020204" pitchFamily="34" charset="0"/>
              </a:rPr>
              <a:t>a hazard to navigation, the environment, or the safety of a vessel</a:t>
            </a:r>
            <a:r>
              <a:rPr lang="en-US" sz="3600" dirty="0" smtClean="0">
                <a:latin typeface="Arial" panose="020B0604020202020204" pitchFamily="34" charset="0"/>
                <a:cs typeface="Arial" panose="020B0604020202020204" pitchFamily="34" charset="0"/>
              </a:rPr>
              <a:t>, or that meets any criterion of paragraphs (a) (3) through (8)</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04850" y="3121025"/>
            <a:ext cx="10515600" cy="3260725"/>
          </a:xfrm>
        </p:spPr>
        <p:txBody>
          <a:bodyPr>
            <a:normAutofit fontScale="92500" lnSpcReduction="10000"/>
          </a:bodyPr>
          <a:lstStyle/>
          <a:p>
            <a:r>
              <a:rPr lang="en-US" dirty="0" smtClean="0">
                <a:latin typeface="Arial" panose="020B0604020202020204" pitchFamily="34" charset="0"/>
                <a:cs typeface="Arial" panose="020B0604020202020204" pitchFamily="34" charset="0"/>
              </a:rPr>
              <a:t>Due to the potential of compromising the integrity of the bridge or its protective systems, all intended strikes (</a:t>
            </a:r>
            <a:r>
              <a:rPr lang="en-US" dirty="0" err="1" smtClean="0">
                <a:latin typeface="Arial" panose="020B0604020202020204" pitchFamily="34" charset="0"/>
                <a:cs typeface="Arial" panose="020B0604020202020204" pitchFamily="34" charset="0"/>
              </a:rPr>
              <a:t>allisions</a:t>
            </a:r>
            <a:r>
              <a:rPr lang="en-US" dirty="0" smtClean="0">
                <a:latin typeface="Arial" panose="020B0604020202020204" pitchFamily="34" charset="0"/>
                <a:cs typeface="Arial" panose="020B0604020202020204" pitchFamily="34" charset="0"/>
              </a:rPr>
              <a:t>) that cause any damage, however minimal, shall be reported to the local USCG Sector Command Center as a hazardous condition under 33 CFR 160.216. </a:t>
            </a:r>
          </a:p>
          <a:p>
            <a:r>
              <a:rPr lang="en-US" dirty="0" smtClean="0">
                <a:latin typeface="Arial" panose="020B0604020202020204" pitchFamily="34" charset="0"/>
                <a:cs typeface="Arial" panose="020B0604020202020204" pitchFamily="34" charset="0"/>
              </a:rPr>
              <a:t>However, these incidents do not require a written CG-2692 unless they create a hazard to navigation, the environment, or the safety of a vessel, or meet other casualty reporting criteria under 46 CFR 4.05-1(a)(3)-(8). </a:t>
            </a:r>
          </a:p>
        </p:txBody>
      </p:sp>
    </p:spTree>
    <p:extLst>
      <p:ext uri="{BB962C8B-B14F-4D97-AF65-F5344CB8AC3E}">
        <p14:creationId xmlns:p14="http://schemas.microsoft.com/office/powerpoint/2010/main" val="37986781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9334"/>
            <a:ext cx="10515600" cy="1645516"/>
          </a:xfrm>
        </p:spPr>
        <p:txBody>
          <a:bodyPr>
            <a:noAutofit/>
          </a:bodyPr>
          <a:lstStyle/>
          <a:p>
            <a:r>
              <a:rPr lang="en-US" sz="3600" dirty="0" smtClean="0">
                <a:latin typeface="Arial" panose="020B0604020202020204" pitchFamily="34" charset="0"/>
                <a:cs typeface="Arial" panose="020B0604020202020204" pitchFamily="34" charset="0"/>
              </a:rPr>
              <a:t>46 CFR 4.05-1(a)(3):  A </a:t>
            </a:r>
            <a:r>
              <a:rPr lang="en-US" sz="3600" u="sng" dirty="0" smtClean="0">
                <a:latin typeface="Arial" panose="020B0604020202020204" pitchFamily="34" charset="0"/>
                <a:cs typeface="Arial" panose="020B0604020202020204" pitchFamily="34" charset="0"/>
              </a:rPr>
              <a:t>loss</a:t>
            </a:r>
            <a:r>
              <a:rPr lang="en-US" sz="3600" dirty="0" smtClean="0">
                <a:latin typeface="Arial" panose="020B0604020202020204" pitchFamily="34" charset="0"/>
                <a:cs typeface="Arial" panose="020B0604020202020204" pitchFamily="34" charset="0"/>
              </a:rPr>
              <a:t> of main propulsion, primary steering, or any associated component or control system that reduces the maneuverability of the vessel;</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2241261"/>
            <a:ext cx="10515600" cy="4351338"/>
          </a:xfrm>
        </p:spPr>
        <p:txBody>
          <a:bodyPr>
            <a:normAutofit/>
          </a:bodyPr>
          <a:lstStyle/>
          <a:p>
            <a:r>
              <a:rPr lang="en-US" dirty="0" smtClean="0">
                <a:latin typeface="Arial" panose="020B0604020202020204" pitchFamily="34" charset="0"/>
                <a:cs typeface="Arial" panose="020B0604020202020204" pitchFamily="34" charset="0"/>
              </a:rPr>
              <a:t>Interpreted as an occurrence where an applicable system or component </a:t>
            </a:r>
            <a:r>
              <a:rPr lang="en-US" u="sng" dirty="0" smtClean="0">
                <a:latin typeface="Arial" panose="020B0604020202020204" pitchFamily="34" charset="0"/>
                <a:cs typeface="Arial" panose="020B0604020202020204" pitchFamily="34" charset="0"/>
              </a:rPr>
              <a:t>unexpectedly</a:t>
            </a:r>
            <a:r>
              <a:rPr lang="en-US" dirty="0" smtClean="0">
                <a:latin typeface="Arial" panose="020B0604020202020204" pitchFamily="34" charset="0"/>
                <a:cs typeface="Arial" panose="020B0604020202020204" pitchFamily="34" charset="0"/>
              </a:rPr>
              <a:t> fails, shuts downs, or is otherwise rendered unable to perform its specified function, </a:t>
            </a:r>
            <a:r>
              <a:rPr lang="en-US" u="sng" dirty="0" smtClean="0">
                <a:latin typeface="Arial" panose="020B0604020202020204" pitchFamily="34" charset="0"/>
                <a:cs typeface="Arial" panose="020B0604020202020204" pitchFamily="34" charset="0"/>
              </a:rPr>
              <a:t>no matter its duration, even if momentary</a:t>
            </a:r>
            <a:r>
              <a:rPr lang="en-US" dirty="0" smtClean="0">
                <a:latin typeface="Arial" panose="020B0604020202020204" pitchFamily="34" charset="0"/>
                <a:cs typeface="Arial" panose="020B0604020202020204" pitchFamily="34" charset="0"/>
              </a:rPr>
              <a:t>. </a:t>
            </a:r>
          </a:p>
          <a:p>
            <a:r>
              <a:rPr lang="en-US" dirty="0" smtClean="0">
                <a:latin typeface="Arial" panose="020B0604020202020204" pitchFamily="34" charset="0"/>
                <a:cs typeface="Arial" panose="020B0604020202020204" pitchFamily="34" charset="0"/>
              </a:rPr>
              <a:t>It also includes any situation where an applicable system or component is required to be intentionally shut down as a casualty control measure. </a:t>
            </a:r>
          </a:p>
          <a:p>
            <a:r>
              <a:rPr lang="en-US" dirty="0" smtClean="0">
                <a:latin typeface="Arial" panose="020B0604020202020204" pitchFamily="34" charset="0"/>
                <a:cs typeface="Arial" panose="020B0604020202020204" pitchFamily="34" charset="0"/>
              </a:rPr>
              <a:t>Does not include scheduled, preventative maintenance or taking engines out of operation that are otherwise fully operational for fuel cost savings purposes.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90103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9334"/>
            <a:ext cx="10515600" cy="1645516"/>
          </a:xfrm>
        </p:spPr>
        <p:txBody>
          <a:bodyPr>
            <a:noAutofit/>
          </a:bodyPr>
          <a:lstStyle/>
          <a:p>
            <a:r>
              <a:rPr lang="en-US" sz="3600" dirty="0" smtClean="0">
                <a:latin typeface="Arial" panose="020B0604020202020204" pitchFamily="34" charset="0"/>
                <a:cs typeface="Arial" panose="020B0604020202020204" pitchFamily="34" charset="0"/>
              </a:rPr>
              <a:t>46 CFR 4.05-1(a)(3):  A loss of </a:t>
            </a:r>
            <a:r>
              <a:rPr lang="en-US" sz="3600" u="sng" dirty="0" smtClean="0">
                <a:latin typeface="Arial" panose="020B0604020202020204" pitchFamily="34" charset="0"/>
                <a:cs typeface="Arial" panose="020B0604020202020204" pitchFamily="34" charset="0"/>
              </a:rPr>
              <a:t>main propulsion, primary steering, or any associated component or control system</a:t>
            </a:r>
            <a:r>
              <a:rPr lang="en-US" sz="3600" dirty="0" smtClean="0">
                <a:latin typeface="Arial" panose="020B0604020202020204" pitchFamily="34" charset="0"/>
                <a:cs typeface="Arial" panose="020B0604020202020204" pitchFamily="34" charset="0"/>
              </a:rPr>
              <a:t> that reduces the maneuverability of the vessel;</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2241261"/>
            <a:ext cx="10515600" cy="4351338"/>
          </a:xfrm>
        </p:spPr>
        <p:txBody>
          <a:bodyPr>
            <a:normAutofit fontScale="92500" lnSpcReduction="10000"/>
          </a:bodyPr>
          <a:lstStyle/>
          <a:p>
            <a:r>
              <a:rPr lang="en-US" dirty="0" smtClean="0">
                <a:latin typeface="Arial" panose="020B0604020202020204" pitchFamily="34" charset="0"/>
                <a:cs typeface="Arial" panose="020B0604020202020204" pitchFamily="34" charset="0"/>
              </a:rPr>
              <a:t>Broadly defined: main propulsion equipment (propeller, jets, prime mover, reduction gear, or any other mechanical equipment required to make any portion of main propulsion operate), primary steering equipment (electronics, rudders, pods, pumps, hydraulics, etc.), and associated components and control systems (helm controls, engine room controls, etc.). </a:t>
            </a:r>
          </a:p>
          <a:p>
            <a:r>
              <a:rPr lang="en-US" dirty="0" smtClean="0">
                <a:latin typeface="Arial" panose="020B0604020202020204" pitchFamily="34" charset="0"/>
                <a:cs typeface="Arial" panose="020B0604020202020204" pitchFamily="34" charset="0"/>
              </a:rPr>
              <a:t>Other systems are included if they are integral to safe vessel maneuverability.  Failure of a system that reduces maneuverability of the vessel is a reportable casualty. </a:t>
            </a:r>
          </a:p>
          <a:p>
            <a:r>
              <a:rPr lang="en-US" dirty="0" smtClean="0">
                <a:latin typeface="Arial" panose="020B0604020202020204" pitchFamily="34" charset="0"/>
                <a:cs typeface="Arial" panose="020B0604020202020204" pitchFamily="34" charset="0"/>
              </a:rPr>
              <a:t>Redundancies that perform as designed may eliminate the need to report the casualty if the vessel does not experience a loss in maneuverability as defined in the next paragraph.</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13869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9334"/>
            <a:ext cx="10515600" cy="1645516"/>
          </a:xfrm>
        </p:spPr>
        <p:txBody>
          <a:bodyPr>
            <a:noAutofit/>
          </a:bodyPr>
          <a:lstStyle/>
          <a:p>
            <a:r>
              <a:rPr lang="en-US" sz="3600" dirty="0" smtClean="0">
                <a:latin typeface="Arial" panose="020B0604020202020204" pitchFamily="34" charset="0"/>
                <a:cs typeface="Arial" panose="020B0604020202020204" pitchFamily="34" charset="0"/>
              </a:rPr>
              <a:t>46 CFR 4.05-1(a)(3):  A loss of main propulsion, primary steering, or any associated component or control system that </a:t>
            </a:r>
            <a:r>
              <a:rPr lang="en-US" sz="3600" u="sng" dirty="0" smtClean="0">
                <a:latin typeface="Arial" panose="020B0604020202020204" pitchFamily="34" charset="0"/>
                <a:cs typeface="Arial" panose="020B0604020202020204" pitchFamily="34" charset="0"/>
              </a:rPr>
              <a:t>reduces the maneuverability of the vessel</a:t>
            </a:r>
            <a:r>
              <a:rPr lang="en-US" sz="3600" dirty="0" smtClean="0">
                <a:latin typeface="Arial" panose="020B0604020202020204" pitchFamily="34" charset="0"/>
                <a:cs typeface="Arial" panose="020B0604020202020204" pitchFamily="34" charset="0"/>
              </a:rPr>
              <a:t>;</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2369127"/>
            <a:ext cx="10515600" cy="4223472"/>
          </a:xfrm>
        </p:spPr>
        <p:txBody>
          <a:bodyPr>
            <a:normAutofit/>
          </a:bodyPr>
          <a:lstStyle/>
          <a:p>
            <a:r>
              <a:rPr lang="en-US" dirty="0" smtClean="0">
                <a:latin typeface="Arial" panose="020B0604020202020204" pitchFamily="34" charset="0"/>
                <a:cs typeface="Arial" panose="020B0604020202020204" pitchFamily="34" charset="0"/>
              </a:rPr>
              <a:t>an occurrence that renders a vessel incapable of maintaining safe speed and steerage for the prevailing or anticipated conditions (e.g., weather, other vessel traffic, tidal influences) </a:t>
            </a:r>
          </a:p>
          <a:p>
            <a:r>
              <a:rPr lang="en-US" dirty="0" smtClean="0">
                <a:latin typeface="Arial" panose="020B0604020202020204" pitchFamily="34" charset="0"/>
                <a:cs typeface="Arial" panose="020B0604020202020204" pitchFamily="34" charset="0"/>
              </a:rPr>
              <a:t>Or adversely impacts specific vessel operations (e.g., mooring, towing, anchoring, and dynamic positioning).</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66551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5182" y="315480"/>
            <a:ext cx="10515600" cy="1645516"/>
          </a:xfrm>
        </p:spPr>
        <p:txBody>
          <a:bodyPr>
            <a:normAutofit/>
          </a:bodyPr>
          <a:lstStyle/>
          <a:p>
            <a:r>
              <a:rPr lang="en-US" sz="3600" dirty="0" smtClean="0">
                <a:latin typeface="Arial" panose="020B0604020202020204" pitchFamily="34" charset="0"/>
                <a:cs typeface="Arial" panose="020B0604020202020204" pitchFamily="34" charset="0"/>
              </a:rPr>
              <a:t>46 CFR 4.05-1(a)(4):  An occurrence </a:t>
            </a:r>
            <a:r>
              <a:rPr lang="en-US" sz="3600" u="sng" dirty="0" smtClean="0">
                <a:latin typeface="Arial" panose="020B0604020202020204" pitchFamily="34" charset="0"/>
                <a:cs typeface="Arial" panose="020B0604020202020204" pitchFamily="34" charset="0"/>
              </a:rPr>
              <a:t>materially and adversely</a:t>
            </a:r>
            <a:r>
              <a:rPr lang="en-US" sz="3600" dirty="0" smtClean="0">
                <a:latin typeface="Arial" panose="020B0604020202020204" pitchFamily="34" charset="0"/>
                <a:cs typeface="Arial" panose="020B0604020202020204" pitchFamily="34" charset="0"/>
              </a:rPr>
              <a:t> affecting the vessel’s </a:t>
            </a:r>
            <a:r>
              <a:rPr lang="en-US" sz="3600" u="sng" dirty="0" smtClean="0">
                <a:latin typeface="Arial" panose="020B0604020202020204" pitchFamily="34" charset="0"/>
                <a:cs typeface="Arial" panose="020B0604020202020204" pitchFamily="34" charset="0"/>
              </a:rPr>
              <a:t>seaworthiness</a:t>
            </a:r>
            <a:r>
              <a:rPr lang="en-US" sz="3600" dirty="0" smtClean="0">
                <a:latin typeface="Arial" panose="020B0604020202020204" pitchFamily="34" charset="0"/>
                <a:cs typeface="Arial" panose="020B0604020202020204" pitchFamily="34" charset="0"/>
              </a:rPr>
              <a:t> or fitness for service or route….</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2369127"/>
            <a:ext cx="10515600" cy="4223472"/>
          </a:xfrm>
        </p:spPr>
        <p:txBody>
          <a:bodyPr>
            <a:normAutofit/>
          </a:bodyPr>
          <a:lstStyle/>
          <a:p>
            <a:r>
              <a:rPr lang="en-US" u="sng" dirty="0" smtClean="0">
                <a:latin typeface="Arial" panose="020B0604020202020204" pitchFamily="34" charset="0"/>
                <a:cs typeface="Arial" panose="020B0604020202020204" pitchFamily="34" charset="0"/>
              </a:rPr>
              <a:t>Materially and adversely </a:t>
            </a:r>
            <a:r>
              <a:rPr lang="en-US" dirty="0" smtClean="0">
                <a:latin typeface="Arial" panose="020B0604020202020204" pitchFamily="34" charset="0"/>
                <a:cs typeface="Arial" panose="020B0604020202020204" pitchFamily="34" charset="0"/>
              </a:rPr>
              <a:t>– A physical condition of the vessel or its associated equipment at a given point and time that requires remedial actions to circumvent, work around, or adapt operations as a result of an occurrence are considered to meet this condition. </a:t>
            </a:r>
          </a:p>
          <a:p>
            <a:r>
              <a:rPr lang="en-US" u="sng" dirty="0" smtClean="0">
                <a:latin typeface="Arial" panose="020B0604020202020204" pitchFamily="34" charset="0"/>
                <a:cs typeface="Arial" panose="020B0604020202020204" pitchFamily="34" charset="0"/>
              </a:rPr>
              <a:t>Seaworthiness</a:t>
            </a:r>
            <a:r>
              <a:rPr lang="en-US" dirty="0" smtClean="0">
                <a:latin typeface="Arial" panose="020B0604020202020204" pitchFamily="34" charset="0"/>
                <a:cs typeface="Arial" panose="020B0604020202020204" pitchFamily="34" charset="0"/>
              </a:rPr>
              <a:t> – Defined as the condition of being properly equipped, sufficiently constructed, and watertight in order to withstand stress of the wind, waves, and other environmental conditions that the vessel might reasonably be expected to encounter.</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96926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latin typeface="Arial" panose="020B0604020202020204" pitchFamily="34" charset="0"/>
                <a:cs typeface="Arial" panose="020B0604020202020204" pitchFamily="34" charset="0"/>
              </a:rPr>
              <a:t>Background</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825625"/>
            <a:ext cx="10515600" cy="4062557"/>
          </a:xfrm>
        </p:spPr>
        <p:txBody>
          <a:bodyPr>
            <a:normAutofit/>
          </a:bodyPr>
          <a:lstStyle/>
          <a:p>
            <a:r>
              <a:rPr lang="en-US" dirty="0" smtClean="0">
                <a:latin typeface="Arial" panose="020B0604020202020204" pitchFamily="34" charset="0"/>
                <a:cs typeface="Arial" panose="020B0604020202020204" pitchFamily="34" charset="0"/>
              </a:rPr>
              <a:t>Concern that USCG field commands had varying interpretations regarding what types of marine incidents should be reported and investigated.</a:t>
            </a:r>
          </a:p>
          <a:p>
            <a:r>
              <a:rPr lang="en-US" dirty="0" smtClean="0">
                <a:latin typeface="Arial" panose="020B0604020202020204" pitchFamily="34" charset="0"/>
                <a:cs typeface="Arial" panose="020B0604020202020204" pitchFamily="34" charset="0"/>
              </a:rPr>
              <a:t>A draft of the new NVIC was originally published for comment in the Federal Register in January 2014.</a:t>
            </a:r>
          </a:p>
          <a:p>
            <a:r>
              <a:rPr lang="en-US" dirty="0" smtClean="0">
                <a:latin typeface="Arial" panose="020B0604020202020204" pitchFamily="34" charset="0"/>
                <a:cs typeface="Arial" panose="020B0604020202020204" pitchFamily="34" charset="0"/>
              </a:rPr>
              <a:t>The majority of the comments received from multiple industry segments and organizations made it clear that more detail was needed for specific types of marine casualties.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79944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5182" y="315480"/>
            <a:ext cx="10515600" cy="1645516"/>
          </a:xfrm>
        </p:spPr>
        <p:txBody>
          <a:bodyPr>
            <a:normAutofit/>
          </a:bodyPr>
          <a:lstStyle/>
          <a:p>
            <a:r>
              <a:rPr lang="en-US" sz="3600" dirty="0" smtClean="0">
                <a:latin typeface="Arial" panose="020B0604020202020204" pitchFamily="34" charset="0"/>
                <a:cs typeface="Arial" panose="020B0604020202020204" pitchFamily="34" charset="0"/>
              </a:rPr>
              <a:t>46 CFR 4.05-1(a)(4):  An occurrence materially and adversely affecting the vessel’s seaworthiness or fitness for service or route….</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2369127"/>
            <a:ext cx="10515600" cy="4223472"/>
          </a:xfrm>
        </p:spPr>
        <p:txBody>
          <a:bodyPr>
            <a:normAutofit/>
          </a:bodyPr>
          <a:lstStyle/>
          <a:p>
            <a:r>
              <a:rPr lang="en-US" dirty="0" smtClean="0">
                <a:latin typeface="Arial" panose="020B0604020202020204" pitchFamily="34" charset="0"/>
                <a:cs typeface="Arial" panose="020B0604020202020204" pitchFamily="34" charset="0"/>
              </a:rPr>
              <a:t>Examples given: including but not limited to fire, flooding, or failure of or damage to fixed fire-extinguishing systems, lifesaving equipment, auxiliary power-generating equipment, or bilge-pumping systems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9141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5182" y="315480"/>
            <a:ext cx="10515600" cy="1645516"/>
          </a:xfrm>
        </p:spPr>
        <p:txBody>
          <a:bodyPr>
            <a:normAutofit/>
          </a:bodyPr>
          <a:lstStyle/>
          <a:p>
            <a:r>
              <a:rPr lang="en-US" sz="3600" dirty="0" smtClean="0">
                <a:latin typeface="Arial" panose="020B0604020202020204" pitchFamily="34" charset="0"/>
                <a:cs typeface="Arial" panose="020B0604020202020204" pitchFamily="34" charset="0"/>
              </a:rPr>
              <a:t>46 CFR 4.05-1(a)(4):  An occurrence materially and adversely affecting the vessel’s seaworthiness or </a:t>
            </a:r>
            <a:r>
              <a:rPr lang="en-US" sz="3600" u="sng" dirty="0" smtClean="0">
                <a:latin typeface="Arial" panose="020B0604020202020204" pitchFamily="34" charset="0"/>
                <a:cs typeface="Arial" panose="020B0604020202020204" pitchFamily="34" charset="0"/>
              </a:rPr>
              <a:t>fitness for service or route</a:t>
            </a:r>
            <a:r>
              <a:rPr lang="en-US" sz="3600" dirty="0" smtClean="0">
                <a:latin typeface="Arial" panose="020B0604020202020204" pitchFamily="34" charset="0"/>
                <a:cs typeface="Arial" panose="020B0604020202020204" pitchFamily="34" charset="0"/>
              </a:rPr>
              <a:t>….</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2369127"/>
            <a:ext cx="10515600" cy="4223472"/>
          </a:xfrm>
        </p:spPr>
        <p:txBody>
          <a:bodyPr>
            <a:normAutofit/>
          </a:bodyPr>
          <a:lstStyle/>
          <a:p>
            <a:r>
              <a:rPr lang="en-US" dirty="0" smtClean="0">
                <a:latin typeface="Arial" panose="020B0604020202020204" pitchFamily="34" charset="0"/>
                <a:cs typeface="Arial" panose="020B0604020202020204" pitchFamily="34" charset="0"/>
              </a:rPr>
              <a:t>Defined as the condition of the vessel and its equipment being such that it meets or exceeds minimum safety standards and is safe and reliable to operate in one or more particular types of service and in the locations in which it will be used. </a:t>
            </a:r>
          </a:p>
          <a:p>
            <a:r>
              <a:rPr lang="en-US" dirty="0" smtClean="0">
                <a:latin typeface="Arial" panose="020B0604020202020204" pitchFamily="34" charset="0"/>
                <a:cs typeface="Arial" panose="020B0604020202020204" pitchFamily="34" charset="0"/>
              </a:rPr>
              <a:t>Should an occurrence result in the material condition on the vessel becoming such that it requires the temporary or permanent reduction or restriction in the vessel’s operating parameters or route as compared to what it is permitted in its COI, then the occurrence is considered to have met this criterion.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72479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5182" y="315480"/>
            <a:ext cx="10515600" cy="1645516"/>
          </a:xfrm>
        </p:spPr>
        <p:txBody>
          <a:bodyPr>
            <a:normAutofit/>
          </a:bodyPr>
          <a:lstStyle/>
          <a:p>
            <a:r>
              <a:rPr lang="en-US" sz="3600" dirty="0" smtClean="0">
                <a:latin typeface="Arial" panose="020B0604020202020204" pitchFamily="34" charset="0"/>
                <a:cs typeface="Arial" panose="020B0604020202020204" pitchFamily="34" charset="0"/>
              </a:rPr>
              <a:t>46 CFR 4.05-1(a)(5):  A loss of life</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2369127"/>
            <a:ext cx="10515600" cy="4223472"/>
          </a:xfrm>
        </p:spPr>
        <p:txBody>
          <a:bodyPr>
            <a:normAutofit/>
          </a:bodyPr>
          <a:lstStyle/>
          <a:p>
            <a:r>
              <a:rPr lang="en-US" dirty="0" smtClean="0">
                <a:latin typeface="Arial" panose="020B0604020202020204" pitchFamily="34" charset="0"/>
                <a:cs typeface="Arial" panose="020B0604020202020204" pitchFamily="34" charset="0"/>
              </a:rPr>
              <a:t>Includes “presumed lost/dead”</a:t>
            </a:r>
          </a:p>
          <a:p>
            <a:r>
              <a:rPr lang="en-US" dirty="0" smtClean="0">
                <a:latin typeface="Arial" panose="020B0604020202020204" pitchFamily="34" charset="0"/>
                <a:cs typeface="Arial" panose="020B0604020202020204" pitchFamily="34" charset="0"/>
              </a:rPr>
              <a:t>Any loss of life, regardless of the apparent cause (i.e. fatal heart attack)</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89976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5182" y="315480"/>
            <a:ext cx="11256818" cy="3342120"/>
          </a:xfrm>
        </p:spPr>
        <p:txBody>
          <a:bodyPr>
            <a:normAutofit/>
          </a:bodyPr>
          <a:lstStyle/>
          <a:p>
            <a:r>
              <a:rPr lang="en-US" sz="3600" dirty="0" smtClean="0">
                <a:latin typeface="Arial" panose="020B0604020202020204" pitchFamily="34" charset="0"/>
                <a:cs typeface="Arial" panose="020B0604020202020204" pitchFamily="34" charset="0"/>
              </a:rPr>
              <a:t>46 CFR 4.05-1(a)(6):  An </a:t>
            </a:r>
            <a:r>
              <a:rPr lang="en-US" sz="3600" u="sng" dirty="0" smtClean="0">
                <a:latin typeface="Arial" panose="020B0604020202020204" pitchFamily="34" charset="0"/>
                <a:cs typeface="Arial" panose="020B0604020202020204" pitchFamily="34" charset="0"/>
              </a:rPr>
              <a:t>injury</a:t>
            </a:r>
            <a:r>
              <a:rPr lang="en-US" sz="3600" dirty="0" smtClean="0">
                <a:latin typeface="Arial" panose="020B0604020202020204" pitchFamily="34" charset="0"/>
                <a:cs typeface="Arial" panose="020B0604020202020204" pitchFamily="34" charset="0"/>
              </a:rPr>
              <a:t> that requires professional medical treatment (treatment beyond first aid) and, if the person is engaged or employed</a:t>
            </a:r>
            <a:br>
              <a:rPr lang="en-US" sz="3600" dirty="0" smtClean="0">
                <a:latin typeface="Arial" panose="020B0604020202020204" pitchFamily="34" charset="0"/>
                <a:cs typeface="Arial" panose="020B0604020202020204" pitchFamily="34" charset="0"/>
              </a:rPr>
            </a:br>
            <a:r>
              <a:rPr lang="en-US" sz="3600" dirty="0" smtClean="0">
                <a:latin typeface="Arial" panose="020B0604020202020204" pitchFamily="34" charset="0"/>
                <a:cs typeface="Arial" panose="020B0604020202020204" pitchFamily="34" charset="0"/>
              </a:rPr>
              <a:t>on board a vessel in commercial service, that renders the individual unfit to perform his or her routine duties;</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3657599"/>
            <a:ext cx="10515600" cy="3200399"/>
          </a:xfrm>
        </p:spPr>
        <p:txBody>
          <a:bodyPr>
            <a:normAutofit/>
          </a:bodyPr>
          <a:lstStyle/>
          <a:p>
            <a:r>
              <a:rPr lang="en-US" dirty="0" smtClean="0">
                <a:latin typeface="Arial" panose="020B0604020202020204" pitchFamily="34" charset="0"/>
                <a:cs typeface="Arial" panose="020B0604020202020204" pitchFamily="34" charset="0"/>
              </a:rPr>
              <a:t>Interpreted as damage or harm caused to the structure or function of the body as a result of an outside physical agent or force to a passenger, crewmember, or non-crewmember. </a:t>
            </a:r>
          </a:p>
          <a:p>
            <a:r>
              <a:rPr lang="en-US" dirty="0" smtClean="0">
                <a:latin typeface="Arial" panose="020B0604020202020204" pitchFamily="34" charset="0"/>
                <a:cs typeface="Arial" panose="020B0604020202020204" pitchFamily="34" charset="0"/>
              </a:rPr>
              <a:t>This includes injuries that occur due to criminal or intentional acts</a:t>
            </a:r>
          </a:p>
          <a:p>
            <a:r>
              <a:rPr lang="en-US" dirty="0" smtClean="0">
                <a:latin typeface="Arial" panose="020B0604020202020204" pitchFamily="34" charset="0"/>
                <a:cs typeface="Arial" panose="020B0604020202020204" pitchFamily="34" charset="0"/>
              </a:rPr>
              <a:t>Does not include illness</a:t>
            </a:r>
          </a:p>
          <a:p>
            <a:r>
              <a:rPr lang="en-US" dirty="0" smtClean="0">
                <a:latin typeface="Arial" panose="020B0604020202020204" pitchFamily="34" charset="0"/>
                <a:cs typeface="Arial" panose="020B0604020202020204" pitchFamily="34" charset="0"/>
              </a:rPr>
              <a:t>Does include injury caused by illness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24687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5182" y="315480"/>
            <a:ext cx="11256818" cy="3342120"/>
          </a:xfrm>
        </p:spPr>
        <p:txBody>
          <a:bodyPr>
            <a:normAutofit/>
          </a:bodyPr>
          <a:lstStyle/>
          <a:p>
            <a:r>
              <a:rPr lang="en-US" sz="3600" dirty="0" smtClean="0">
                <a:latin typeface="Arial" panose="020B0604020202020204" pitchFamily="34" charset="0"/>
                <a:cs typeface="Arial" panose="020B0604020202020204" pitchFamily="34" charset="0"/>
              </a:rPr>
              <a:t>46 CFR 4.05-1(a)(6):  An injury that requires </a:t>
            </a:r>
            <a:r>
              <a:rPr lang="en-US" sz="3600" u="sng" dirty="0" smtClean="0">
                <a:latin typeface="Arial" panose="020B0604020202020204" pitchFamily="34" charset="0"/>
                <a:cs typeface="Arial" panose="020B0604020202020204" pitchFamily="34" charset="0"/>
              </a:rPr>
              <a:t>professional medical treatment (treatment beyond first aid)</a:t>
            </a:r>
            <a:r>
              <a:rPr lang="en-US" sz="3600" dirty="0" smtClean="0">
                <a:latin typeface="Arial" panose="020B0604020202020204" pitchFamily="34" charset="0"/>
                <a:cs typeface="Arial" panose="020B0604020202020204" pitchFamily="34" charset="0"/>
              </a:rPr>
              <a:t> and, if the person is engaged or employed</a:t>
            </a:r>
            <a:br>
              <a:rPr lang="en-US" sz="3600" dirty="0" smtClean="0">
                <a:latin typeface="Arial" panose="020B0604020202020204" pitchFamily="34" charset="0"/>
                <a:cs typeface="Arial" panose="020B0604020202020204" pitchFamily="34" charset="0"/>
              </a:rPr>
            </a:br>
            <a:r>
              <a:rPr lang="en-US" sz="3600" dirty="0" smtClean="0">
                <a:latin typeface="Arial" panose="020B0604020202020204" pitchFamily="34" charset="0"/>
                <a:cs typeface="Arial" panose="020B0604020202020204" pitchFamily="34" charset="0"/>
              </a:rPr>
              <a:t>on board a vessel in commercial service, that renders the individual unfit to perform his or her routine duties;</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3657599"/>
            <a:ext cx="10515600" cy="3200399"/>
          </a:xfrm>
        </p:spPr>
        <p:txBody>
          <a:bodyPr>
            <a:normAutofit/>
          </a:bodyPr>
          <a:lstStyle/>
          <a:p>
            <a:r>
              <a:rPr lang="en-US" dirty="0" smtClean="0">
                <a:latin typeface="Arial" panose="020B0604020202020204" pitchFamily="34" charset="0"/>
                <a:cs typeface="Arial" panose="020B0604020202020204" pitchFamily="34" charset="0"/>
              </a:rPr>
              <a:t>Medical treatment does not include diagnostic testing or first aid </a:t>
            </a:r>
          </a:p>
          <a:p>
            <a:r>
              <a:rPr lang="en-US" dirty="0" smtClean="0">
                <a:latin typeface="Arial" panose="020B0604020202020204" pitchFamily="34" charset="0"/>
                <a:cs typeface="Arial" panose="020B0604020202020204" pitchFamily="34" charset="0"/>
              </a:rPr>
              <a:t>14 examples of first aid are given</a:t>
            </a:r>
          </a:p>
          <a:p>
            <a:endParaRPr lang="en-US" dirty="0" smtClean="0"/>
          </a:p>
        </p:txBody>
      </p:sp>
    </p:spTree>
    <p:extLst>
      <p:ext uri="{BB962C8B-B14F-4D97-AF65-F5344CB8AC3E}">
        <p14:creationId xmlns:p14="http://schemas.microsoft.com/office/powerpoint/2010/main" val="27700912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5182" y="315480"/>
            <a:ext cx="11256818" cy="3342120"/>
          </a:xfrm>
        </p:spPr>
        <p:txBody>
          <a:bodyPr>
            <a:normAutofit/>
          </a:bodyPr>
          <a:lstStyle/>
          <a:p>
            <a:r>
              <a:rPr lang="en-US" sz="3600" dirty="0" smtClean="0">
                <a:latin typeface="Arial" panose="020B0604020202020204" pitchFamily="34" charset="0"/>
                <a:cs typeface="Arial" panose="020B0604020202020204" pitchFamily="34" charset="0"/>
              </a:rPr>
              <a:t>46 CFR 4.05-1(a)(6):  An injury that requires professional medical treatment (treatment beyond first aid) and, if the person is </a:t>
            </a:r>
            <a:r>
              <a:rPr lang="en-US" sz="3600" u="sng" dirty="0" smtClean="0">
                <a:latin typeface="Arial" panose="020B0604020202020204" pitchFamily="34" charset="0"/>
                <a:cs typeface="Arial" panose="020B0604020202020204" pitchFamily="34" charset="0"/>
              </a:rPr>
              <a:t>engaged or employed</a:t>
            </a:r>
            <a:br>
              <a:rPr lang="en-US" sz="3600" u="sng" dirty="0" smtClean="0">
                <a:latin typeface="Arial" panose="020B0604020202020204" pitchFamily="34" charset="0"/>
                <a:cs typeface="Arial" panose="020B0604020202020204" pitchFamily="34" charset="0"/>
              </a:rPr>
            </a:br>
            <a:r>
              <a:rPr lang="en-US" sz="3600" u="sng" dirty="0" smtClean="0">
                <a:latin typeface="Arial" panose="020B0604020202020204" pitchFamily="34" charset="0"/>
                <a:cs typeface="Arial" panose="020B0604020202020204" pitchFamily="34" charset="0"/>
              </a:rPr>
              <a:t>on board a vessel</a:t>
            </a:r>
            <a:r>
              <a:rPr lang="en-US" sz="3600" dirty="0" smtClean="0">
                <a:latin typeface="Arial" panose="020B0604020202020204" pitchFamily="34" charset="0"/>
                <a:cs typeface="Arial" panose="020B0604020202020204" pitchFamily="34" charset="0"/>
              </a:rPr>
              <a:t> in commercial service, that renders the individual unfit to perform his or her routine duties;</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3657599"/>
            <a:ext cx="10515600" cy="3200399"/>
          </a:xfrm>
        </p:spPr>
        <p:txBody>
          <a:bodyPr>
            <a:normAutofit fontScale="92500" lnSpcReduction="10000"/>
          </a:bodyPr>
          <a:lstStyle/>
          <a:p>
            <a:r>
              <a:rPr lang="en-US" b="1" dirty="0" smtClean="0">
                <a:latin typeface="Arial" panose="020B0604020202020204" pitchFamily="34" charset="0"/>
                <a:cs typeface="Arial" panose="020B0604020202020204" pitchFamily="34" charset="0"/>
              </a:rPr>
              <a:t>Unfit to perform his or her routine duties </a:t>
            </a:r>
            <a:r>
              <a:rPr lang="en-US" dirty="0" smtClean="0">
                <a:latin typeface="Arial" panose="020B0604020202020204" pitchFamily="34" charset="0"/>
                <a:cs typeface="Arial" panose="020B0604020202020204" pitchFamily="34" charset="0"/>
              </a:rPr>
              <a:t>–injuries that prevent a crew member from performing his or her normally assigned duties</a:t>
            </a:r>
          </a:p>
          <a:p>
            <a:r>
              <a:rPr lang="en-US" b="1" dirty="0">
                <a:latin typeface="Arial" panose="020B0604020202020204" pitchFamily="34" charset="0"/>
                <a:cs typeface="Arial" panose="020B0604020202020204" pitchFamily="34" charset="0"/>
              </a:rPr>
              <a:t>Engaged or employed on board a vessel </a:t>
            </a:r>
            <a:r>
              <a:rPr lang="en-US" dirty="0">
                <a:latin typeface="Arial" panose="020B0604020202020204" pitchFamily="34" charset="0"/>
                <a:cs typeface="Arial" panose="020B0604020202020204" pitchFamily="34" charset="0"/>
              </a:rPr>
              <a:t>– includes individuals who are on board a vessel to carry out work associated with shipboard operations, cargo operations, or maintenance.  Examples include pilots, accommodation and hospitality staff, “temporary workers” such as visiting technicians, riding crews, contractors, divers, personnel in support of commercial diving operations, and persons supporting Outer Continental Shelf activities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90399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5182" y="315480"/>
            <a:ext cx="11256818" cy="3342120"/>
          </a:xfrm>
        </p:spPr>
        <p:txBody>
          <a:bodyPr>
            <a:normAutofit/>
          </a:bodyPr>
          <a:lstStyle/>
          <a:p>
            <a:r>
              <a:rPr lang="en-US" sz="3600" dirty="0" smtClean="0">
                <a:latin typeface="Arial" panose="020B0604020202020204" pitchFamily="34" charset="0"/>
                <a:cs typeface="Arial" panose="020B0604020202020204" pitchFamily="34" charset="0"/>
              </a:rPr>
              <a:t>46 CFR 4.05-1(a)(6):  An injury that requires professional medical treatment (treatment beyond first aid) and, if the person is </a:t>
            </a:r>
            <a:r>
              <a:rPr lang="en-US" sz="3600" u="sng" dirty="0" smtClean="0">
                <a:latin typeface="Arial" panose="020B0604020202020204" pitchFamily="34" charset="0"/>
                <a:cs typeface="Arial" panose="020B0604020202020204" pitchFamily="34" charset="0"/>
              </a:rPr>
              <a:t>engaged or employed</a:t>
            </a:r>
            <a:br>
              <a:rPr lang="en-US" sz="3600" u="sng" dirty="0" smtClean="0">
                <a:latin typeface="Arial" panose="020B0604020202020204" pitchFamily="34" charset="0"/>
                <a:cs typeface="Arial" panose="020B0604020202020204" pitchFamily="34" charset="0"/>
              </a:rPr>
            </a:br>
            <a:r>
              <a:rPr lang="en-US" sz="3600" u="sng" dirty="0" smtClean="0">
                <a:latin typeface="Arial" panose="020B0604020202020204" pitchFamily="34" charset="0"/>
                <a:cs typeface="Arial" panose="020B0604020202020204" pitchFamily="34" charset="0"/>
              </a:rPr>
              <a:t>on board a vessel</a:t>
            </a:r>
            <a:r>
              <a:rPr lang="en-US" sz="3600" dirty="0" smtClean="0">
                <a:latin typeface="Arial" panose="020B0604020202020204" pitchFamily="34" charset="0"/>
                <a:cs typeface="Arial" panose="020B0604020202020204" pitchFamily="34" charset="0"/>
              </a:rPr>
              <a:t> in commercial service, that renders the individual unfit to perform his or her routine duties;</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3348507"/>
            <a:ext cx="10515600" cy="3509491"/>
          </a:xfrm>
        </p:spPr>
        <p:txBody>
          <a:bodyPr>
            <a:normAutofit fontScale="85000" lnSpcReduction="10000"/>
          </a:bodyPr>
          <a:lstStyle/>
          <a:p>
            <a:r>
              <a:rPr lang="en-US" b="1" dirty="0" smtClean="0">
                <a:latin typeface="Arial" panose="020B0604020202020204" pitchFamily="34" charset="0"/>
                <a:cs typeface="Arial" panose="020B0604020202020204" pitchFamily="34" charset="0"/>
              </a:rPr>
              <a:t>46 CFR 4.01-3(c)</a:t>
            </a:r>
            <a:r>
              <a:rPr lang="en-US" dirty="0" smtClean="0">
                <a:latin typeface="Arial" panose="020B0604020202020204" pitchFamily="34" charset="0"/>
                <a:cs typeface="Arial" panose="020B0604020202020204" pitchFamily="34" charset="0"/>
              </a:rPr>
              <a:t>: Vessels </a:t>
            </a:r>
            <a:r>
              <a:rPr lang="en-US" dirty="0">
                <a:latin typeface="Arial" panose="020B0604020202020204" pitchFamily="34" charset="0"/>
                <a:cs typeface="Arial" panose="020B0604020202020204" pitchFamily="34" charset="0"/>
              </a:rPr>
              <a:t>are excluded from the requirements of § 4.05–1(a)(5) and (a)(6) with respect to the death or injury of shipyard or harbor workers when such accidents are not the result of either a vessel casualty (e.g., collision) or a vessel equipment casualty (e.g., cargo boom failure) and are subject to the reporting requirements of Occupational Safety and Health Administration (OSHA) under 29 CFR </a:t>
            </a:r>
            <a:r>
              <a:rPr lang="en-US" dirty="0" smtClean="0">
                <a:latin typeface="Arial" panose="020B0604020202020204" pitchFamily="34" charset="0"/>
                <a:cs typeface="Arial" panose="020B0604020202020204" pitchFamily="34" charset="0"/>
              </a:rPr>
              <a:t>1904</a:t>
            </a:r>
          </a:p>
          <a:p>
            <a:r>
              <a:rPr lang="en-US" b="1" dirty="0" smtClean="0">
                <a:latin typeface="Arial" panose="020B0604020202020204" pitchFamily="34" charset="0"/>
                <a:cs typeface="Arial" panose="020B0604020202020204" pitchFamily="34" charset="0"/>
              </a:rPr>
              <a:t>Guidance</a:t>
            </a:r>
            <a:r>
              <a:rPr lang="en-US" dirty="0" smtClean="0">
                <a:latin typeface="Arial" panose="020B0604020202020204" pitchFamily="34" charset="0"/>
                <a:cs typeface="Arial" panose="020B0604020202020204" pitchFamily="34" charset="0"/>
              </a:rPr>
              <a:t>: As </a:t>
            </a:r>
            <a:r>
              <a:rPr lang="en-US" dirty="0">
                <a:latin typeface="Arial" panose="020B0604020202020204" pitchFamily="34" charset="0"/>
                <a:cs typeface="Arial" panose="020B0604020202020204" pitchFamily="34" charset="0"/>
              </a:rPr>
              <a:t>defined in Federal statutes and regulations</a:t>
            </a:r>
            <a:r>
              <a:rPr lang="en-US" dirty="0" smtClean="0">
                <a:latin typeface="Arial" panose="020B0604020202020204" pitchFamily="34" charset="0"/>
                <a:cs typeface="Arial" panose="020B0604020202020204" pitchFamily="34" charset="0"/>
              </a:rPr>
              <a:t>, stevedores </a:t>
            </a:r>
            <a:r>
              <a:rPr lang="en-US" dirty="0">
                <a:latin typeface="Arial" panose="020B0604020202020204" pitchFamily="34" charset="0"/>
                <a:cs typeface="Arial" panose="020B0604020202020204" pitchFamily="34" charset="0"/>
              </a:rPr>
              <a:t>and longshoremen are not shipyard or harbor workers. However, for </a:t>
            </a:r>
            <a:r>
              <a:rPr lang="en-US" dirty="0" smtClean="0">
                <a:latin typeface="Arial" panose="020B0604020202020204" pitchFamily="34" charset="0"/>
                <a:cs typeface="Arial" panose="020B0604020202020204" pitchFamily="34" charset="0"/>
              </a:rPr>
              <a:t>the purposes </a:t>
            </a:r>
            <a:r>
              <a:rPr lang="en-US" dirty="0">
                <a:latin typeface="Arial" panose="020B0604020202020204" pitchFamily="34" charset="0"/>
                <a:cs typeface="Arial" panose="020B0604020202020204" pitchFamily="34" charset="0"/>
              </a:rPr>
              <a:t>of applying this exclusion, the Coast Guard will </a:t>
            </a:r>
            <a:r>
              <a:rPr lang="en-US" dirty="0" smtClean="0">
                <a:latin typeface="Arial" panose="020B0604020202020204" pitchFamily="34" charset="0"/>
                <a:cs typeface="Arial" panose="020B0604020202020204" pitchFamily="34" charset="0"/>
              </a:rPr>
              <a:t>consider incidents involving the death or injury of a stevedore or longshoremen…as </a:t>
            </a:r>
            <a:r>
              <a:rPr lang="en-US" dirty="0">
                <a:latin typeface="Arial" panose="020B0604020202020204" pitchFamily="34" charset="0"/>
                <a:cs typeface="Arial" panose="020B0604020202020204" pitchFamily="34" charset="0"/>
              </a:rPr>
              <a:t>equivalent to one involving </a:t>
            </a:r>
            <a:r>
              <a:rPr lang="en-US" dirty="0" smtClean="0">
                <a:latin typeface="Arial" panose="020B0604020202020204" pitchFamily="34" charset="0"/>
                <a:cs typeface="Arial" panose="020B0604020202020204" pitchFamily="34" charset="0"/>
              </a:rPr>
              <a:t>a shipyard </a:t>
            </a:r>
            <a:r>
              <a:rPr lang="en-US" dirty="0">
                <a:latin typeface="Arial" panose="020B0604020202020204" pitchFamily="34" charset="0"/>
                <a:cs typeface="Arial" panose="020B0604020202020204" pitchFamily="34" charset="0"/>
              </a:rPr>
              <a:t>or harbor worker</a:t>
            </a: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58264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5182" y="315480"/>
            <a:ext cx="11256818" cy="3342120"/>
          </a:xfrm>
        </p:spPr>
        <p:txBody>
          <a:bodyPr>
            <a:noAutofit/>
          </a:bodyPr>
          <a:lstStyle/>
          <a:p>
            <a:r>
              <a:rPr lang="en-US" sz="3600" dirty="0" smtClean="0">
                <a:latin typeface="Arial" panose="020B0604020202020204" pitchFamily="34" charset="0"/>
                <a:cs typeface="Arial" panose="020B0604020202020204" pitchFamily="34" charset="0"/>
              </a:rPr>
              <a:t>46 CFR 4.05-1(a)(7):  An occurrence causing</a:t>
            </a:r>
            <a:br>
              <a:rPr lang="en-US" sz="3600" dirty="0" smtClean="0">
                <a:latin typeface="Arial" panose="020B0604020202020204" pitchFamily="34" charset="0"/>
                <a:cs typeface="Arial" panose="020B0604020202020204" pitchFamily="34" charset="0"/>
              </a:rPr>
            </a:br>
            <a:r>
              <a:rPr lang="en-US" sz="3600" dirty="0" smtClean="0">
                <a:latin typeface="Arial" panose="020B0604020202020204" pitchFamily="34" charset="0"/>
                <a:cs typeface="Arial" panose="020B0604020202020204" pitchFamily="34" charset="0"/>
              </a:rPr>
              <a:t>property damage in excess of $25,000, this</a:t>
            </a:r>
            <a:br>
              <a:rPr lang="en-US" sz="3600" dirty="0" smtClean="0">
                <a:latin typeface="Arial" panose="020B0604020202020204" pitchFamily="34" charset="0"/>
                <a:cs typeface="Arial" panose="020B0604020202020204" pitchFamily="34" charset="0"/>
              </a:rPr>
            </a:br>
            <a:r>
              <a:rPr lang="en-US" sz="3600" dirty="0" smtClean="0">
                <a:latin typeface="Arial" panose="020B0604020202020204" pitchFamily="34" charset="0"/>
                <a:cs typeface="Arial" panose="020B0604020202020204" pitchFamily="34" charset="0"/>
              </a:rPr>
              <a:t>damage including the cost of labor and</a:t>
            </a:r>
            <a:br>
              <a:rPr lang="en-US" sz="3600" dirty="0" smtClean="0">
                <a:latin typeface="Arial" panose="020B0604020202020204" pitchFamily="34" charset="0"/>
                <a:cs typeface="Arial" panose="020B0604020202020204" pitchFamily="34" charset="0"/>
              </a:rPr>
            </a:br>
            <a:r>
              <a:rPr lang="en-US" sz="3600" dirty="0" smtClean="0">
                <a:latin typeface="Arial" panose="020B0604020202020204" pitchFamily="34" charset="0"/>
                <a:cs typeface="Arial" panose="020B0604020202020204" pitchFamily="34" charset="0"/>
              </a:rPr>
              <a:t>material to restore the property to its</a:t>
            </a:r>
            <a:br>
              <a:rPr lang="en-US" sz="3600" dirty="0" smtClean="0">
                <a:latin typeface="Arial" panose="020B0604020202020204" pitchFamily="34" charset="0"/>
                <a:cs typeface="Arial" panose="020B0604020202020204" pitchFamily="34" charset="0"/>
              </a:rPr>
            </a:br>
            <a:r>
              <a:rPr lang="en-US" sz="3600" dirty="0" smtClean="0">
                <a:latin typeface="Arial" panose="020B0604020202020204" pitchFamily="34" charset="0"/>
                <a:cs typeface="Arial" panose="020B0604020202020204" pitchFamily="34" charset="0"/>
              </a:rPr>
              <a:t>condition before the occurrence, but not</a:t>
            </a:r>
            <a:br>
              <a:rPr lang="en-US" sz="3600" dirty="0" smtClean="0">
                <a:latin typeface="Arial" panose="020B0604020202020204" pitchFamily="34" charset="0"/>
                <a:cs typeface="Arial" panose="020B0604020202020204" pitchFamily="34" charset="0"/>
              </a:rPr>
            </a:br>
            <a:r>
              <a:rPr lang="en-US" sz="3600" dirty="0" smtClean="0">
                <a:latin typeface="Arial" panose="020B0604020202020204" pitchFamily="34" charset="0"/>
                <a:cs typeface="Arial" panose="020B0604020202020204" pitchFamily="34" charset="0"/>
              </a:rPr>
              <a:t>including the cost of salvage, cleaning, gas-freeing, dry-docking, or demurrage</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24346" y="4184072"/>
            <a:ext cx="10515600" cy="2493819"/>
          </a:xfrm>
        </p:spPr>
        <p:txBody>
          <a:bodyPr>
            <a:normAutofit fontScale="92500" lnSpcReduction="10000"/>
          </a:bodyPr>
          <a:lstStyle/>
          <a:p>
            <a:r>
              <a:rPr lang="en-US" b="1" dirty="0" smtClean="0">
                <a:latin typeface="Arial" panose="020B0604020202020204" pitchFamily="34" charset="0"/>
                <a:cs typeface="Arial" panose="020B0604020202020204" pitchFamily="34" charset="0"/>
              </a:rPr>
              <a:t>Property Damage </a:t>
            </a:r>
            <a:r>
              <a:rPr lang="en-US" dirty="0" smtClean="0">
                <a:latin typeface="Arial" panose="020B0604020202020204" pitchFamily="34" charset="0"/>
                <a:cs typeface="Arial" panose="020B0604020202020204" pitchFamily="34" charset="0"/>
              </a:rPr>
              <a:t>– defined as the sum of the monetary cost of material damage of all property affected by the occurrence including, but not limited to vessels, cargos, facilities, aids-to-navigation, and bridges and their </a:t>
            </a:r>
            <a:r>
              <a:rPr lang="en-US" dirty="0" err="1" smtClean="0">
                <a:latin typeface="Arial" panose="020B0604020202020204" pitchFamily="34" charset="0"/>
                <a:cs typeface="Arial" panose="020B0604020202020204" pitchFamily="34" charset="0"/>
              </a:rPr>
              <a:t>fendering</a:t>
            </a:r>
            <a:r>
              <a:rPr lang="en-US" dirty="0" smtClean="0">
                <a:latin typeface="Arial" panose="020B0604020202020204" pitchFamily="34" charset="0"/>
                <a:cs typeface="Arial" panose="020B0604020202020204" pitchFamily="34" charset="0"/>
              </a:rPr>
              <a:t> systems.  </a:t>
            </a:r>
          </a:p>
          <a:p>
            <a:r>
              <a:rPr lang="en-US" dirty="0" smtClean="0">
                <a:latin typeface="Arial" panose="020B0604020202020204" pitchFamily="34" charset="0"/>
                <a:cs typeface="Arial" panose="020B0604020202020204" pitchFamily="34" charset="0"/>
              </a:rPr>
              <a:t>Cargo-related damage estimates should be based solely on the loss or damage to the actual cargo; does not include demurrage or expenses related to storage or alternate delivery arrangements</a:t>
            </a:r>
          </a:p>
        </p:txBody>
      </p:sp>
    </p:spTree>
    <p:extLst>
      <p:ext uri="{BB962C8B-B14F-4D97-AF65-F5344CB8AC3E}">
        <p14:creationId xmlns:p14="http://schemas.microsoft.com/office/powerpoint/2010/main" val="35013541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5182" y="315480"/>
            <a:ext cx="11256818" cy="2247611"/>
          </a:xfrm>
        </p:spPr>
        <p:txBody>
          <a:bodyPr>
            <a:normAutofit/>
          </a:bodyPr>
          <a:lstStyle/>
          <a:p>
            <a:r>
              <a:rPr lang="en-US" sz="3600" dirty="0" smtClean="0">
                <a:latin typeface="Arial" panose="020B0604020202020204" pitchFamily="34" charset="0"/>
                <a:cs typeface="Arial" panose="020B0604020202020204" pitchFamily="34" charset="0"/>
              </a:rPr>
              <a:t>46 CFR 4.05-1(a)(8):  An occurrence involving significant harm to the environment as</a:t>
            </a:r>
            <a:br>
              <a:rPr lang="en-US" sz="3600" dirty="0" smtClean="0">
                <a:latin typeface="Arial" panose="020B0604020202020204" pitchFamily="34" charset="0"/>
                <a:cs typeface="Arial" panose="020B0604020202020204" pitchFamily="34" charset="0"/>
              </a:rPr>
            </a:br>
            <a:r>
              <a:rPr lang="en-US" sz="3600" dirty="0" smtClean="0">
                <a:latin typeface="Arial" panose="020B0604020202020204" pitchFamily="34" charset="0"/>
                <a:cs typeface="Arial" panose="020B0604020202020204" pitchFamily="34" charset="0"/>
              </a:rPr>
              <a:t>defined in 46 CFR 4.03-65.</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58092" y="2563091"/>
            <a:ext cx="10515600" cy="3865418"/>
          </a:xfrm>
        </p:spPr>
        <p:txBody>
          <a:bodyPr>
            <a:normAutofit/>
          </a:bodyPr>
          <a:lstStyle/>
          <a:p>
            <a:r>
              <a:rPr lang="en-US" dirty="0" smtClean="0">
                <a:latin typeface="Arial" panose="020B0604020202020204" pitchFamily="34" charset="0"/>
                <a:cs typeface="Arial" panose="020B0604020202020204" pitchFamily="34" charset="0"/>
              </a:rPr>
              <a:t>Reporting requirements are found in 4.03-65; which in turn incorporates 40 CFR 110.3 and 40 CFR Part 117</a:t>
            </a:r>
          </a:p>
          <a:p>
            <a:r>
              <a:rPr lang="en-US" dirty="0" smtClean="0">
                <a:latin typeface="Arial" panose="020B0604020202020204" pitchFamily="34" charset="0"/>
                <a:cs typeface="Arial" panose="020B0604020202020204" pitchFamily="34" charset="0"/>
              </a:rPr>
              <a:t>Only guidance is that the reporting requirement applies only to discharges from commercial vessels (with the exception of state numbered commercial vessels that are not subject to inspection under 33 U.S.C. 3301); it does NOT include discharges from facilities, fixed platforms, non-vessels, or to mystery spills.</a:t>
            </a:r>
          </a:p>
        </p:txBody>
      </p:sp>
    </p:spTree>
    <p:extLst>
      <p:ext uri="{BB962C8B-B14F-4D97-AF65-F5344CB8AC3E}">
        <p14:creationId xmlns:p14="http://schemas.microsoft.com/office/powerpoint/2010/main" val="13051980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latin typeface="Arial" panose="020B0604020202020204" pitchFamily="34" charset="0"/>
                <a:cs typeface="Arial" panose="020B0604020202020204" pitchFamily="34" charset="0"/>
              </a:rPr>
              <a:t>NVIC 01-15 </a:t>
            </a:r>
            <a:br>
              <a:rPr lang="en-US" sz="3600" dirty="0" smtClean="0">
                <a:latin typeface="Arial" panose="020B0604020202020204" pitchFamily="34" charset="0"/>
                <a:cs typeface="Arial" panose="020B0604020202020204" pitchFamily="34" charset="0"/>
              </a:rPr>
            </a:br>
            <a:r>
              <a:rPr lang="en-US" sz="3600" dirty="0" smtClean="0">
                <a:latin typeface="Arial" panose="020B0604020202020204" pitchFamily="34" charset="0"/>
                <a:cs typeface="Arial" panose="020B0604020202020204" pitchFamily="34" charset="0"/>
              </a:rPr>
              <a:t>July 21, 2015</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dirty="0" smtClean="0">
                <a:latin typeface="Arial" panose="020B0604020202020204" pitchFamily="34" charset="0"/>
                <a:cs typeface="Arial" panose="020B0604020202020204" pitchFamily="34" charset="0"/>
              </a:rPr>
              <a:t>circular is intended to serve as a common framework of understanding for both Coast Guard and maritime industry personnel</a:t>
            </a:r>
          </a:p>
          <a:p>
            <a:r>
              <a:rPr lang="en-US" dirty="0" smtClean="0">
                <a:latin typeface="Arial" panose="020B0604020202020204" pitchFamily="34" charset="0"/>
                <a:cs typeface="Arial" panose="020B0604020202020204" pitchFamily="34" charset="0"/>
              </a:rPr>
              <a:t>USCG will utilize the circular when conducting preliminary investigations to determine whether a reportable marine casualty has occurred.</a:t>
            </a:r>
          </a:p>
        </p:txBody>
      </p:sp>
    </p:spTree>
    <p:extLst>
      <p:ext uri="{BB962C8B-B14F-4D97-AF65-F5344CB8AC3E}">
        <p14:creationId xmlns:p14="http://schemas.microsoft.com/office/powerpoint/2010/main" val="42062885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latin typeface="Arial" panose="020B0604020202020204" pitchFamily="34" charset="0"/>
                <a:cs typeface="Arial" panose="020B0604020202020204" pitchFamily="34" charset="0"/>
              </a:rPr>
              <a:t>Maritime Industry Responsibility</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dirty="0" smtClean="0">
                <a:latin typeface="Arial" panose="020B0604020202020204" pitchFamily="34" charset="0"/>
                <a:cs typeface="Arial" panose="020B0604020202020204" pitchFamily="34" charset="0"/>
              </a:rPr>
              <a:t>the owner, agent, master, operator, or person in charge must determine whether an occurrence meets the criteria for notifying the Coast Guard.</a:t>
            </a:r>
          </a:p>
          <a:p>
            <a:r>
              <a:rPr lang="en-US" dirty="0" smtClean="0">
                <a:latin typeface="Arial" panose="020B0604020202020204" pitchFamily="34" charset="0"/>
                <a:cs typeface="Arial" panose="020B0604020202020204" pitchFamily="34" charset="0"/>
              </a:rPr>
              <a:t>If there is any doubt whether an occurrence is a reportable marine casualty event, the USCG </a:t>
            </a:r>
            <a:r>
              <a:rPr lang="en-US" u="sng" dirty="0" smtClean="0">
                <a:latin typeface="Arial" panose="020B0604020202020204" pitchFamily="34" charset="0"/>
                <a:cs typeface="Arial" panose="020B0604020202020204" pitchFamily="34" charset="0"/>
              </a:rPr>
              <a:t>strongly</a:t>
            </a:r>
            <a:r>
              <a:rPr lang="en-US" dirty="0" smtClean="0">
                <a:latin typeface="Arial" panose="020B0604020202020204" pitchFamily="34" charset="0"/>
                <a:cs typeface="Arial" panose="020B0604020202020204" pitchFamily="34" charset="0"/>
              </a:rPr>
              <a:t> encourages the responsible industry parties to contact the Officer in Charge, Marine Investigations for guidance.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39527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latin typeface="Arial" panose="020B0604020202020204" pitchFamily="34" charset="0"/>
                <a:cs typeface="Arial" panose="020B0604020202020204" pitchFamily="34" charset="0"/>
              </a:rPr>
              <a:t>Hazardous Conditions must still be reported</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4689476"/>
          </a:xfrm>
        </p:spPr>
        <p:txBody>
          <a:bodyPr>
            <a:normAutofit/>
          </a:bodyPr>
          <a:lstStyle/>
          <a:p>
            <a:r>
              <a:rPr lang="en-US" dirty="0" smtClean="0"/>
              <a:t>To be reported, incident must qualify as a “Marine casualty or accident” under 46 CFR 4.03-1 and also satisfy criteria in 4.05-1.  However, a marine casualty or accident that qualifies as a hazardous condition under 33 CFR §160.216 must be disclosed to the USCG even if it is not reportable under 4.05-1. </a:t>
            </a:r>
          </a:p>
          <a:p>
            <a:r>
              <a:rPr lang="en-US" dirty="0" smtClean="0"/>
              <a:t>33 CFR 160.202: Hazardous Condition means any condition that may adversely affect the safety of any vessel, bridge, structure, or shore area or the environmental quality of any port, harbor, or navigable waterway of the United States. It may, but need not, involve collision, </a:t>
            </a:r>
            <a:r>
              <a:rPr lang="en-US" dirty="0" err="1" smtClean="0"/>
              <a:t>allision</a:t>
            </a:r>
            <a:r>
              <a:rPr lang="en-US" dirty="0" smtClean="0"/>
              <a:t>, fire, explosion, grounding, leaking, damage, injury or illness of a person aboard, or manning-shortage.</a:t>
            </a:r>
          </a:p>
          <a:p>
            <a:endParaRPr lang="en-US" dirty="0" smtClean="0"/>
          </a:p>
          <a:p>
            <a:endParaRPr lang="en-US" dirty="0"/>
          </a:p>
        </p:txBody>
      </p:sp>
    </p:spTree>
    <p:extLst>
      <p:ext uri="{BB962C8B-B14F-4D97-AF65-F5344CB8AC3E}">
        <p14:creationId xmlns:p14="http://schemas.microsoft.com/office/powerpoint/2010/main" val="42735108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latin typeface="Arial" panose="020B0604020202020204" pitchFamily="34" charset="0"/>
                <a:cs typeface="Arial" panose="020B0604020202020204" pitchFamily="34" charset="0"/>
              </a:rPr>
              <a:t>Hazardous Conditions must still be reported</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4689476"/>
          </a:xfrm>
        </p:spPr>
        <p:txBody>
          <a:bodyPr>
            <a:normAutofit/>
          </a:bodyPr>
          <a:lstStyle/>
          <a:p>
            <a:r>
              <a:rPr lang="en-US" u="sng" dirty="0" smtClean="0">
                <a:latin typeface="Arial" panose="020B0604020202020204" pitchFamily="34" charset="0"/>
                <a:cs typeface="Arial" panose="020B0604020202020204" pitchFamily="34" charset="0"/>
              </a:rPr>
              <a:t>Falls overboard that do not result in injury or death </a:t>
            </a:r>
            <a:r>
              <a:rPr lang="en-US" dirty="0" smtClean="0">
                <a:latin typeface="Arial" panose="020B0604020202020204" pitchFamily="34" charset="0"/>
                <a:cs typeface="Arial" panose="020B0604020202020204" pitchFamily="34" charset="0"/>
              </a:rPr>
              <a:t>–Unintentional or unauthorized falls overboard that create a hazard (e.g., a vessel has to turnaround in a congested waterway to recover an individual or the individual in the water narrowly misses being struck by other vessel traffic) should still be immediately reported as a hazardous condition. </a:t>
            </a:r>
          </a:p>
        </p:txBody>
      </p:sp>
    </p:spTree>
    <p:extLst>
      <p:ext uri="{BB962C8B-B14F-4D97-AF65-F5344CB8AC3E}">
        <p14:creationId xmlns:p14="http://schemas.microsoft.com/office/powerpoint/2010/main" val="3897950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latin typeface="Arial" panose="020B0604020202020204" pitchFamily="34" charset="0"/>
                <a:cs typeface="Arial" panose="020B0604020202020204" pitchFamily="34" charset="0"/>
              </a:rPr>
              <a:t>Hazardous Conditions must still be reported</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825624"/>
            <a:ext cx="10515600" cy="4689476"/>
          </a:xfrm>
        </p:spPr>
        <p:txBody>
          <a:bodyPr>
            <a:normAutofit lnSpcReduction="10000"/>
          </a:bodyPr>
          <a:lstStyle/>
          <a:p>
            <a:r>
              <a:rPr lang="en-US" u="sng" dirty="0" smtClean="0">
                <a:latin typeface="Arial" panose="020B0604020202020204" pitchFamily="34" charset="0"/>
                <a:cs typeface="Arial" panose="020B0604020202020204" pitchFamily="34" charset="0"/>
              </a:rPr>
              <a:t>“Bump and Go” Groundings </a:t>
            </a:r>
            <a:r>
              <a:rPr lang="en-US" dirty="0" smtClean="0">
                <a:latin typeface="Arial" panose="020B0604020202020204" pitchFamily="34" charset="0"/>
                <a:cs typeface="Arial" panose="020B0604020202020204" pitchFamily="34" charset="0"/>
              </a:rPr>
              <a:t>– “Bump and go” groundings are occurrences where the involved vessel master or licensed mate on watch attests that the grounding (including grounded barges under the control of a towing vessel) was only momentary (e.g., reversing engines frees the grounded vessel on the first attempt, no assist vessel is needed to free the vessel, all towing connections remain intact) and that the grounding did not result in any other marine casualty criteria being met.</a:t>
            </a:r>
          </a:p>
          <a:p>
            <a:r>
              <a:rPr lang="en-US" dirty="0" smtClean="0">
                <a:latin typeface="Arial" panose="020B0604020202020204" pitchFamily="34" charset="0"/>
                <a:cs typeface="Arial" panose="020B0604020202020204" pitchFamily="34" charset="0"/>
              </a:rPr>
              <a:t>Not reportable under 46 CFR 4.05-1.   </a:t>
            </a:r>
          </a:p>
          <a:p>
            <a:r>
              <a:rPr lang="en-US" dirty="0" smtClean="0">
                <a:latin typeface="Arial" panose="020B0604020202020204" pitchFamily="34" charset="0"/>
                <a:cs typeface="Arial" panose="020B0604020202020204" pitchFamily="34" charset="0"/>
              </a:rPr>
              <a:t>Initial notifications of “bump and go” groundings must still be made to the appropriate Coast Guard Command Center as a hazardous condition per 33 CFR Part 160.216.   </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03580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latin typeface="Arial" panose="020B0604020202020204" pitchFamily="34" charset="0"/>
                <a:cs typeface="Arial" panose="020B0604020202020204" pitchFamily="34" charset="0"/>
              </a:rPr>
              <a:t>Timing and manner of notification</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r>
              <a:rPr lang="en-US" b="1" dirty="0" smtClean="0">
                <a:latin typeface="Arial" panose="020B0604020202020204" pitchFamily="34" charset="0"/>
                <a:cs typeface="Arial" panose="020B0604020202020204" pitchFamily="34" charset="0"/>
              </a:rPr>
              <a:t>46 CFR 4.05(a)</a:t>
            </a:r>
            <a:r>
              <a:rPr lang="en-US" dirty="0" smtClean="0">
                <a:latin typeface="Arial" panose="020B0604020202020204" pitchFamily="34" charset="0"/>
                <a:cs typeface="Arial" panose="020B0604020202020204" pitchFamily="34" charset="0"/>
              </a:rPr>
              <a:t>: </a:t>
            </a:r>
            <a:r>
              <a:rPr lang="en-US" u="sng" dirty="0" smtClean="0">
                <a:latin typeface="Arial" panose="020B0604020202020204" pitchFamily="34" charset="0"/>
                <a:cs typeface="Arial" panose="020B0604020202020204" pitchFamily="34" charset="0"/>
              </a:rPr>
              <a:t>Immediately</a:t>
            </a:r>
            <a:r>
              <a:rPr lang="en-US" dirty="0" smtClean="0">
                <a:latin typeface="Arial" panose="020B0604020202020204" pitchFamily="34" charset="0"/>
                <a:cs typeface="Arial" panose="020B0604020202020204" pitchFamily="34" charset="0"/>
              </a:rPr>
              <a:t> after the addressing of resultant safety concerns, the owner, agent, master, operator, or person in charge, shall notify the nearest Sector Office, Marine Inspection Office or Coast Guard Group Office—</a:t>
            </a:r>
          </a:p>
          <a:p>
            <a:r>
              <a:rPr lang="en-US" b="1" dirty="0" smtClean="0">
                <a:latin typeface="Arial" panose="020B0604020202020204" pitchFamily="34" charset="0"/>
                <a:cs typeface="Arial" panose="020B0604020202020204" pitchFamily="34" charset="0"/>
              </a:rPr>
              <a:t>Guidance</a:t>
            </a:r>
            <a:r>
              <a:rPr lang="en-US" dirty="0" smtClean="0">
                <a:latin typeface="Arial" panose="020B0604020202020204" pitchFamily="34" charset="0"/>
                <a:cs typeface="Arial" panose="020B0604020202020204" pitchFamily="34" charset="0"/>
              </a:rPr>
              <a:t>: Immediately – Means as soon as reasonably practicable without delay. The Coast Guard should consider delays in reporting caused by the need to address resultant safety concerns, such as responding to an emergency situation, to be valid. However, the responsible parties involved in a marine casualty must make all efforts to notify the Coast Guard quickly.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58965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latin typeface="Arial" panose="020B0604020202020204" pitchFamily="34" charset="0"/>
                <a:cs typeface="Arial" panose="020B0604020202020204" pitchFamily="34" charset="0"/>
              </a:rPr>
              <a:t>Examples of potential non-compliance with immediate notification</a:t>
            </a:r>
            <a:endParaRPr lang="en-US"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r>
              <a:rPr lang="en-US" dirty="0" smtClean="0">
                <a:latin typeface="Arial" panose="020B0604020202020204" pitchFamily="34" charset="0"/>
                <a:cs typeface="Arial" panose="020B0604020202020204" pitchFamily="34" charset="0"/>
              </a:rPr>
              <a:t>A crew member on a passenger vessel slips and breaks an arm during an excursion. The master fails to report the incident until completing a 40- minute transit back to port. When the Coast Guard IOs arrive on scene several witnesses have departed the vessel, impeding the ability to conduct an investigation.</a:t>
            </a:r>
          </a:p>
          <a:p>
            <a:r>
              <a:rPr lang="en-US" dirty="0" smtClean="0">
                <a:latin typeface="Arial" panose="020B0604020202020204" pitchFamily="34" charset="0"/>
                <a:cs typeface="Arial" panose="020B0604020202020204" pitchFamily="34" charset="0"/>
              </a:rPr>
              <a:t>A tank vessel loses all propulsion after switching to low sulfur fuel upon entering a North American Emission Control Area. The vessel’s engineers are able to troubleshoot the problem at sea and the vessel proceeds to its berth. The master of the vessel delays reporting the incident to the Coast Guard until the vessel is safely moored at the dock.</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3665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1442</TotalTime>
  <Words>2611</Words>
  <Application>Microsoft Office PowerPoint</Application>
  <PresentationFormat>Widescreen</PresentationFormat>
  <Paragraphs>90</Paragraphs>
  <Slides>28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Clarification on Maritime Casualty Reporting Requirements</vt:lpstr>
      <vt:lpstr>Background</vt:lpstr>
      <vt:lpstr>NVIC 01-15  July 21, 2015</vt:lpstr>
      <vt:lpstr>Maritime Industry Responsibility</vt:lpstr>
      <vt:lpstr>Hazardous Conditions must still be reported</vt:lpstr>
      <vt:lpstr>Hazardous Conditions must still be reported</vt:lpstr>
      <vt:lpstr>Hazardous Conditions must still be reported</vt:lpstr>
      <vt:lpstr>Timing and manner of notification</vt:lpstr>
      <vt:lpstr>Examples of potential non-compliance with immediate notification</vt:lpstr>
      <vt:lpstr>Guidance: Notification</vt:lpstr>
      <vt:lpstr>What triggers the notification requirement</vt:lpstr>
      <vt:lpstr>46 CFR 4.05-1(a)(1): An unintended grounding, or an unintended strike of (allision with) a bridge.</vt:lpstr>
      <vt:lpstr>46 CFR 4.05-1(a)(1): An unintended grounding, or an unintended strike of (allision with) a bridge.</vt:lpstr>
      <vt:lpstr>46 CFR 4.05-1(a)(2): An intended grounding, or an intended strike of a bridge, that creates a hazard to navigation, the environment, or the safety of a vessel, or that meets any criterion of paragraphs (a) (3) through (8)</vt:lpstr>
      <vt:lpstr>46 CFR 4.05-1(a)(2): An intended grounding, or an intended strike of a bridge, that creates a hazard to navigation, the environment, or the safety of a vessel, or that meets any criterion of paragraphs (a) (3) through (8)</vt:lpstr>
      <vt:lpstr>46 CFR 4.05-1(a)(3):  A loss of main propulsion, primary steering, or any associated component or control system that reduces the maneuverability of the vessel;</vt:lpstr>
      <vt:lpstr>46 CFR 4.05-1(a)(3):  A loss of main propulsion, primary steering, or any associated component or control system that reduces the maneuverability of the vessel;</vt:lpstr>
      <vt:lpstr>46 CFR 4.05-1(a)(3):  A loss of main propulsion, primary steering, or any associated component or control system that reduces the maneuverability of the vessel;</vt:lpstr>
      <vt:lpstr>46 CFR 4.05-1(a)(4):  An occurrence materially and adversely affecting the vessel’s seaworthiness or fitness for service or route….</vt:lpstr>
      <vt:lpstr>46 CFR 4.05-1(a)(4):  An occurrence materially and adversely affecting the vessel’s seaworthiness or fitness for service or route….</vt:lpstr>
      <vt:lpstr>46 CFR 4.05-1(a)(4):  An occurrence materially and adversely affecting the vessel’s seaworthiness or fitness for service or route….</vt:lpstr>
      <vt:lpstr>46 CFR 4.05-1(a)(5):  A loss of life</vt:lpstr>
      <vt:lpstr>46 CFR 4.05-1(a)(6):  An injury that requires professional medical treatment (treatment beyond first aid) and, if the person is engaged or employed on board a vessel in commercial service, that renders the individual unfit to perform his or her routine duties;</vt:lpstr>
      <vt:lpstr>46 CFR 4.05-1(a)(6):  An injury that requires professional medical treatment (treatment beyond first aid) and, if the person is engaged or employed on board a vessel in commercial service, that renders the individual unfit to perform his or her routine duties;</vt:lpstr>
      <vt:lpstr>46 CFR 4.05-1(a)(6):  An injury that requires professional medical treatment (treatment beyond first aid) and, if the person is engaged or employed on board a vessel in commercial service, that renders the individual unfit to perform his or her routine duties;</vt:lpstr>
      <vt:lpstr>46 CFR 4.05-1(a)(6):  An injury that requires professional medical treatment (treatment beyond first aid) and, if the person is engaged or employed on board a vessel in commercial service, that renders the individual unfit to perform his or her routine duties;</vt:lpstr>
      <vt:lpstr>46 CFR 4.05-1(a)(7):  An occurrence causing property damage in excess of $25,000, this damage including the cost of labor and material to restore the property to its condition before the occurrence, but not including the cost of salvage, cleaning, gas-freeing, dry-docking, or demurrage</vt:lpstr>
      <vt:lpstr>46 CFR 4.05-1(a)(8):  An occurrence involving significant harm to the environment as defined in 46 CFR 4.03-65.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Clarification on Maritime Casualty Reporting Requirements</dc:title>
  <dc:creator>Susannah Pedigo</dc:creator>
  <cp:lastModifiedBy>Marissa Henderson</cp:lastModifiedBy>
  <cp:revision>34</cp:revision>
  <dcterms:created xsi:type="dcterms:W3CDTF">2015-10-17T13:58:35Z</dcterms:created>
  <dcterms:modified xsi:type="dcterms:W3CDTF">2015-10-19T20:25:41Z</dcterms:modified>
</cp:coreProperties>
</file>