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handoutMasterIdLst>
    <p:handoutMasterId r:id="rId25"/>
  </p:handoutMasterIdLst>
  <p:sldIdLst>
    <p:sldId id="260" r:id="rId2"/>
    <p:sldId id="259" r:id="rId3"/>
    <p:sldId id="261" r:id="rId4"/>
    <p:sldId id="262" r:id="rId5"/>
    <p:sldId id="263" r:id="rId6"/>
    <p:sldId id="264" r:id="rId7"/>
    <p:sldId id="265" r:id="rId8"/>
    <p:sldId id="266" r:id="rId9"/>
    <p:sldId id="267" r:id="rId10"/>
    <p:sldId id="268" r:id="rId11"/>
    <p:sldId id="270"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954838" cy="9309100"/>
  <p:defaultTextStyle>
    <a:defPPr>
      <a:defRPr lang="en-GB"/>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490E6F"/>
    <a:srgbClr val="8DC63F"/>
    <a:srgbClr val="009A92"/>
    <a:srgbClr val="EAAB00"/>
    <a:srgbClr val="E17000"/>
    <a:srgbClr val="EC1B2E"/>
    <a:srgbClr val="C2C2C2"/>
    <a:srgbClr val="DCDCDC"/>
    <a:srgbClr val="3C3C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6531" autoAdjust="0"/>
  </p:normalViewPr>
  <p:slideViewPr>
    <p:cSldViewPr snapToGrid="0">
      <p:cViewPr>
        <p:scale>
          <a:sx n="100" d="100"/>
          <a:sy n="100" d="100"/>
        </p:scale>
        <p:origin x="-4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880" y="-108"/>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98F2F028-BE8D-4C2A-942C-F0EE830F12FB}" type="datetimeFigureOut">
              <a:rPr lang="en-US" smtClean="0"/>
              <a:pPr/>
              <a:t>10/20/2015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DE6CFE29-F433-42A9-BC64-053ABE25D664}" type="slidenum">
              <a:rPr lang="en-US" smtClean="0"/>
              <a:pPr/>
              <a:t>‹#›</a:t>
            </a:fld>
            <a:endParaRPr lang="en-US"/>
          </a:p>
        </p:txBody>
      </p:sp>
    </p:spTree>
    <p:extLst>
      <p:ext uri="{BB962C8B-B14F-4D97-AF65-F5344CB8AC3E}">
        <p14:creationId xmlns:p14="http://schemas.microsoft.com/office/powerpoint/2010/main" xmlns="" val="3772681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01">
    <p:spTree>
      <p:nvGrpSpPr>
        <p:cNvPr id="1" name=""/>
        <p:cNvGrpSpPr/>
        <p:nvPr/>
      </p:nvGrpSpPr>
      <p:grpSpPr>
        <a:xfrm>
          <a:off x="0" y="0"/>
          <a:ext cx="0" cy="0"/>
          <a:chOff x="0" y="0"/>
          <a:chExt cx="0" cy="0"/>
        </a:xfrm>
      </p:grpSpPr>
      <p:pic>
        <p:nvPicPr>
          <p:cNvPr id="15" name="Bilde 14" descr="tittel_bg_01.jpg"/>
          <p:cNvPicPr>
            <a:picLocks noChangeAspect="1"/>
          </p:cNvPicPr>
          <p:nvPr userDrawn="1"/>
        </p:nvPicPr>
        <p:blipFill>
          <a:blip r:embed="rId2"/>
          <a:stretch>
            <a:fillRect/>
          </a:stretch>
        </p:blipFill>
        <p:spPr>
          <a:xfrm>
            <a:off x="0" y="0"/>
            <a:ext cx="9144000" cy="6858000"/>
          </a:xfrm>
          <a:prstGeom prst="rect">
            <a:avLst/>
          </a:prstGeom>
        </p:spPr>
      </p:pic>
      <p:pic>
        <p:nvPicPr>
          <p:cNvPr id="5" name="Picture 20" descr="skuld_ppt_front_hvitfelt"/>
          <p:cNvPicPr>
            <a:picLocks noChangeAspect="1" noChangeArrowheads="1"/>
          </p:cNvPicPr>
          <p:nvPr userDrawn="1"/>
        </p:nvPicPr>
        <p:blipFill>
          <a:blip r:embed="rId3"/>
          <a:srcRect r="26563"/>
          <a:stretch>
            <a:fillRect/>
          </a:stretch>
        </p:blipFill>
        <p:spPr bwMode="auto">
          <a:xfrm>
            <a:off x="0" y="0"/>
            <a:ext cx="6715125" cy="6858000"/>
          </a:xfrm>
          <a:prstGeom prst="rect">
            <a:avLst/>
          </a:prstGeom>
          <a:noFill/>
          <a:ln w="9525">
            <a:noFill/>
            <a:miter lim="800000"/>
            <a:headEnd/>
            <a:tailEnd/>
          </a:ln>
        </p:spPr>
      </p:pic>
      <p:pic>
        <p:nvPicPr>
          <p:cNvPr id="14" name="Bilde 13" descr="red_gradient.png"/>
          <p:cNvPicPr>
            <a:picLocks noChangeAspect="1"/>
          </p:cNvPicPr>
          <p:nvPr userDrawn="1"/>
        </p:nvPicPr>
        <p:blipFill>
          <a:blip r:embed="rId4"/>
          <a:srcRect l="14378" t="10657" r="18708"/>
          <a:stretch>
            <a:fillRect/>
          </a:stretch>
        </p:blipFill>
        <p:spPr>
          <a:xfrm rot="5400000">
            <a:off x="1136649" y="-1149350"/>
            <a:ext cx="6858000" cy="9156700"/>
          </a:xfrm>
          <a:prstGeom prst="rect">
            <a:avLst/>
          </a:prstGeom>
        </p:spPr>
      </p:pic>
      <p:sp>
        <p:nvSpPr>
          <p:cNvPr id="9" name="Rectangle 2"/>
          <p:cNvSpPr>
            <a:spLocks noGrp="1"/>
          </p:cNvSpPr>
          <p:nvPr userDrawn="1">
            <p:ph type="ctrTitle" hasCustomPrompt="1"/>
          </p:nvPr>
        </p:nvSpPr>
        <p:spPr>
          <a:xfrm>
            <a:off x="441356" y="1041400"/>
            <a:ext cx="4145634" cy="1320800"/>
          </a:xfrm>
        </p:spPr>
        <p:txBody>
          <a:bodyPr anchor="b" anchorCtr="0"/>
          <a:lstStyle>
            <a:lvl1pPr eaLnBrk="1" hangingPunct="1">
              <a:lnSpc>
                <a:spcPts val="4600"/>
              </a:lnSpc>
              <a:defRPr sz="4800" b="0" baseline="0"/>
            </a:lvl1pPr>
          </a:lstStyle>
          <a:p>
            <a:pPr eaLnBrk="1" hangingPunct="1"/>
            <a:r>
              <a:rPr lang="en-GB" noProof="0" dirty="0" smtClean="0"/>
              <a:t>Click to edit title</a:t>
            </a:r>
          </a:p>
        </p:txBody>
      </p:sp>
      <p:sp>
        <p:nvSpPr>
          <p:cNvPr id="10" name="Rectangle 3"/>
          <p:cNvSpPr>
            <a:spLocks noGrp="1"/>
          </p:cNvSpPr>
          <p:nvPr userDrawn="1">
            <p:ph type="subTitle" idx="1"/>
          </p:nvPr>
        </p:nvSpPr>
        <p:spPr>
          <a:xfrm>
            <a:off x="442799" y="2661119"/>
            <a:ext cx="4121705" cy="1752600"/>
          </a:xfrm>
        </p:spPr>
        <p:txBody>
          <a:bodyPr/>
          <a:lstStyle>
            <a:lvl1pPr>
              <a:buNone/>
              <a:defRPr sz="1000" cap="all" baseline="0">
                <a:solidFill>
                  <a:srgbClr val="EC1B2E"/>
                </a:solidFill>
              </a:defRPr>
            </a:lvl1pPr>
          </a:lstStyle>
          <a:p>
            <a:pPr eaLnBrk="1" hangingPunct="1"/>
            <a:r>
              <a:rPr lang="en-US" noProof="0" smtClean="0"/>
              <a:t>Click to edit Master subtitle style</a:t>
            </a:r>
            <a:endParaRPr lang="en-GB" noProof="0" dirty="0" smtClean="0"/>
          </a:p>
        </p:txBody>
      </p:sp>
      <p:pic>
        <p:nvPicPr>
          <p:cNvPr id="7" name="Picture 10" descr="skuldlogo.png"/>
          <p:cNvPicPr>
            <a:picLocks noChangeAspect="1"/>
          </p:cNvPicPr>
          <p:nvPr userDrawn="1"/>
        </p:nvPicPr>
        <p:blipFill>
          <a:blip r:embed="rId5"/>
          <a:srcRect/>
          <a:stretch>
            <a:fillRect/>
          </a:stretch>
        </p:blipFill>
        <p:spPr bwMode="auto">
          <a:xfrm>
            <a:off x="534989" y="526256"/>
            <a:ext cx="1038466" cy="264318"/>
          </a:xfrm>
          <a:prstGeom prst="rect">
            <a:avLst/>
          </a:prstGeom>
          <a:noFill/>
          <a:ln w="9525">
            <a:noFill/>
            <a:miter lim="800000"/>
            <a:headEnd/>
            <a:tailEnd/>
          </a:ln>
        </p:spPr>
      </p:pic>
      <p:cxnSp>
        <p:nvCxnSpPr>
          <p:cNvPr id="12" name="Rett linje 11"/>
          <p:cNvCxnSpPr/>
          <p:nvPr userDrawn="1"/>
        </p:nvCxnSpPr>
        <p:spPr>
          <a:xfrm>
            <a:off x="543010" y="2552400"/>
            <a:ext cx="4050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lide_02">
    <p:spTree>
      <p:nvGrpSpPr>
        <p:cNvPr id="1" name=""/>
        <p:cNvGrpSpPr/>
        <p:nvPr/>
      </p:nvGrpSpPr>
      <p:grpSpPr>
        <a:xfrm>
          <a:off x="0" y="0"/>
          <a:ext cx="0" cy="0"/>
          <a:chOff x="0" y="0"/>
          <a:chExt cx="0" cy="0"/>
        </a:xfrm>
      </p:grpSpPr>
      <p:pic>
        <p:nvPicPr>
          <p:cNvPr id="18" name="Bilde 17" descr="divider_02.jpg"/>
          <p:cNvPicPr>
            <a:picLocks noChangeAspect="1"/>
          </p:cNvPicPr>
          <p:nvPr userDrawn="1"/>
        </p:nvPicPr>
        <p:blipFill>
          <a:blip r:embed="rId2"/>
          <a:stretch>
            <a:fillRect/>
          </a:stretch>
        </p:blipFill>
        <p:spPr>
          <a:xfrm>
            <a:off x="-7498" y="-9525"/>
            <a:ext cx="9163932" cy="6876000"/>
          </a:xfrm>
          <a:prstGeom prst="rect">
            <a:avLst/>
          </a:prstGeom>
        </p:spPr>
      </p:pic>
      <p:pic>
        <p:nvPicPr>
          <p:cNvPr id="16" name="Bilde 15" descr="skråbilde_divider.png"/>
          <p:cNvPicPr>
            <a:picLocks noChangeAspect="1"/>
          </p:cNvPicPr>
          <p:nvPr userDrawn="1"/>
        </p:nvPicPr>
        <p:blipFill>
          <a:blip r:embed="rId3"/>
          <a:stretch>
            <a:fillRect/>
          </a:stretch>
        </p:blipFill>
        <p:spPr>
          <a:xfrm>
            <a:off x="376" y="283"/>
            <a:ext cx="9158400" cy="6868800"/>
          </a:xfrm>
          <a:prstGeom prst="rect">
            <a:avLst/>
          </a:prstGeom>
        </p:spPr>
      </p:pic>
      <p:pic>
        <p:nvPicPr>
          <p:cNvPr id="17" name="Bilde 16" descr="skuld_thinsolidgradients_rgb_yellow.png"/>
          <p:cNvPicPr>
            <a:picLocks noChangeAspect="1"/>
          </p:cNvPicPr>
          <p:nvPr userDrawn="1"/>
        </p:nvPicPr>
        <p:blipFill>
          <a:blip r:embed="rId4"/>
          <a:stretch>
            <a:fillRect/>
          </a:stretch>
        </p:blipFill>
        <p:spPr>
          <a:xfrm>
            <a:off x="2140950" y="0"/>
            <a:ext cx="6857434" cy="6857434"/>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10" name="Rectangle 2"/>
          <p:cNvSpPr>
            <a:spLocks noGrp="1"/>
          </p:cNvSpPr>
          <p:nvPr>
            <p:ph type="ctrTitle" hasCustomPrompt="1"/>
          </p:nvPr>
        </p:nvSpPr>
        <p:spPr>
          <a:xfrm>
            <a:off x="711855" y="626722"/>
            <a:ext cx="465072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 </a:t>
            </a:r>
          </a:p>
        </p:txBody>
      </p:sp>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slide_03">
    <p:spTree>
      <p:nvGrpSpPr>
        <p:cNvPr id="1" name=""/>
        <p:cNvGrpSpPr/>
        <p:nvPr/>
      </p:nvGrpSpPr>
      <p:grpSpPr>
        <a:xfrm>
          <a:off x="0" y="0"/>
          <a:ext cx="0" cy="0"/>
          <a:chOff x="0" y="0"/>
          <a:chExt cx="0" cy="0"/>
        </a:xfrm>
      </p:grpSpPr>
      <p:pic>
        <p:nvPicPr>
          <p:cNvPr id="19" name="Bilde 18" descr="divider_03.jpg"/>
          <p:cNvPicPr>
            <a:picLocks noChangeAspect="1"/>
          </p:cNvPicPr>
          <p:nvPr userDrawn="1"/>
        </p:nvPicPr>
        <p:blipFill>
          <a:blip r:embed="rId2"/>
          <a:stretch>
            <a:fillRect/>
          </a:stretch>
        </p:blipFill>
        <p:spPr>
          <a:xfrm>
            <a:off x="-7200" y="-10800"/>
            <a:ext cx="9163932" cy="6876000"/>
          </a:xfrm>
          <a:prstGeom prst="rect">
            <a:avLst/>
          </a:prstGeom>
        </p:spPr>
      </p:pic>
      <p:pic>
        <p:nvPicPr>
          <p:cNvPr id="16" name="Bilde 15" descr="skråbilde_divider.png"/>
          <p:cNvPicPr>
            <a:picLocks noChangeAspect="1"/>
          </p:cNvPicPr>
          <p:nvPr userDrawn="1"/>
        </p:nvPicPr>
        <p:blipFill>
          <a:blip r:embed="rId3"/>
          <a:stretch>
            <a:fillRect/>
          </a:stretch>
        </p:blipFill>
        <p:spPr>
          <a:xfrm>
            <a:off x="377" y="283"/>
            <a:ext cx="9143245" cy="6857434"/>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10" name="Rectangle 2"/>
          <p:cNvSpPr>
            <a:spLocks noGrp="1"/>
          </p:cNvSpPr>
          <p:nvPr>
            <p:ph type="ctrTitle" hasCustomPrompt="1"/>
          </p:nvPr>
        </p:nvSpPr>
        <p:spPr>
          <a:xfrm>
            <a:off x="711855" y="626722"/>
            <a:ext cx="391795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 </a:t>
            </a:r>
          </a:p>
        </p:txBody>
      </p:sp>
      <p:pic>
        <p:nvPicPr>
          <p:cNvPr id="18" name="Bilde 17" descr="skuld_thinsolidgradients_rgb_green.png"/>
          <p:cNvPicPr>
            <a:picLocks noChangeAspect="1"/>
          </p:cNvPicPr>
          <p:nvPr userDrawn="1"/>
        </p:nvPicPr>
        <p:blipFill>
          <a:blip r:embed="rId4"/>
          <a:stretch>
            <a:fillRect/>
          </a:stretch>
        </p:blipFill>
        <p:spPr>
          <a:xfrm>
            <a:off x="2142000" y="283"/>
            <a:ext cx="6857434" cy="6857434"/>
          </a:xfrm>
          <a:prstGeom prst="rect">
            <a:avLst/>
          </a:prstGeom>
        </p:spPr>
      </p:pic>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slide_04">
    <p:spTree>
      <p:nvGrpSpPr>
        <p:cNvPr id="1" name=""/>
        <p:cNvGrpSpPr/>
        <p:nvPr/>
      </p:nvGrpSpPr>
      <p:grpSpPr>
        <a:xfrm>
          <a:off x="0" y="0"/>
          <a:ext cx="0" cy="0"/>
          <a:chOff x="0" y="0"/>
          <a:chExt cx="0" cy="0"/>
        </a:xfrm>
      </p:grpSpPr>
      <p:pic>
        <p:nvPicPr>
          <p:cNvPr id="17" name="Bilde 16" descr="divider_04.jpg"/>
          <p:cNvPicPr>
            <a:picLocks noChangeAspect="1"/>
          </p:cNvPicPr>
          <p:nvPr userDrawn="1"/>
        </p:nvPicPr>
        <p:blipFill>
          <a:blip r:embed="rId2"/>
          <a:stretch>
            <a:fillRect/>
          </a:stretch>
        </p:blipFill>
        <p:spPr>
          <a:xfrm>
            <a:off x="0" y="0"/>
            <a:ext cx="9144000" cy="6858000"/>
          </a:xfrm>
          <a:prstGeom prst="rect">
            <a:avLst/>
          </a:prstGeom>
        </p:spPr>
      </p:pic>
      <p:pic>
        <p:nvPicPr>
          <p:cNvPr id="16" name="Bilde 15" descr="skråbilde_divider.png"/>
          <p:cNvPicPr>
            <a:picLocks noChangeAspect="1"/>
          </p:cNvPicPr>
          <p:nvPr userDrawn="1"/>
        </p:nvPicPr>
        <p:blipFill>
          <a:blip r:embed="rId3"/>
          <a:stretch>
            <a:fillRect/>
          </a:stretch>
        </p:blipFill>
        <p:spPr>
          <a:xfrm>
            <a:off x="377" y="283"/>
            <a:ext cx="9143245" cy="6857434"/>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10" name="Rectangle 2"/>
          <p:cNvSpPr>
            <a:spLocks noGrp="1"/>
          </p:cNvSpPr>
          <p:nvPr>
            <p:ph type="ctrTitle" hasCustomPrompt="1"/>
          </p:nvPr>
        </p:nvSpPr>
        <p:spPr>
          <a:xfrm>
            <a:off x="711855" y="626722"/>
            <a:ext cx="391795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a:t>
            </a:r>
          </a:p>
        </p:txBody>
      </p:sp>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Bilde 14" descr="skuld_thinsolidgradients_rgb_light_green.png"/>
          <p:cNvPicPr>
            <a:picLocks noChangeAspect="1"/>
          </p:cNvPicPr>
          <p:nvPr userDrawn="1"/>
        </p:nvPicPr>
        <p:blipFill>
          <a:blip r:embed="rId4"/>
          <a:stretch>
            <a:fillRect/>
          </a:stretch>
        </p:blipFill>
        <p:spPr>
          <a:xfrm>
            <a:off x="2142000" y="283"/>
            <a:ext cx="6857434" cy="685743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slide_05">
    <p:spTree>
      <p:nvGrpSpPr>
        <p:cNvPr id="1" name=""/>
        <p:cNvGrpSpPr/>
        <p:nvPr/>
      </p:nvGrpSpPr>
      <p:grpSpPr>
        <a:xfrm>
          <a:off x="0" y="0"/>
          <a:ext cx="0" cy="0"/>
          <a:chOff x="0" y="0"/>
          <a:chExt cx="0" cy="0"/>
        </a:xfrm>
      </p:grpSpPr>
      <p:pic>
        <p:nvPicPr>
          <p:cNvPr id="19" name="Bilde 18" descr="divider_05.jpg"/>
          <p:cNvPicPr>
            <a:picLocks noChangeAspect="1"/>
          </p:cNvPicPr>
          <p:nvPr userDrawn="1"/>
        </p:nvPicPr>
        <p:blipFill>
          <a:blip r:embed="rId2"/>
          <a:stretch>
            <a:fillRect/>
          </a:stretch>
        </p:blipFill>
        <p:spPr>
          <a:xfrm>
            <a:off x="0" y="0"/>
            <a:ext cx="9144000" cy="6858000"/>
          </a:xfrm>
          <a:prstGeom prst="rect">
            <a:avLst/>
          </a:prstGeom>
        </p:spPr>
      </p:pic>
      <p:pic>
        <p:nvPicPr>
          <p:cNvPr id="16" name="Bilde 15" descr="skråbilde_divider.png"/>
          <p:cNvPicPr>
            <a:picLocks noChangeAspect="1"/>
          </p:cNvPicPr>
          <p:nvPr userDrawn="1"/>
        </p:nvPicPr>
        <p:blipFill>
          <a:blip r:embed="rId3"/>
          <a:stretch>
            <a:fillRect/>
          </a:stretch>
        </p:blipFill>
        <p:spPr>
          <a:xfrm>
            <a:off x="377" y="283"/>
            <a:ext cx="9143245" cy="6857434"/>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10" name="Rectangle 2"/>
          <p:cNvSpPr>
            <a:spLocks noGrp="1"/>
          </p:cNvSpPr>
          <p:nvPr>
            <p:ph type="ctrTitle" hasCustomPrompt="1"/>
          </p:nvPr>
        </p:nvSpPr>
        <p:spPr>
          <a:xfrm>
            <a:off x="711855" y="626722"/>
            <a:ext cx="391795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 </a:t>
            </a:r>
          </a:p>
        </p:txBody>
      </p:sp>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0" name="Bilde 19" descr="skuld_thinsolidgradients_rgb_purple.png"/>
          <p:cNvPicPr>
            <a:picLocks noChangeAspect="1"/>
          </p:cNvPicPr>
          <p:nvPr userDrawn="1"/>
        </p:nvPicPr>
        <p:blipFill>
          <a:blip r:embed="rId4"/>
          <a:stretch>
            <a:fillRect/>
          </a:stretch>
        </p:blipFill>
        <p:spPr>
          <a:xfrm>
            <a:off x="2142000" y="283"/>
            <a:ext cx="6857434" cy="685743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lide_06">
    <p:spTree>
      <p:nvGrpSpPr>
        <p:cNvPr id="1" name=""/>
        <p:cNvGrpSpPr/>
        <p:nvPr/>
      </p:nvGrpSpPr>
      <p:grpSpPr>
        <a:xfrm>
          <a:off x="0" y="0"/>
          <a:ext cx="0" cy="0"/>
          <a:chOff x="0" y="0"/>
          <a:chExt cx="0" cy="0"/>
        </a:xfrm>
      </p:grpSpPr>
      <p:pic>
        <p:nvPicPr>
          <p:cNvPr id="15" name="Bilde 14" descr="divider_06.jpg"/>
          <p:cNvPicPr>
            <a:picLocks noChangeAspect="1"/>
          </p:cNvPicPr>
          <p:nvPr userDrawn="1"/>
        </p:nvPicPr>
        <p:blipFill>
          <a:blip r:embed="rId2"/>
          <a:stretch>
            <a:fillRect/>
          </a:stretch>
        </p:blipFill>
        <p:spPr>
          <a:xfrm>
            <a:off x="0" y="0"/>
            <a:ext cx="9144000" cy="6858000"/>
          </a:xfrm>
          <a:prstGeom prst="rect">
            <a:avLst/>
          </a:prstGeom>
        </p:spPr>
      </p:pic>
      <p:pic>
        <p:nvPicPr>
          <p:cNvPr id="16" name="Bilde 15" descr="skråbilde_divider.png"/>
          <p:cNvPicPr>
            <a:picLocks noChangeAspect="1"/>
          </p:cNvPicPr>
          <p:nvPr userDrawn="1"/>
        </p:nvPicPr>
        <p:blipFill>
          <a:blip r:embed="rId3"/>
          <a:stretch>
            <a:fillRect/>
          </a:stretch>
        </p:blipFill>
        <p:spPr>
          <a:xfrm>
            <a:off x="377" y="283"/>
            <a:ext cx="9143245" cy="6857434"/>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10" name="Rectangle 2"/>
          <p:cNvSpPr>
            <a:spLocks noGrp="1"/>
          </p:cNvSpPr>
          <p:nvPr>
            <p:ph type="ctrTitle" hasCustomPrompt="1"/>
          </p:nvPr>
        </p:nvSpPr>
        <p:spPr>
          <a:xfrm>
            <a:off x="711855" y="626722"/>
            <a:ext cx="391795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 </a:t>
            </a:r>
          </a:p>
        </p:txBody>
      </p:sp>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skuld_thinsolidgradients_rgb_dark_blue.png"/>
          <p:cNvPicPr>
            <a:picLocks noChangeAspect="1"/>
          </p:cNvPicPr>
          <p:nvPr userDrawn="1"/>
        </p:nvPicPr>
        <p:blipFill>
          <a:blip r:embed="rId4"/>
          <a:stretch>
            <a:fillRect/>
          </a:stretch>
        </p:blipFill>
        <p:spPr>
          <a:xfrm>
            <a:off x="2142000" y="283"/>
            <a:ext cx="6857434" cy="685743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slide_07">
    <p:spTree>
      <p:nvGrpSpPr>
        <p:cNvPr id="1" name=""/>
        <p:cNvGrpSpPr/>
        <p:nvPr/>
      </p:nvGrpSpPr>
      <p:grpSpPr>
        <a:xfrm>
          <a:off x="0" y="0"/>
          <a:ext cx="0" cy="0"/>
          <a:chOff x="0" y="0"/>
          <a:chExt cx="0" cy="0"/>
        </a:xfrm>
      </p:grpSpPr>
      <p:pic>
        <p:nvPicPr>
          <p:cNvPr id="9" name="Bilde 8" descr="divider_07.jpg"/>
          <p:cNvPicPr>
            <a:picLocks noChangeAspect="1"/>
          </p:cNvPicPr>
          <p:nvPr userDrawn="1"/>
        </p:nvPicPr>
        <p:blipFill>
          <a:blip r:embed="rId2"/>
          <a:srcRect t="8472" b="9028"/>
          <a:stretch>
            <a:fillRect/>
          </a:stretch>
        </p:blipFill>
        <p:spPr>
          <a:xfrm>
            <a:off x="0" y="1200150"/>
            <a:ext cx="9144000" cy="5657850"/>
          </a:xfrm>
          <a:prstGeom prst="rect">
            <a:avLst/>
          </a:prstGeom>
        </p:spPr>
      </p:pic>
      <p:pic>
        <p:nvPicPr>
          <p:cNvPr id="16" name="Bilde 15" descr="skråbilde_divider.png"/>
          <p:cNvPicPr>
            <a:picLocks noChangeAspect="1"/>
          </p:cNvPicPr>
          <p:nvPr userDrawn="1"/>
        </p:nvPicPr>
        <p:blipFill>
          <a:blip r:embed="rId3"/>
          <a:stretch>
            <a:fillRect/>
          </a:stretch>
        </p:blipFill>
        <p:spPr>
          <a:xfrm>
            <a:off x="377" y="283"/>
            <a:ext cx="9143245" cy="6857434"/>
          </a:xfrm>
          <a:prstGeom prst="rect">
            <a:avLst/>
          </a:prstGeom>
        </p:spPr>
      </p:pic>
      <p:pic>
        <p:nvPicPr>
          <p:cNvPr id="11" name="Bilde 10" descr="skuld_thinsolidgradients_rgb_red.png"/>
          <p:cNvPicPr>
            <a:picLocks noChangeAspect="1"/>
          </p:cNvPicPr>
          <p:nvPr userDrawn="1"/>
        </p:nvPicPr>
        <p:blipFill>
          <a:blip r:embed="rId4"/>
          <a:stretch>
            <a:fillRect/>
          </a:stretch>
        </p:blipFill>
        <p:spPr>
          <a:xfrm>
            <a:off x="2142000" y="355"/>
            <a:ext cx="6857289" cy="6857289"/>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10" name="Rectangle 2"/>
          <p:cNvSpPr>
            <a:spLocks noGrp="1"/>
          </p:cNvSpPr>
          <p:nvPr>
            <p:ph type="ctrTitle" hasCustomPrompt="1"/>
          </p:nvPr>
        </p:nvSpPr>
        <p:spPr>
          <a:xfrm>
            <a:off x="711855" y="626722"/>
            <a:ext cx="391795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a:t>
            </a:r>
          </a:p>
        </p:txBody>
      </p:sp>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Rett linje 1"/>
          <p:cNvCxnSpPr/>
          <p:nvPr userDrawn="1"/>
        </p:nvCxnSpPr>
        <p:spPr>
          <a:xfrm>
            <a:off x="216000" y="6422400"/>
            <a:ext cx="8712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
        <p:nvSpPr>
          <p:cNvPr id="3" name="TekstSylinder 2"/>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slide_01">
    <p:spTree>
      <p:nvGrpSpPr>
        <p:cNvPr id="1" name=""/>
        <p:cNvGrpSpPr/>
        <p:nvPr/>
      </p:nvGrpSpPr>
      <p:grpSpPr>
        <a:xfrm>
          <a:off x="0" y="0"/>
          <a:ext cx="0" cy="0"/>
          <a:chOff x="0" y="0"/>
          <a:chExt cx="0" cy="0"/>
        </a:xfrm>
      </p:grpSpPr>
      <p:pic>
        <p:nvPicPr>
          <p:cNvPr id="21" name="Bilde 20" descr="agenda_01.jpg"/>
          <p:cNvPicPr>
            <a:picLocks noChangeAspect="1"/>
          </p:cNvPicPr>
          <p:nvPr userDrawn="1"/>
        </p:nvPicPr>
        <p:blipFill>
          <a:blip r:embed="rId2"/>
          <a:stretch>
            <a:fillRect/>
          </a:stretch>
        </p:blipFill>
        <p:spPr>
          <a:xfrm>
            <a:off x="0" y="0"/>
            <a:ext cx="9144000" cy="6858000"/>
          </a:xfrm>
          <a:prstGeom prst="rect">
            <a:avLst/>
          </a:prstGeom>
        </p:spPr>
      </p:pic>
      <p:pic>
        <p:nvPicPr>
          <p:cNvPr id="19" name="Bilde 18" descr="agenda_skraakant.png"/>
          <p:cNvPicPr>
            <a:picLocks noChangeAspect="1"/>
          </p:cNvPicPr>
          <p:nvPr userDrawn="1"/>
        </p:nvPicPr>
        <p:blipFill>
          <a:blip r:embed="rId3"/>
          <a:stretch>
            <a:fillRect/>
          </a:stretch>
        </p:blipFill>
        <p:spPr>
          <a:xfrm>
            <a:off x="377" y="283"/>
            <a:ext cx="9143245" cy="6857434"/>
          </a:xfrm>
          <a:prstGeom prst="rect">
            <a:avLst/>
          </a:prstGeom>
        </p:spPr>
      </p:pic>
      <p:sp>
        <p:nvSpPr>
          <p:cNvPr id="8" name="Rectangle 2"/>
          <p:cNvSpPr>
            <a:spLocks noGrp="1"/>
          </p:cNvSpPr>
          <p:nvPr userDrawn="1">
            <p:ph type="ctrTitle" hasCustomPrompt="1"/>
          </p:nvPr>
        </p:nvSpPr>
        <p:spPr>
          <a:xfrm>
            <a:off x="655638" y="718339"/>
            <a:ext cx="3917950" cy="1243811"/>
          </a:xfrm>
        </p:spPr>
        <p:txBody>
          <a:bodyPr anchor="t"/>
          <a:lstStyle>
            <a:lvl1pPr>
              <a:defRPr sz="3600"/>
            </a:lvl1pPr>
          </a:lstStyle>
          <a:p>
            <a:pPr eaLnBrk="1" hangingPunct="1"/>
            <a:r>
              <a:rPr lang="en-GB" dirty="0" smtClean="0"/>
              <a:t>Click to edit title style</a:t>
            </a:r>
          </a:p>
        </p:txBody>
      </p:sp>
      <p:sp>
        <p:nvSpPr>
          <p:cNvPr id="9" name="Rectangle 3"/>
          <p:cNvSpPr>
            <a:spLocks noGrp="1"/>
          </p:cNvSpPr>
          <p:nvPr userDrawn="1">
            <p:ph type="subTitle" idx="1" hasCustomPrompt="1"/>
          </p:nvPr>
        </p:nvSpPr>
        <p:spPr>
          <a:xfrm>
            <a:off x="655200" y="2163500"/>
            <a:ext cx="3917950" cy="3995999"/>
          </a:xfrm>
        </p:spPr>
        <p:txBody>
          <a:bodyPr/>
          <a:lstStyle>
            <a:lvl1pPr>
              <a:buClr>
                <a:schemeClr val="tx1"/>
              </a:buClr>
              <a:buFont typeface="Arial" pitchFamily="34" charset="0"/>
              <a:buChar char="•"/>
              <a:defRPr sz="2000">
                <a:solidFill>
                  <a:schemeClr val="tx1"/>
                </a:solidFill>
              </a:defRPr>
            </a:lvl1pPr>
          </a:lstStyle>
          <a:p>
            <a:pPr eaLnBrk="1" hangingPunct="1"/>
            <a:r>
              <a:rPr lang="en-US" dirty="0" smtClean="0"/>
              <a:t>Click to edit  subtitle style</a:t>
            </a:r>
            <a:endParaRPr lang="en-GB" dirty="0" smtClean="0"/>
          </a:p>
        </p:txBody>
      </p:sp>
      <p:sp>
        <p:nvSpPr>
          <p:cNvPr id="22" name="TekstSylinder 21"/>
          <p:cNvSpPr txBox="1"/>
          <p:nvPr userDrawn="1"/>
        </p:nvSpPr>
        <p:spPr>
          <a:xfrm>
            <a:off x="435179" y="720000"/>
            <a:ext cx="312906" cy="563231"/>
          </a:xfrm>
          <a:prstGeom prst="rect">
            <a:avLst/>
          </a:prstGeom>
          <a:noFill/>
        </p:spPr>
        <p:txBody>
          <a:bodyPr wrap="none" rtlCol="0">
            <a:spAutoFit/>
          </a:bodyPr>
          <a:lstStyle/>
          <a:p>
            <a:pPr>
              <a:lnSpc>
                <a:spcPct val="85000"/>
              </a:lnSpc>
            </a:pPr>
            <a:r>
              <a:rPr lang="en-GB" sz="3600" smtClean="0">
                <a:solidFill>
                  <a:srgbClr val="EC1B2E"/>
                </a:solidFill>
              </a:rPr>
              <a:t>\</a:t>
            </a:r>
            <a:endParaRPr lang="en-GB" sz="3600" dirty="0">
              <a:solidFill>
                <a:srgbClr val="EC1B2E"/>
              </a:solidFill>
            </a:endParaRPr>
          </a:p>
        </p:txBody>
      </p:sp>
      <p:pic>
        <p:nvPicPr>
          <p:cNvPr id="23" name="Picture 13" descr="skuld_ppt_skilleslide_red"/>
          <p:cNvPicPr>
            <a:picLocks noChangeAspect="1" noChangeArrowheads="1"/>
          </p:cNvPicPr>
          <p:nvPr userDrawn="1"/>
        </p:nvPicPr>
        <p:blipFill>
          <a:blip r:embed="rId4"/>
          <a:srcRect r="5447" b="255"/>
          <a:stretch>
            <a:fillRect/>
          </a:stretch>
        </p:blipFill>
        <p:spPr bwMode="auto">
          <a:xfrm rot="5400000">
            <a:off x="5683202" y="-793796"/>
            <a:ext cx="2667002" cy="4254596"/>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slide_02">
    <p:spTree>
      <p:nvGrpSpPr>
        <p:cNvPr id="1" name=""/>
        <p:cNvGrpSpPr/>
        <p:nvPr/>
      </p:nvGrpSpPr>
      <p:grpSpPr>
        <a:xfrm>
          <a:off x="0" y="0"/>
          <a:ext cx="0" cy="0"/>
          <a:chOff x="0" y="0"/>
          <a:chExt cx="0" cy="0"/>
        </a:xfrm>
      </p:grpSpPr>
      <p:pic>
        <p:nvPicPr>
          <p:cNvPr id="10" name="Bilde 9" descr="agenda_02.jpg"/>
          <p:cNvPicPr>
            <a:picLocks noChangeAspect="1"/>
          </p:cNvPicPr>
          <p:nvPr userDrawn="1"/>
        </p:nvPicPr>
        <p:blipFill>
          <a:blip r:embed="rId2"/>
          <a:stretch>
            <a:fillRect/>
          </a:stretch>
        </p:blipFill>
        <p:spPr>
          <a:xfrm>
            <a:off x="4279900" y="0"/>
            <a:ext cx="4864100" cy="6858000"/>
          </a:xfrm>
          <a:prstGeom prst="rect">
            <a:avLst/>
          </a:prstGeom>
        </p:spPr>
      </p:pic>
      <p:pic>
        <p:nvPicPr>
          <p:cNvPr id="19" name="Bilde 18" descr="agenda_skraakant.png"/>
          <p:cNvPicPr>
            <a:picLocks noChangeAspect="1"/>
          </p:cNvPicPr>
          <p:nvPr userDrawn="1"/>
        </p:nvPicPr>
        <p:blipFill>
          <a:blip r:embed="rId3"/>
          <a:stretch>
            <a:fillRect/>
          </a:stretch>
        </p:blipFill>
        <p:spPr>
          <a:xfrm>
            <a:off x="377" y="283"/>
            <a:ext cx="9143245" cy="6857434"/>
          </a:xfrm>
          <a:prstGeom prst="rect">
            <a:avLst/>
          </a:prstGeom>
        </p:spPr>
      </p:pic>
      <p:sp>
        <p:nvSpPr>
          <p:cNvPr id="8" name="Rectangle 2"/>
          <p:cNvSpPr>
            <a:spLocks noGrp="1"/>
          </p:cNvSpPr>
          <p:nvPr userDrawn="1">
            <p:ph type="ctrTitle" hasCustomPrompt="1"/>
          </p:nvPr>
        </p:nvSpPr>
        <p:spPr>
          <a:xfrm>
            <a:off x="655638" y="718339"/>
            <a:ext cx="3917950" cy="1243811"/>
          </a:xfrm>
        </p:spPr>
        <p:txBody>
          <a:bodyPr anchor="t"/>
          <a:lstStyle>
            <a:lvl1pPr>
              <a:defRPr sz="3600"/>
            </a:lvl1pPr>
          </a:lstStyle>
          <a:p>
            <a:pPr eaLnBrk="1" hangingPunct="1"/>
            <a:r>
              <a:rPr lang="en-GB" dirty="0" smtClean="0"/>
              <a:t>Click to edit title style</a:t>
            </a:r>
          </a:p>
        </p:txBody>
      </p:sp>
      <p:sp>
        <p:nvSpPr>
          <p:cNvPr id="9" name="Rectangle 3"/>
          <p:cNvSpPr>
            <a:spLocks noGrp="1"/>
          </p:cNvSpPr>
          <p:nvPr userDrawn="1">
            <p:ph type="subTitle" idx="1" hasCustomPrompt="1"/>
          </p:nvPr>
        </p:nvSpPr>
        <p:spPr>
          <a:xfrm>
            <a:off x="655200" y="2163500"/>
            <a:ext cx="3917950" cy="3995999"/>
          </a:xfrm>
        </p:spPr>
        <p:txBody>
          <a:bodyPr/>
          <a:lstStyle>
            <a:lvl1pPr>
              <a:buClr>
                <a:schemeClr val="tx1"/>
              </a:buClr>
              <a:buFont typeface="Arial" pitchFamily="34" charset="0"/>
              <a:buChar char="•"/>
              <a:defRPr sz="2000">
                <a:solidFill>
                  <a:schemeClr val="tx1"/>
                </a:solidFill>
              </a:defRPr>
            </a:lvl1pPr>
          </a:lstStyle>
          <a:p>
            <a:pPr eaLnBrk="1" hangingPunct="1"/>
            <a:r>
              <a:rPr lang="en-US" dirty="0" smtClean="0"/>
              <a:t>Click to edit subtitle style</a:t>
            </a:r>
            <a:endParaRPr lang="en-GB" dirty="0" smtClean="0"/>
          </a:p>
        </p:txBody>
      </p:sp>
      <p:sp>
        <p:nvSpPr>
          <p:cNvPr id="22" name="TekstSylinder 21"/>
          <p:cNvSpPr txBox="1"/>
          <p:nvPr userDrawn="1"/>
        </p:nvSpPr>
        <p:spPr>
          <a:xfrm>
            <a:off x="435179" y="720000"/>
            <a:ext cx="312906" cy="563231"/>
          </a:xfrm>
          <a:prstGeom prst="rect">
            <a:avLst/>
          </a:prstGeom>
          <a:noFill/>
        </p:spPr>
        <p:txBody>
          <a:bodyPr wrap="none" rtlCol="0">
            <a:spAutoFit/>
          </a:bodyPr>
          <a:lstStyle/>
          <a:p>
            <a:pPr>
              <a:lnSpc>
                <a:spcPct val="85000"/>
              </a:lnSpc>
            </a:pPr>
            <a:r>
              <a:rPr lang="en-GB" sz="3600" smtClean="0">
                <a:solidFill>
                  <a:srgbClr val="EC1B2E"/>
                </a:solidFill>
              </a:rPr>
              <a:t>\</a:t>
            </a:r>
            <a:endParaRPr lang="en-GB" sz="3600" dirty="0">
              <a:solidFill>
                <a:srgbClr val="EC1B2E"/>
              </a:solidFill>
            </a:endParaRPr>
          </a:p>
        </p:txBody>
      </p:sp>
      <p:pic>
        <p:nvPicPr>
          <p:cNvPr id="23" name="Picture 13" descr="skuld_ppt_skilleslide_red"/>
          <p:cNvPicPr>
            <a:picLocks noChangeAspect="1" noChangeArrowheads="1"/>
          </p:cNvPicPr>
          <p:nvPr userDrawn="1"/>
        </p:nvPicPr>
        <p:blipFill>
          <a:blip r:embed="rId4"/>
          <a:srcRect r="5447" b="255"/>
          <a:stretch>
            <a:fillRect/>
          </a:stretch>
        </p:blipFill>
        <p:spPr bwMode="auto">
          <a:xfrm rot="5400000">
            <a:off x="5683202" y="-793796"/>
            <a:ext cx="2667002" cy="425459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02">
    <p:spTree>
      <p:nvGrpSpPr>
        <p:cNvPr id="1" name=""/>
        <p:cNvGrpSpPr/>
        <p:nvPr/>
      </p:nvGrpSpPr>
      <p:grpSpPr>
        <a:xfrm>
          <a:off x="0" y="0"/>
          <a:ext cx="0" cy="0"/>
          <a:chOff x="0" y="0"/>
          <a:chExt cx="0" cy="0"/>
        </a:xfrm>
      </p:grpSpPr>
      <p:pic>
        <p:nvPicPr>
          <p:cNvPr id="13" name="Bilde 12" descr="tittel_bg_02.jpg"/>
          <p:cNvPicPr>
            <a:picLocks noChangeAspect="1"/>
          </p:cNvPicPr>
          <p:nvPr userDrawn="1"/>
        </p:nvPicPr>
        <p:blipFill>
          <a:blip r:embed="rId2"/>
          <a:stretch>
            <a:fillRect/>
          </a:stretch>
        </p:blipFill>
        <p:spPr>
          <a:xfrm>
            <a:off x="0" y="0"/>
            <a:ext cx="9144000" cy="6858000"/>
          </a:xfrm>
          <a:prstGeom prst="rect">
            <a:avLst/>
          </a:prstGeom>
        </p:spPr>
      </p:pic>
      <p:pic>
        <p:nvPicPr>
          <p:cNvPr id="5" name="Picture 20" descr="skuld_ppt_front_hvitfelt"/>
          <p:cNvPicPr>
            <a:picLocks noChangeAspect="1" noChangeArrowheads="1"/>
          </p:cNvPicPr>
          <p:nvPr userDrawn="1"/>
        </p:nvPicPr>
        <p:blipFill>
          <a:blip r:embed="rId3"/>
          <a:srcRect r="26563"/>
          <a:stretch>
            <a:fillRect/>
          </a:stretch>
        </p:blipFill>
        <p:spPr bwMode="auto">
          <a:xfrm>
            <a:off x="0" y="0"/>
            <a:ext cx="6715125" cy="6858000"/>
          </a:xfrm>
          <a:prstGeom prst="rect">
            <a:avLst/>
          </a:prstGeom>
          <a:noFill/>
          <a:ln w="9525">
            <a:noFill/>
            <a:miter lim="800000"/>
            <a:headEnd/>
            <a:tailEnd/>
          </a:ln>
        </p:spPr>
      </p:pic>
      <p:pic>
        <p:nvPicPr>
          <p:cNvPr id="11" name="Bilde 10" descr="red_gradient.png"/>
          <p:cNvPicPr>
            <a:picLocks noChangeAspect="1"/>
          </p:cNvPicPr>
          <p:nvPr userDrawn="1"/>
        </p:nvPicPr>
        <p:blipFill>
          <a:blip r:embed="rId4"/>
          <a:srcRect l="14378" t="10657" r="18708"/>
          <a:stretch>
            <a:fillRect/>
          </a:stretch>
        </p:blipFill>
        <p:spPr>
          <a:xfrm rot="5400000">
            <a:off x="1136649" y="-1149350"/>
            <a:ext cx="6858000" cy="9156700"/>
          </a:xfrm>
          <a:prstGeom prst="rect">
            <a:avLst/>
          </a:prstGeom>
        </p:spPr>
      </p:pic>
      <p:sp>
        <p:nvSpPr>
          <p:cNvPr id="9" name="Rectangle 2"/>
          <p:cNvSpPr>
            <a:spLocks noGrp="1"/>
          </p:cNvSpPr>
          <p:nvPr userDrawn="1">
            <p:ph type="ctrTitle" hasCustomPrompt="1"/>
          </p:nvPr>
        </p:nvSpPr>
        <p:spPr>
          <a:xfrm>
            <a:off x="441356" y="1041399"/>
            <a:ext cx="4145634" cy="1321200"/>
          </a:xfrm>
        </p:spPr>
        <p:txBody>
          <a:bodyPr anchor="b" anchorCtr="0"/>
          <a:lstStyle>
            <a:lvl1pPr eaLnBrk="1" hangingPunct="1">
              <a:lnSpc>
                <a:spcPts val="4600"/>
              </a:lnSpc>
              <a:defRPr sz="4800" b="0" baseline="0"/>
            </a:lvl1pPr>
          </a:lstStyle>
          <a:p>
            <a:pPr eaLnBrk="1" hangingPunct="1"/>
            <a:r>
              <a:rPr lang="en-GB" noProof="0" dirty="0" smtClean="0"/>
              <a:t>Click to edit title</a:t>
            </a:r>
          </a:p>
        </p:txBody>
      </p:sp>
      <p:sp>
        <p:nvSpPr>
          <p:cNvPr id="10" name="Rectangle 3"/>
          <p:cNvSpPr>
            <a:spLocks noGrp="1"/>
          </p:cNvSpPr>
          <p:nvPr userDrawn="1">
            <p:ph type="subTitle" idx="1"/>
          </p:nvPr>
        </p:nvSpPr>
        <p:spPr>
          <a:xfrm>
            <a:off x="442799" y="2661119"/>
            <a:ext cx="4121705" cy="1752600"/>
          </a:xfrm>
        </p:spPr>
        <p:txBody>
          <a:bodyPr/>
          <a:lstStyle>
            <a:lvl1pPr>
              <a:buNone/>
              <a:defRPr sz="1000" cap="all" baseline="0">
                <a:solidFill>
                  <a:srgbClr val="EC1B2E"/>
                </a:solidFill>
              </a:defRPr>
            </a:lvl1pPr>
          </a:lstStyle>
          <a:p>
            <a:pPr eaLnBrk="1" hangingPunct="1"/>
            <a:r>
              <a:rPr lang="en-US" noProof="0" smtClean="0"/>
              <a:t>Click to edit Master subtitle style</a:t>
            </a:r>
            <a:endParaRPr lang="en-GB" noProof="0" dirty="0" smtClean="0"/>
          </a:p>
        </p:txBody>
      </p:sp>
      <p:pic>
        <p:nvPicPr>
          <p:cNvPr id="7" name="Picture 10" descr="skuldlogo.png"/>
          <p:cNvPicPr>
            <a:picLocks noChangeAspect="1"/>
          </p:cNvPicPr>
          <p:nvPr userDrawn="1"/>
        </p:nvPicPr>
        <p:blipFill>
          <a:blip r:embed="rId5"/>
          <a:srcRect/>
          <a:stretch>
            <a:fillRect/>
          </a:stretch>
        </p:blipFill>
        <p:spPr bwMode="auto">
          <a:xfrm>
            <a:off x="534989" y="526256"/>
            <a:ext cx="1038466" cy="264318"/>
          </a:xfrm>
          <a:prstGeom prst="rect">
            <a:avLst/>
          </a:prstGeom>
          <a:noFill/>
          <a:ln w="9525">
            <a:noFill/>
            <a:miter lim="800000"/>
            <a:headEnd/>
            <a:tailEnd/>
          </a:ln>
        </p:spPr>
      </p:pic>
      <p:cxnSp>
        <p:nvCxnSpPr>
          <p:cNvPr id="12" name="Rett linje 11"/>
          <p:cNvCxnSpPr/>
          <p:nvPr userDrawn="1"/>
        </p:nvCxnSpPr>
        <p:spPr>
          <a:xfrm>
            <a:off x="543010" y="2552400"/>
            <a:ext cx="4050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slide_03">
    <p:spTree>
      <p:nvGrpSpPr>
        <p:cNvPr id="1" name=""/>
        <p:cNvGrpSpPr/>
        <p:nvPr/>
      </p:nvGrpSpPr>
      <p:grpSpPr>
        <a:xfrm>
          <a:off x="0" y="0"/>
          <a:ext cx="0" cy="0"/>
          <a:chOff x="0" y="0"/>
          <a:chExt cx="0" cy="0"/>
        </a:xfrm>
      </p:grpSpPr>
      <p:pic>
        <p:nvPicPr>
          <p:cNvPr id="10" name="Bilde 9" descr="agenda_03.jpg"/>
          <p:cNvPicPr>
            <a:picLocks noChangeAspect="1"/>
          </p:cNvPicPr>
          <p:nvPr userDrawn="1"/>
        </p:nvPicPr>
        <p:blipFill>
          <a:blip r:embed="rId2"/>
          <a:stretch>
            <a:fillRect/>
          </a:stretch>
        </p:blipFill>
        <p:spPr>
          <a:xfrm>
            <a:off x="0" y="0"/>
            <a:ext cx="9144000" cy="6858000"/>
          </a:xfrm>
          <a:prstGeom prst="rect">
            <a:avLst/>
          </a:prstGeom>
        </p:spPr>
      </p:pic>
      <p:pic>
        <p:nvPicPr>
          <p:cNvPr id="19" name="Bilde 18" descr="agenda_skraakant.png"/>
          <p:cNvPicPr>
            <a:picLocks noChangeAspect="1"/>
          </p:cNvPicPr>
          <p:nvPr userDrawn="1"/>
        </p:nvPicPr>
        <p:blipFill>
          <a:blip r:embed="rId3"/>
          <a:stretch>
            <a:fillRect/>
          </a:stretch>
        </p:blipFill>
        <p:spPr>
          <a:xfrm>
            <a:off x="377" y="283"/>
            <a:ext cx="9143245" cy="6857434"/>
          </a:xfrm>
          <a:prstGeom prst="rect">
            <a:avLst/>
          </a:prstGeom>
        </p:spPr>
      </p:pic>
      <p:sp>
        <p:nvSpPr>
          <p:cNvPr id="8" name="Rectangle 2"/>
          <p:cNvSpPr>
            <a:spLocks noGrp="1"/>
          </p:cNvSpPr>
          <p:nvPr userDrawn="1">
            <p:ph type="ctrTitle" hasCustomPrompt="1"/>
          </p:nvPr>
        </p:nvSpPr>
        <p:spPr>
          <a:xfrm>
            <a:off x="655638" y="718339"/>
            <a:ext cx="3917950" cy="1243811"/>
          </a:xfrm>
        </p:spPr>
        <p:txBody>
          <a:bodyPr anchor="t"/>
          <a:lstStyle>
            <a:lvl1pPr>
              <a:defRPr sz="3600"/>
            </a:lvl1pPr>
          </a:lstStyle>
          <a:p>
            <a:pPr eaLnBrk="1" hangingPunct="1"/>
            <a:r>
              <a:rPr lang="en-GB" dirty="0" smtClean="0"/>
              <a:t>Click to edit title style</a:t>
            </a:r>
          </a:p>
        </p:txBody>
      </p:sp>
      <p:sp>
        <p:nvSpPr>
          <p:cNvPr id="9" name="Rectangle 3"/>
          <p:cNvSpPr>
            <a:spLocks noGrp="1"/>
          </p:cNvSpPr>
          <p:nvPr userDrawn="1">
            <p:ph type="subTitle" idx="1" hasCustomPrompt="1"/>
          </p:nvPr>
        </p:nvSpPr>
        <p:spPr>
          <a:xfrm>
            <a:off x="655200" y="2163500"/>
            <a:ext cx="3917950" cy="3995999"/>
          </a:xfrm>
        </p:spPr>
        <p:txBody>
          <a:bodyPr/>
          <a:lstStyle>
            <a:lvl1pPr>
              <a:buClr>
                <a:schemeClr val="tx1"/>
              </a:buClr>
              <a:buFont typeface="Arial" pitchFamily="34" charset="0"/>
              <a:buChar char="•"/>
              <a:defRPr sz="2000">
                <a:solidFill>
                  <a:schemeClr val="tx1"/>
                </a:solidFill>
              </a:defRPr>
            </a:lvl1pPr>
          </a:lstStyle>
          <a:p>
            <a:pPr eaLnBrk="1" hangingPunct="1"/>
            <a:r>
              <a:rPr lang="en-US" dirty="0" smtClean="0"/>
              <a:t>Click to edit subtitle style</a:t>
            </a:r>
            <a:endParaRPr lang="en-GB" dirty="0" smtClean="0"/>
          </a:p>
        </p:txBody>
      </p:sp>
      <p:sp>
        <p:nvSpPr>
          <p:cNvPr id="22" name="TekstSylinder 21"/>
          <p:cNvSpPr txBox="1"/>
          <p:nvPr userDrawn="1"/>
        </p:nvSpPr>
        <p:spPr>
          <a:xfrm>
            <a:off x="435179" y="720000"/>
            <a:ext cx="312906" cy="563231"/>
          </a:xfrm>
          <a:prstGeom prst="rect">
            <a:avLst/>
          </a:prstGeom>
          <a:noFill/>
        </p:spPr>
        <p:txBody>
          <a:bodyPr wrap="none" rtlCol="0">
            <a:spAutoFit/>
          </a:bodyPr>
          <a:lstStyle/>
          <a:p>
            <a:pPr>
              <a:lnSpc>
                <a:spcPct val="85000"/>
              </a:lnSpc>
            </a:pPr>
            <a:r>
              <a:rPr lang="en-GB" sz="3600" smtClean="0">
                <a:solidFill>
                  <a:srgbClr val="EC1B2E"/>
                </a:solidFill>
              </a:rPr>
              <a:t>\</a:t>
            </a:r>
            <a:endParaRPr lang="en-GB" sz="3600" dirty="0">
              <a:solidFill>
                <a:srgbClr val="EC1B2E"/>
              </a:solidFill>
            </a:endParaRPr>
          </a:p>
        </p:txBody>
      </p:sp>
      <p:pic>
        <p:nvPicPr>
          <p:cNvPr id="23" name="Picture 13" descr="skuld_ppt_skilleslide_red"/>
          <p:cNvPicPr>
            <a:picLocks noChangeAspect="1" noChangeArrowheads="1"/>
          </p:cNvPicPr>
          <p:nvPr userDrawn="1"/>
        </p:nvPicPr>
        <p:blipFill>
          <a:blip r:embed="rId4"/>
          <a:srcRect r="5447" b="255"/>
          <a:stretch>
            <a:fillRect/>
          </a:stretch>
        </p:blipFill>
        <p:spPr bwMode="auto">
          <a:xfrm rot="5400000">
            <a:off x="5683202" y="-793796"/>
            <a:ext cx="2667002" cy="4254596"/>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slide_04">
    <p:spTree>
      <p:nvGrpSpPr>
        <p:cNvPr id="1" name=""/>
        <p:cNvGrpSpPr/>
        <p:nvPr/>
      </p:nvGrpSpPr>
      <p:grpSpPr>
        <a:xfrm>
          <a:off x="0" y="0"/>
          <a:ext cx="0" cy="0"/>
          <a:chOff x="0" y="0"/>
          <a:chExt cx="0" cy="0"/>
        </a:xfrm>
      </p:grpSpPr>
      <p:pic>
        <p:nvPicPr>
          <p:cNvPr id="11" name="Bilde 10" descr="agenda_04.jpg"/>
          <p:cNvPicPr>
            <a:picLocks noChangeAspect="1"/>
          </p:cNvPicPr>
          <p:nvPr userDrawn="1"/>
        </p:nvPicPr>
        <p:blipFill>
          <a:blip r:embed="rId2"/>
          <a:stretch>
            <a:fillRect/>
          </a:stretch>
        </p:blipFill>
        <p:spPr>
          <a:xfrm>
            <a:off x="9525" y="9525"/>
            <a:ext cx="9144000" cy="6858000"/>
          </a:xfrm>
          <a:prstGeom prst="rect">
            <a:avLst/>
          </a:prstGeom>
        </p:spPr>
      </p:pic>
      <p:pic>
        <p:nvPicPr>
          <p:cNvPr id="19" name="Bilde 18" descr="agenda_skraakant.png"/>
          <p:cNvPicPr>
            <a:picLocks noChangeAspect="1"/>
          </p:cNvPicPr>
          <p:nvPr userDrawn="1"/>
        </p:nvPicPr>
        <p:blipFill>
          <a:blip r:embed="rId3"/>
          <a:stretch>
            <a:fillRect/>
          </a:stretch>
        </p:blipFill>
        <p:spPr>
          <a:xfrm>
            <a:off x="-7200" y="-10800"/>
            <a:ext cx="9168000" cy="6876000"/>
          </a:xfrm>
          <a:prstGeom prst="rect">
            <a:avLst/>
          </a:prstGeom>
        </p:spPr>
      </p:pic>
      <p:sp>
        <p:nvSpPr>
          <p:cNvPr id="8" name="Rectangle 2"/>
          <p:cNvSpPr>
            <a:spLocks noGrp="1"/>
          </p:cNvSpPr>
          <p:nvPr userDrawn="1">
            <p:ph type="ctrTitle" hasCustomPrompt="1"/>
          </p:nvPr>
        </p:nvSpPr>
        <p:spPr>
          <a:xfrm>
            <a:off x="655638" y="718339"/>
            <a:ext cx="3917950" cy="1243811"/>
          </a:xfrm>
        </p:spPr>
        <p:txBody>
          <a:bodyPr anchor="t"/>
          <a:lstStyle>
            <a:lvl1pPr>
              <a:defRPr sz="3600"/>
            </a:lvl1pPr>
          </a:lstStyle>
          <a:p>
            <a:pPr eaLnBrk="1" hangingPunct="1"/>
            <a:r>
              <a:rPr lang="en-GB" dirty="0" smtClean="0"/>
              <a:t>Click to edit title style</a:t>
            </a:r>
          </a:p>
        </p:txBody>
      </p:sp>
      <p:sp>
        <p:nvSpPr>
          <p:cNvPr id="9" name="Rectangle 3"/>
          <p:cNvSpPr>
            <a:spLocks noGrp="1"/>
          </p:cNvSpPr>
          <p:nvPr userDrawn="1">
            <p:ph type="subTitle" idx="1" hasCustomPrompt="1"/>
          </p:nvPr>
        </p:nvSpPr>
        <p:spPr>
          <a:xfrm>
            <a:off x="655200" y="2163500"/>
            <a:ext cx="3917950" cy="3995999"/>
          </a:xfrm>
        </p:spPr>
        <p:txBody>
          <a:bodyPr/>
          <a:lstStyle>
            <a:lvl1pPr>
              <a:buClr>
                <a:schemeClr val="tx1"/>
              </a:buClr>
              <a:buFont typeface="Arial" pitchFamily="34" charset="0"/>
              <a:buChar char="•"/>
              <a:defRPr sz="2000">
                <a:solidFill>
                  <a:schemeClr val="tx1"/>
                </a:solidFill>
              </a:defRPr>
            </a:lvl1pPr>
          </a:lstStyle>
          <a:p>
            <a:pPr eaLnBrk="1" hangingPunct="1"/>
            <a:r>
              <a:rPr lang="en-US" dirty="0" smtClean="0"/>
              <a:t>Click to edit subtitle style</a:t>
            </a:r>
            <a:endParaRPr lang="en-GB" dirty="0" smtClean="0"/>
          </a:p>
        </p:txBody>
      </p:sp>
      <p:sp>
        <p:nvSpPr>
          <p:cNvPr id="22" name="TekstSylinder 21"/>
          <p:cNvSpPr txBox="1"/>
          <p:nvPr userDrawn="1"/>
        </p:nvSpPr>
        <p:spPr>
          <a:xfrm>
            <a:off x="435179" y="720000"/>
            <a:ext cx="312906" cy="563231"/>
          </a:xfrm>
          <a:prstGeom prst="rect">
            <a:avLst/>
          </a:prstGeom>
          <a:noFill/>
        </p:spPr>
        <p:txBody>
          <a:bodyPr wrap="none" rtlCol="0">
            <a:spAutoFit/>
          </a:bodyPr>
          <a:lstStyle/>
          <a:p>
            <a:pPr>
              <a:lnSpc>
                <a:spcPct val="85000"/>
              </a:lnSpc>
            </a:pPr>
            <a:r>
              <a:rPr lang="en-GB" sz="3600" smtClean="0">
                <a:solidFill>
                  <a:srgbClr val="EC1B2E"/>
                </a:solidFill>
              </a:rPr>
              <a:t>\</a:t>
            </a:r>
            <a:endParaRPr lang="en-GB" sz="3600" dirty="0">
              <a:solidFill>
                <a:srgbClr val="EC1B2E"/>
              </a:solidFill>
            </a:endParaRPr>
          </a:p>
        </p:txBody>
      </p:sp>
      <p:pic>
        <p:nvPicPr>
          <p:cNvPr id="23" name="Picture 13" descr="skuld_ppt_skilleslide_red"/>
          <p:cNvPicPr>
            <a:picLocks noChangeAspect="1" noChangeArrowheads="1"/>
          </p:cNvPicPr>
          <p:nvPr userDrawn="1"/>
        </p:nvPicPr>
        <p:blipFill>
          <a:blip r:embed="rId4"/>
          <a:srcRect r="5447" b="255"/>
          <a:stretch>
            <a:fillRect/>
          </a:stretch>
        </p:blipFill>
        <p:spPr bwMode="auto">
          <a:xfrm rot="5400000">
            <a:off x="5683202" y="-793796"/>
            <a:ext cx="2667002" cy="4254596"/>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476375"/>
            <a:ext cx="3636000" cy="4354513"/>
          </a:xfrm>
        </p:spPr>
        <p:txBody>
          <a:bodyPr/>
          <a:lstStyle>
            <a:lvl1pPr marL="0" indent="0">
              <a:spcBef>
                <a:spcPts val="600"/>
              </a:spcBef>
              <a:buNone/>
              <a:defRPr sz="1400"/>
            </a:lvl1pPr>
            <a:lvl2pPr>
              <a:spcBef>
                <a:spcPts val="600"/>
              </a:spcBef>
              <a:defRPr/>
            </a:lvl2pPr>
            <a:lvl3pPr>
              <a:spcBef>
                <a:spcPts val="600"/>
              </a:spcBef>
              <a:defRPr/>
            </a:lvl3pPr>
            <a:lvl4pPr>
              <a:spcBef>
                <a:spcPts val="600"/>
              </a:spcBef>
              <a:defRPr/>
            </a:lvl4pPr>
            <a:lvl5pPr>
              <a:spcBef>
                <a:spcPts val="600"/>
              </a:spcBef>
              <a:defRPr/>
            </a:lvl5pPr>
          </a:lstStyle>
          <a:p>
            <a:pPr lvl="0"/>
            <a:r>
              <a:rPr lang="en-GB" noProof="0" smtClean="0"/>
              <a:t>Text</a:t>
            </a:r>
            <a:endParaRPr lang="en-GB" noProof="0" dirty="0"/>
          </a:p>
        </p:txBody>
      </p:sp>
      <p:sp>
        <p:nvSpPr>
          <p:cNvPr id="4" name="Tittel 3"/>
          <p:cNvSpPr>
            <a:spLocks noGrp="1"/>
          </p:cNvSpPr>
          <p:nvPr>
            <p:ph type="title" hasCustomPrompt="1"/>
          </p:nvPr>
        </p:nvSpPr>
        <p:spPr/>
        <p:txBody>
          <a:bodyPr/>
          <a:lstStyle>
            <a:lvl1pPr>
              <a:defRPr sz="2200"/>
            </a:lvl1pPr>
          </a:lstStyle>
          <a:p>
            <a:r>
              <a:rPr lang="en-US" dirty="0" smtClean="0"/>
              <a:t>Click to edit title style</a:t>
            </a:r>
            <a:endParaRPr lang="en-GB" dirty="0"/>
          </a:p>
        </p:txBody>
      </p:sp>
      <p:sp>
        <p:nvSpPr>
          <p:cNvPr id="5" name="Content Placeholder 2"/>
          <p:cNvSpPr>
            <a:spLocks noGrp="1"/>
          </p:cNvSpPr>
          <p:nvPr>
            <p:ph idx="10"/>
          </p:nvPr>
        </p:nvSpPr>
        <p:spPr>
          <a:xfrm>
            <a:off x="4981575" y="1476000"/>
            <a:ext cx="3636000" cy="435451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TekstSylinder 5"/>
          <p:cNvSpPr txBox="1"/>
          <p:nvPr userDrawn="1"/>
        </p:nvSpPr>
        <p:spPr>
          <a:xfrm>
            <a:off x="532800" y="438150"/>
            <a:ext cx="263214" cy="430887"/>
          </a:xfrm>
          <a:prstGeom prst="rect">
            <a:avLst/>
          </a:prstGeom>
          <a:noFill/>
        </p:spPr>
        <p:txBody>
          <a:bodyPr wrap="none" rtlCol="0">
            <a:spAutoFit/>
          </a:bodyPr>
          <a:lstStyle/>
          <a:p>
            <a:r>
              <a:rPr lang="en-GB" sz="2200" smtClean="0">
                <a:solidFill>
                  <a:srgbClr val="EC1B2E"/>
                </a:solidFill>
              </a:rPr>
              <a:t>\</a:t>
            </a:r>
            <a:endParaRPr lang="en-GB" sz="2200" dirty="0">
              <a:solidFill>
                <a:srgbClr val="EC1B2E"/>
              </a:solidFill>
            </a:endParaRPr>
          </a:p>
        </p:txBody>
      </p:sp>
      <p:cxnSp>
        <p:nvCxnSpPr>
          <p:cNvPr id="7" name="Rett linje 6"/>
          <p:cNvCxnSpPr/>
          <p:nvPr userDrawn="1"/>
        </p:nvCxnSpPr>
        <p:spPr>
          <a:xfrm>
            <a:off x="216000" y="6422400"/>
            <a:ext cx="8712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
        <p:nvSpPr>
          <p:cNvPr id="8" name="TekstSylinder 7"/>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4800600"/>
            <a:ext cx="5335590" cy="566738"/>
          </a:xfrm>
        </p:spPr>
        <p:txBody>
          <a:bodyPr/>
          <a:lstStyle>
            <a:lvl1pPr algn="l">
              <a:defRPr sz="2000" b="1"/>
            </a:lvl1pPr>
          </a:lstStyle>
          <a:p>
            <a:r>
              <a:rPr lang="en-US" dirty="0" smtClean="0"/>
              <a:t>Click to edit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cxnSp>
        <p:nvCxnSpPr>
          <p:cNvPr id="5" name="Rett linje 4"/>
          <p:cNvCxnSpPr/>
          <p:nvPr userDrawn="1"/>
        </p:nvCxnSpPr>
        <p:spPr>
          <a:xfrm>
            <a:off x="216000" y="6422400"/>
            <a:ext cx="8712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
        <p:nvSpPr>
          <p:cNvPr id="6" name="TekstSylinder 5"/>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
        <p:nvSpPr>
          <p:cNvPr id="7" name="TekstSylinder 6"/>
          <p:cNvSpPr txBox="1"/>
          <p:nvPr userDrawn="1"/>
        </p:nvSpPr>
        <p:spPr>
          <a:xfrm>
            <a:off x="1790100" y="4752975"/>
            <a:ext cx="255198" cy="400110"/>
          </a:xfrm>
          <a:prstGeom prst="rect">
            <a:avLst/>
          </a:prstGeom>
          <a:noFill/>
        </p:spPr>
        <p:txBody>
          <a:bodyPr wrap="none" rtlCol="0">
            <a:spAutoFit/>
          </a:bodyPr>
          <a:lstStyle/>
          <a:p>
            <a:r>
              <a:rPr lang="en-GB" sz="2000" smtClean="0">
                <a:solidFill>
                  <a:srgbClr val="EC1B2E"/>
                </a:solidFill>
              </a:rPr>
              <a:t>\</a:t>
            </a:r>
            <a:endParaRPr lang="en-GB" sz="2000" dirty="0">
              <a:solidFill>
                <a:srgbClr val="EC1B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03">
    <p:spTree>
      <p:nvGrpSpPr>
        <p:cNvPr id="1" name=""/>
        <p:cNvGrpSpPr/>
        <p:nvPr/>
      </p:nvGrpSpPr>
      <p:grpSpPr>
        <a:xfrm>
          <a:off x="0" y="0"/>
          <a:ext cx="0" cy="0"/>
          <a:chOff x="0" y="0"/>
          <a:chExt cx="0" cy="0"/>
        </a:xfrm>
      </p:grpSpPr>
      <p:pic>
        <p:nvPicPr>
          <p:cNvPr id="14" name="Bilde 13" descr="tittel_bg_03.jpg"/>
          <p:cNvPicPr>
            <a:picLocks noChangeAspect="1"/>
          </p:cNvPicPr>
          <p:nvPr userDrawn="1"/>
        </p:nvPicPr>
        <p:blipFill>
          <a:blip r:embed="rId2"/>
          <a:srcRect t="41250"/>
          <a:stretch>
            <a:fillRect/>
          </a:stretch>
        </p:blipFill>
        <p:spPr>
          <a:xfrm>
            <a:off x="0" y="2828925"/>
            <a:ext cx="9144000" cy="4029075"/>
          </a:xfrm>
          <a:prstGeom prst="rect">
            <a:avLst/>
          </a:prstGeom>
        </p:spPr>
      </p:pic>
      <p:pic>
        <p:nvPicPr>
          <p:cNvPr id="17" name="Bilde 16" descr="skråbilde_tittel.png"/>
          <p:cNvPicPr>
            <a:picLocks noChangeAspect="1"/>
          </p:cNvPicPr>
          <p:nvPr userDrawn="1"/>
        </p:nvPicPr>
        <p:blipFill>
          <a:blip r:embed="rId3"/>
          <a:stretch>
            <a:fillRect/>
          </a:stretch>
        </p:blipFill>
        <p:spPr>
          <a:xfrm>
            <a:off x="0" y="0"/>
            <a:ext cx="9144000" cy="6858000"/>
          </a:xfrm>
          <a:prstGeom prst="rect">
            <a:avLst/>
          </a:prstGeom>
        </p:spPr>
      </p:pic>
      <p:pic>
        <p:nvPicPr>
          <p:cNvPr id="18" name="Bilde 17" descr="red_gradient.png"/>
          <p:cNvPicPr>
            <a:picLocks noChangeAspect="1"/>
          </p:cNvPicPr>
          <p:nvPr userDrawn="1"/>
        </p:nvPicPr>
        <p:blipFill>
          <a:blip r:embed="rId4"/>
          <a:srcRect t="5261" r="15784"/>
          <a:stretch>
            <a:fillRect/>
          </a:stretch>
        </p:blipFill>
        <p:spPr>
          <a:xfrm>
            <a:off x="3045461" y="0"/>
            <a:ext cx="6098539" cy="6860539"/>
          </a:xfrm>
          <a:prstGeom prst="rect">
            <a:avLst/>
          </a:prstGeom>
        </p:spPr>
      </p:pic>
      <p:sp>
        <p:nvSpPr>
          <p:cNvPr id="9" name="Rectangle 2"/>
          <p:cNvSpPr>
            <a:spLocks noGrp="1"/>
          </p:cNvSpPr>
          <p:nvPr userDrawn="1">
            <p:ph type="ctrTitle" hasCustomPrompt="1"/>
          </p:nvPr>
        </p:nvSpPr>
        <p:spPr>
          <a:xfrm>
            <a:off x="441356" y="1041399"/>
            <a:ext cx="4145634" cy="1321200"/>
          </a:xfrm>
        </p:spPr>
        <p:txBody>
          <a:bodyPr anchor="b" anchorCtr="0"/>
          <a:lstStyle>
            <a:lvl1pPr eaLnBrk="1" hangingPunct="1">
              <a:lnSpc>
                <a:spcPts val="4600"/>
              </a:lnSpc>
              <a:defRPr sz="4800" b="0"/>
            </a:lvl1pPr>
          </a:lstStyle>
          <a:p>
            <a:pPr eaLnBrk="1" hangingPunct="1"/>
            <a:r>
              <a:rPr lang="en-GB" noProof="0" dirty="0" smtClean="0"/>
              <a:t>Click to edit title</a:t>
            </a:r>
          </a:p>
        </p:txBody>
      </p:sp>
      <p:sp>
        <p:nvSpPr>
          <p:cNvPr id="10" name="Rectangle 3"/>
          <p:cNvSpPr>
            <a:spLocks noGrp="1"/>
          </p:cNvSpPr>
          <p:nvPr userDrawn="1">
            <p:ph type="subTitle" idx="1"/>
          </p:nvPr>
        </p:nvSpPr>
        <p:spPr>
          <a:xfrm>
            <a:off x="442799" y="2661119"/>
            <a:ext cx="4121705" cy="1752600"/>
          </a:xfrm>
        </p:spPr>
        <p:txBody>
          <a:bodyPr/>
          <a:lstStyle>
            <a:lvl1pPr>
              <a:buNone/>
              <a:defRPr sz="1000" cap="all" baseline="0">
                <a:solidFill>
                  <a:srgbClr val="EC1B2E"/>
                </a:solidFill>
              </a:defRPr>
            </a:lvl1pPr>
          </a:lstStyle>
          <a:p>
            <a:pPr eaLnBrk="1" hangingPunct="1"/>
            <a:r>
              <a:rPr lang="en-US" noProof="0" smtClean="0"/>
              <a:t>Click to edit Master subtitle style</a:t>
            </a:r>
            <a:endParaRPr lang="en-GB" noProof="0" dirty="0" smtClean="0"/>
          </a:p>
        </p:txBody>
      </p:sp>
      <p:pic>
        <p:nvPicPr>
          <p:cNvPr id="7" name="Picture 10" descr="skuldlogo.png"/>
          <p:cNvPicPr>
            <a:picLocks noChangeAspect="1"/>
          </p:cNvPicPr>
          <p:nvPr userDrawn="1"/>
        </p:nvPicPr>
        <p:blipFill>
          <a:blip r:embed="rId5"/>
          <a:srcRect/>
          <a:stretch>
            <a:fillRect/>
          </a:stretch>
        </p:blipFill>
        <p:spPr bwMode="auto">
          <a:xfrm>
            <a:off x="534989" y="526256"/>
            <a:ext cx="1038466" cy="264318"/>
          </a:xfrm>
          <a:prstGeom prst="rect">
            <a:avLst/>
          </a:prstGeom>
          <a:noFill/>
          <a:ln w="9525">
            <a:noFill/>
            <a:miter lim="800000"/>
            <a:headEnd/>
            <a:tailEnd/>
          </a:ln>
        </p:spPr>
      </p:pic>
      <p:cxnSp>
        <p:nvCxnSpPr>
          <p:cNvPr id="12" name="Rett linje 11"/>
          <p:cNvCxnSpPr/>
          <p:nvPr userDrawn="1"/>
        </p:nvCxnSpPr>
        <p:spPr>
          <a:xfrm>
            <a:off x="543010" y="2552400"/>
            <a:ext cx="4050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04">
    <p:spTree>
      <p:nvGrpSpPr>
        <p:cNvPr id="1" name=""/>
        <p:cNvGrpSpPr/>
        <p:nvPr/>
      </p:nvGrpSpPr>
      <p:grpSpPr>
        <a:xfrm>
          <a:off x="0" y="0"/>
          <a:ext cx="0" cy="0"/>
          <a:chOff x="0" y="0"/>
          <a:chExt cx="0" cy="0"/>
        </a:xfrm>
      </p:grpSpPr>
      <p:pic>
        <p:nvPicPr>
          <p:cNvPr id="13" name="Bilde 12" descr="tittel_bg_04.jpg"/>
          <p:cNvPicPr>
            <a:picLocks noChangeAspect="1"/>
          </p:cNvPicPr>
          <p:nvPr userDrawn="1"/>
        </p:nvPicPr>
        <p:blipFill>
          <a:blip r:embed="rId2"/>
          <a:stretch>
            <a:fillRect/>
          </a:stretch>
        </p:blipFill>
        <p:spPr>
          <a:xfrm>
            <a:off x="0" y="0"/>
            <a:ext cx="9144000" cy="6858000"/>
          </a:xfrm>
          <a:prstGeom prst="rect">
            <a:avLst/>
          </a:prstGeom>
        </p:spPr>
      </p:pic>
      <p:pic>
        <p:nvPicPr>
          <p:cNvPr id="8" name="Bilde 7" descr="red_gradient.png"/>
          <p:cNvPicPr>
            <a:picLocks noChangeAspect="1"/>
          </p:cNvPicPr>
          <p:nvPr userDrawn="1"/>
        </p:nvPicPr>
        <p:blipFill>
          <a:blip r:embed="rId3"/>
          <a:srcRect t="5261" r="15784"/>
          <a:stretch>
            <a:fillRect/>
          </a:stretch>
        </p:blipFill>
        <p:spPr>
          <a:xfrm>
            <a:off x="3045461" y="0"/>
            <a:ext cx="6098539" cy="6860539"/>
          </a:xfrm>
          <a:prstGeom prst="rect">
            <a:avLst/>
          </a:prstGeom>
        </p:spPr>
      </p:pic>
      <p:sp>
        <p:nvSpPr>
          <p:cNvPr id="9" name="Rectangle 2"/>
          <p:cNvSpPr>
            <a:spLocks noGrp="1"/>
          </p:cNvSpPr>
          <p:nvPr userDrawn="1">
            <p:ph type="ctrTitle" hasCustomPrompt="1"/>
          </p:nvPr>
        </p:nvSpPr>
        <p:spPr>
          <a:xfrm>
            <a:off x="441356" y="1041399"/>
            <a:ext cx="4145634" cy="1321200"/>
          </a:xfrm>
        </p:spPr>
        <p:txBody>
          <a:bodyPr anchor="b" anchorCtr="0"/>
          <a:lstStyle>
            <a:lvl1pPr eaLnBrk="1" hangingPunct="1">
              <a:lnSpc>
                <a:spcPts val="4600"/>
              </a:lnSpc>
              <a:defRPr sz="4800" b="0"/>
            </a:lvl1pPr>
          </a:lstStyle>
          <a:p>
            <a:pPr eaLnBrk="1" hangingPunct="1"/>
            <a:r>
              <a:rPr lang="en-GB" noProof="0" dirty="0" smtClean="0"/>
              <a:t>Click to edit title</a:t>
            </a:r>
          </a:p>
        </p:txBody>
      </p:sp>
      <p:sp>
        <p:nvSpPr>
          <p:cNvPr id="10" name="Rectangle 3"/>
          <p:cNvSpPr>
            <a:spLocks noGrp="1"/>
          </p:cNvSpPr>
          <p:nvPr userDrawn="1">
            <p:ph type="subTitle" idx="1"/>
          </p:nvPr>
        </p:nvSpPr>
        <p:spPr>
          <a:xfrm>
            <a:off x="442799" y="2661119"/>
            <a:ext cx="4121705" cy="1752600"/>
          </a:xfrm>
        </p:spPr>
        <p:txBody>
          <a:bodyPr/>
          <a:lstStyle>
            <a:lvl1pPr>
              <a:buNone/>
              <a:defRPr sz="1000" cap="all" baseline="0">
                <a:solidFill>
                  <a:srgbClr val="EC1B2E"/>
                </a:solidFill>
              </a:defRPr>
            </a:lvl1pPr>
          </a:lstStyle>
          <a:p>
            <a:pPr eaLnBrk="1" hangingPunct="1"/>
            <a:r>
              <a:rPr lang="en-US" noProof="0" smtClean="0"/>
              <a:t>Click to edit Master subtitle style</a:t>
            </a:r>
            <a:endParaRPr lang="en-GB" noProof="0" dirty="0" smtClean="0"/>
          </a:p>
        </p:txBody>
      </p:sp>
      <p:pic>
        <p:nvPicPr>
          <p:cNvPr id="7" name="Picture 10" descr="skuldlogo.png"/>
          <p:cNvPicPr>
            <a:picLocks noChangeAspect="1"/>
          </p:cNvPicPr>
          <p:nvPr userDrawn="1"/>
        </p:nvPicPr>
        <p:blipFill>
          <a:blip r:embed="rId4"/>
          <a:srcRect/>
          <a:stretch>
            <a:fillRect/>
          </a:stretch>
        </p:blipFill>
        <p:spPr bwMode="auto">
          <a:xfrm>
            <a:off x="534989" y="526256"/>
            <a:ext cx="1038466" cy="264318"/>
          </a:xfrm>
          <a:prstGeom prst="rect">
            <a:avLst/>
          </a:prstGeom>
          <a:noFill/>
          <a:ln w="9525">
            <a:noFill/>
            <a:miter lim="800000"/>
            <a:headEnd/>
            <a:tailEnd/>
          </a:ln>
        </p:spPr>
      </p:pic>
      <p:cxnSp>
        <p:nvCxnSpPr>
          <p:cNvPr id="12" name="Rett linje 11"/>
          <p:cNvCxnSpPr/>
          <p:nvPr userDrawn="1"/>
        </p:nvCxnSpPr>
        <p:spPr>
          <a:xfrm>
            <a:off x="543010" y="2552400"/>
            <a:ext cx="4050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05">
    <p:bg>
      <p:bgPr>
        <a:solidFill>
          <a:schemeClr val="tx1"/>
        </a:solidFill>
        <a:effectLst/>
      </p:bgPr>
    </p:bg>
    <p:spTree>
      <p:nvGrpSpPr>
        <p:cNvPr id="1" name=""/>
        <p:cNvGrpSpPr/>
        <p:nvPr/>
      </p:nvGrpSpPr>
      <p:grpSpPr>
        <a:xfrm>
          <a:off x="0" y="0"/>
          <a:ext cx="0" cy="0"/>
          <a:chOff x="0" y="0"/>
          <a:chExt cx="0" cy="0"/>
        </a:xfrm>
      </p:grpSpPr>
      <p:sp>
        <p:nvSpPr>
          <p:cNvPr id="9" name="Rectangle 2"/>
          <p:cNvSpPr>
            <a:spLocks noGrp="1"/>
          </p:cNvSpPr>
          <p:nvPr userDrawn="1">
            <p:ph type="ctrTitle"/>
          </p:nvPr>
        </p:nvSpPr>
        <p:spPr>
          <a:xfrm>
            <a:off x="568800" y="1422400"/>
            <a:ext cx="8128800" cy="2133600"/>
          </a:xfrm>
        </p:spPr>
        <p:txBody>
          <a:bodyPr anchor="b" anchorCtr="0"/>
          <a:lstStyle>
            <a:lvl1pPr>
              <a:lnSpc>
                <a:spcPct val="100000"/>
              </a:lnSpc>
              <a:defRPr sz="6600" b="0">
                <a:solidFill>
                  <a:schemeClr val="bg1"/>
                </a:solidFill>
              </a:defRPr>
            </a:lvl1pPr>
          </a:lstStyle>
          <a:p>
            <a:pPr eaLnBrk="1" hangingPunct="1"/>
            <a:r>
              <a:rPr lang="en-US" noProof="0" smtClean="0"/>
              <a:t>Click to edit Master title style</a:t>
            </a:r>
            <a:endParaRPr lang="en-GB" noProof="0" dirty="0" smtClean="0"/>
          </a:p>
        </p:txBody>
      </p:sp>
      <p:sp>
        <p:nvSpPr>
          <p:cNvPr id="10" name="Rectangle 3"/>
          <p:cNvSpPr>
            <a:spLocks noGrp="1"/>
          </p:cNvSpPr>
          <p:nvPr userDrawn="1">
            <p:ph type="subTitle" idx="1"/>
          </p:nvPr>
        </p:nvSpPr>
        <p:spPr>
          <a:xfrm>
            <a:off x="569200" y="3931119"/>
            <a:ext cx="8130300" cy="1752600"/>
          </a:xfrm>
        </p:spPr>
        <p:txBody>
          <a:bodyPr/>
          <a:lstStyle>
            <a:lvl1pPr>
              <a:buNone/>
              <a:defRPr sz="1000" cap="all" baseline="0">
                <a:solidFill>
                  <a:srgbClr val="EC1B2E"/>
                </a:solidFill>
              </a:defRPr>
            </a:lvl1pPr>
          </a:lstStyle>
          <a:p>
            <a:pPr eaLnBrk="1" hangingPunct="1"/>
            <a:r>
              <a:rPr lang="en-US" noProof="0" smtClean="0"/>
              <a:t>Click to edit Master subtitle style</a:t>
            </a:r>
            <a:endParaRPr lang="en-GB" noProof="0" dirty="0" smtClean="0"/>
          </a:p>
        </p:txBody>
      </p:sp>
      <p:pic>
        <p:nvPicPr>
          <p:cNvPr id="7" name="Picture 10" descr="skuldlogo.png"/>
          <p:cNvPicPr>
            <a:picLocks noChangeAspect="1"/>
          </p:cNvPicPr>
          <p:nvPr userDrawn="1"/>
        </p:nvPicPr>
        <p:blipFill>
          <a:blip r:embed="rId2"/>
          <a:srcRect/>
          <a:stretch>
            <a:fillRect/>
          </a:stretch>
        </p:blipFill>
        <p:spPr bwMode="auto">
          <a:xfrm>
            <a:off x="534989" y="526256"/>
            <a:ext cx="1038466" cy="264318"/>
          </a:xfrm>
          <a:prstGeom prst="rect">
            <a:avLst/>
          </a:prstGeom>
          <a:noFill/>
          <a:ln w="9525">
            <a:noFill/>
            <a:miter lim="800000"/>
            <a:headEnd/>
            <a:tailEnd/>
          </a:ln>
        </p:spPr>
      </p:pic>
      <p:cxnSp>
        <p:nvCxnSpPr>
          <p:cNvPr id="12" name="Rett linje 11"/>
          <p:cNvCxnSpPr/>
          <p:nvPr userDrawn="1"/>
        </p:nvCxnSpPr>
        <p:spPr>
          <a:xfrm>
            <a:off x="648000" y="3772800"/>
            <a:ext cx="8082000" cy="0"/>
          </a:xfrm>
          <a:prstGeom prst="line">
            <a:avLst/>
          </a:prstGeom>
          <a:ln w="10800">
            <a:solidFill>
              <a:srgbClr val="C2C2C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ittel 3"/>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2800" y="1847331"/>
            <a:ext cx="7772400" cy="1181100"/>
          </a:xfrm>
        </p:spPr>
        <p:txBody>
          <a:bodyPr tIns="0" anchor="t"/>
          <a:lstStyle>
            <a:lvl1pPr algn="l">
              <a:lnSpc>
                <a:spcPct val="100000"/>
              </a:lnSpc>
              <a:defRPr sz="4000" b="1" cap="all"/>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2800" y="1159200"/>
            <a:ext cx="7772400" cy="673100"/>
          </a:xfrm>
        </p:spPr>
        <p:txBody>
          <a:bodyPr bIns="0" anchor="b"/>
          <a:lstStyle>
            <a:lvl1pPr marL="0" indent="0">
              <a:buNone/>
              <a:defRPr sz="1200" b="1" cap="all" baseline="0">
                <a:solidFill>
                  <a:srgbClr val="EC1B2E"/>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cxnSp>
        <p:nvCxnSpPr>
          <p:cNvPr id="4" name="Rett linje 3"/>
          <p:cNvCxnSpPr/>
          <p:nvPr userDrawn="1"/>
        </p:nvCxnSpPr>
        <p:spPr>
          <a:xfrm>
            <a:off x="216000" y="6422400"/>
            <a:ext cx="8712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
        <p:nvSpPr>
          <p:cNvPr id="5" name="TekstSylinder 4"/>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6375"/>
            <a:ext cx="3636000" cy="435451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ittel 3"/>
          <p:cNvSpPr>
            <a:spLocks noGrp="1"/>
          </p:cNvSpPr>
          <p:nvPr>
            <p:ph type="title"/>
          </p:nvPr>
        </p:nvSpPr>
        <p:spPr/>
        <p:txBody>
          <a:bodyPr/>
          <a:lstStyle/>
          <a:p>
            <a:r>
              <a:rPr lang="en-US" smtClean="0"/>
              <a:t>Click to edit Master title style</a:t>
            </a:r>
            <a:endParaRPr lang="en-GB"/>
          </a:p>
        </p:txBody>
      </p:sp>
      <p:sp>
        <p:nvSpPr>
          <p:cNvPr id="5" name="Content Placeholder 2"/>
          <p:cNvSpPr>
            <a:spLocks noGrp="1"/>
          </p:cNvSpPr>
          <p:nvPr>
            <p:ph idx="10"/>
          </p:nvPr>
        </p:nvSpPr>
        <p:spPr>
          <a:xfrm>
            <a:off x="4981575" y="1476000"/>
            <a:ext cx="3636000" cy="435451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slide_01">
    <p:spTree>
      <p:nvGrpSpPr>
        <p:cNvPr id="1" name=""/>
        <p:cNvGrpSpPr/>
        <p:nvPr/>
      </p:nvGrpSpPr>
      <p:grpSpPr>
        <a:xfrm>
          <a:off x="0" y="0"/>
          <a:ext cx="0" cy="0"/>
          <a:chOff x="0" y="0"/>
          <a:chExt cx="0" cy="0"/>
        </a:xfrm>
      </p:grpSpPr>
      <p:pic>
        <p:nvPicPr>
          <p:cNvPr id="3" name="Picture 21" descr="IMG_363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 name="Bilde 15" descr="skråbilde_divider.png"/>
          <p:cNvPicPr>
            <a:picLocks noChangeAspect="1"/>
          </p:cNvPicPr>
          <p:nvPr userDrawn="1"/>
        </p:nvPicPr>
        <p:blipFill>
          <a:blip r:embed="rId3"/>
          <a:stretch>
            <a:fillRect/>
          </a:stretch>
        </p:blipFill>
        <p:spPr>
          <a:xfrm>
            <a:off x="377" y="283"/>
            <a:ext cx="9143245" cy="6857434"/>
          </a:xfrm>
          <a:prstGeom prst="rect">
            <a:avLst/>
          </a:prstGeom>
        </p:spPr>
      </p:pic>
      <p:sp>
        <p:nvSpPr>
          <p:cNvPr id="12" name="TekstSylinder 11"/>
          <p:cNvSpPr txBox="1"/>
          <p:nvPr userDrawn="1"/>
        </p:nvSpPr>
        <p:spPr>
          <a:xfrm>
            <a:off x="458989" y="622500"/>
            <a:ext cx="312906" cy="646331"/>
          </a:xfrm>
          <a:prstGeom prst="rect">
            <a:avLst/>
          </a:prstGeom>
          <a:noFill/>
        </p:spPr>
        <p:txBody>
          <a:bodyPr wrap="none" rtlCol="0">
            <a:spAutoFit/>
          </a:bodyPr>
          <a:lstStyle/>
          <a:p>
            <a:r>
              <a:rPr lang="en-GB" sz="3600" smtClean="0">
                <a:solidFill>
                  <a:srgbClr val="EC1B2E"/>
                </a:solidFill>
              </a:rPr>
              <a:t>/</a:t>
            </a:r>
            <a:endParaRPr lang="en-GB" sz="3600" dirty="0">
              <a:solidFill>
                <a:srgbClr val="EC1B2E"/>
              </a:solidFill>
            </a:endParaRPr>
          </a:p>
        </p:txBody>
      </p:sp>
      <p:cxnSp>
        <p:nvCxnSpPr>
          <p:cNvPr id="13" name="Rett linje 12"/>
          <p:cNvCxnSpPr/>
          <p:nvPr userDrawn="1"/>
        </p:nvCxnSpPr>
        <p:spPr>
          <a:xfrm>
            <a:off x="216000" y="6422400"/>
            <a:ext cx="8712000" cy="0"/>
          </a:xfrm>
          <a:prstGeom prst="line">
            <a:avLst/>
          </a:prstGeom>
          <a:ln w="1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kstSylinder 13"/>
          <p:cNvSpPr txBox="1"/>
          <p:nvPr userDrawn="1"/>
        </p:nvSpPr>
        <p:spPr>
          <a:xfrm>
            <a:off x="8386748" y="6493664"/>
            <a:ext cx="532197" cy="107722"/>
          </a:xfrm>
          <a:prstGeom prst="rect">
            <a:avLst/>
          </a:prstGeom>
          <a:noFill/>
        </p:spPr>
        <p:txBody>
          <a:bodyPr wrap="none" lIns="0" tIns="0" rIns="0" bIns="0" rtlCol="0">
            <a:noAutofit/>
          </a:bodyPr>
          <a:lstStyle/>
          <a:p>
            <a:r>
              <a:rPr lang="en-GB" sz="700" smtClean="0">
                <a:solidFill>
                  <a:srgbClr val="EC1B2E"/>
                </a:solidFill>
              </a:rPr>
              <a:t>SKULD.COM</a:t>
            </a:r>
            <a:endParaRPr lang="en-GB" sz="700" dirty="0">
              <a:solidFill>
                <a:srgbClr val="EC1B2E"/>
              </a:solidFill>
            </a:endParaRPr>
          </a:p>
        </p:txBody>
      </p:sp>
      <p:pic>
        <p:nvPicPr>
          <p:cNvPr id="15" name="Bilde 14" descr="skuld_thinsolidgradients_rgb_orange.png"/>
          <p:cNvPicPr>
            <a:picLocks noChangeAspect="1"/>
          </p:cNvPicPr>
          <p:nvPr userDrawn="1"/>
        </p:nvPicPr>
        <p:blipFill>
          <a:blip r:embed="rId4"/>
          <a:stretch>
            <a:fillRect/>
          </a:stretch>
        </p:blipFill>
        <p:spPr>
          <a:xfrm>
            <a:off x="1244955" y="355"/>
            <a:ext cx="6857289" cy="6857289"/>
          </a:xfrm>
          <a:prstGeom prst="rect">
            <a:avLst/>
          </a:prstGeom>
        </p:spPr>
      </p:pic>
      <p:sp>
        <p:nvSpPr>
          <p:cNvPr id="10" name="Rectangle 2"/>
          <p:cNvSpPr>
            <a:spLocks noGrp="1"/>
          </p:cNvSpPr>
          <p:nvPr>
            <p:ph type="ctrTitle" hasCustomPrompt="1"/>
          </p:nvPr>
        </p:nvSpPr>
        <p:spPr>
          <a:xfrm>
            <a:off x="711855" y="626722"/>
            <a:ext cx="3917950" cy="1439863"/>
          </a:xfrm>
        </p:spPr>
        <p:txBody>
          <a:bodyPr anchor="t"/>
          <a:lstStyle>
            <a:lvl1pPr>
              <a:lnSpc>
                <a:spcPct val="100000"/>
              </a:lnSpc>
              <a:defRPr sz="3600" baseline="0">
                <a:solidFill>
                  <a:schemeClr val="tx1"/>
                </a:solidFill>
              </a:defRPr>
            </a:lvl1pPr>
          </a:lstStyle>
          <a:p>
            <a:pPr eaLnBrk="1" hangingPunct="1"/>
            <a:r>
              <a:rPr lang="en-GB" dirty="0" smtClean="0"/>
              <a:t>Click to edit Divider title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95325" y="493713"/>
            <a:ext cx="7924800" cy="86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dirty="0" smtClean="0"/>
              <a:t>Click to edit title</a:t>
            </a:r>
          </a:p>
        </p:txBody>
      </p:sp>
      <p:sp>
        <p:nvSpPr>
          <p:cNvPr id="1029" name="Text Placeholder 2"/>
          <p:cNvSpPr>
            <a:spLocks noGrp="1"/>
          </p:cNvSpPr>
          <p:nvPr>
            <p:ph type="body" idx="1"/>
          </p:nvPr>
        </p:nvSpPr>
        <p:spPr bwMode="auto">
          <a:xfrm>
            <a:off x="533400" y="1476375"/>
            <a:ext cx="8097838" cy="435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dirty="0" smtClean="0"/>
              <a:t>Click to edit text styles</a:t>
            </a:r>
          </a:p>
          <a:p>
            <a:pPr lvl="1"/>
            <a:r>
              <a:rPr lang="en-GB" noProof="0" dirty="0" smtClean="0"/>
              <a:t>Second level</a:t>
            </a:r>
          </a:p>
          <a:p>
            <a:pPr lvl="2"/>
            <a:r>
              <a:rPr lang="en-GB" noProof="0" dirty="0" smtClean="0"/>
              <a:t>Third level</a:t>
            </a:r>
          </a:p>
        </p:txBody>
      </p:sp>
      <p:sp>
        <p:nvSpPr>
          <p:cNvPr id="7" name="TekstSylinder 6"/>
          <p:cNvSpPr txBox="1"/>
          <p:nvPr/>
        </p:nvSpPr>
        <p:spPr>
          <a:xfrm>
            <a:off x="532800" y="438150"/>
            <a:ext cx="284052" cy="523220"/>
          </a:xfrm>
          <a:prstGeom prst="rect">
            <a:avLst/>
          </a:prstGeom>
          <a:noFill/>
        </p:spPr>
        <p:txBody>
          <a:bodyPr wrap="none" rtlCol="0">
            <a:spAutoFit/>
          </a:bodyPr>
          <a:lstStyle/>
          <a:p>
            <a:r>
              <a:rPr lang="en-US" sz="2800" dirty="0" smtClean="0">
                <a:solidFill>
                  <a:srgbClr val="EC1B2E"/>
                </a:solidFill>
              </a:rPr>
              <a:t>\</a:t>
            </a:r>
            <a:endParaRPr lang="en-US" sz="2800" dirty="0">
              <a:solidFill>
                <a:srgbClr val="EC1B2E"/>
              </a:solidFill>
            </a:endParaRPr>
          </a:p>
        </p:txBody>
      </p:sp>
      <p:cxnSp>
        <p:nvCxnSpPr>
          <p:cNvPr id="9" name="Rett linje 8"/>
          <p:cNvCxnSpPr/>
          <p:nvPr/>
        </p:nvCxnSpPr>
        <p:spPr>
          <a:xfrm>
            <a:off x="216000" y="6422400"/>
            <a:ext cx="8712000" cy="0"/>
          </a:xfrm>
          <a:prstGeom prst="line">
            <a:avLst/>
          </a:prstGeom>
          <a:ln w="10800">
            <a:solidFill>
              <a:srgbClr val="3C3C3C"/>
            </a:solidFill>
          </a:ln>
          <a:effectLst/>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8386748" y="6493664"/>
            <a:ext cx="532197" cy="107722"/>
          </a:xfrm>
          <a:prstGeom prst="rect">
            <a:avLst/>
          </a:prstGeom>
          <a:noFill/>
        </p:spPr>
        <p:txBody>
          <a:bodyPr wrap="none" lIns="0" tIns="0" rIns="0" bIns="0" rtlCol="0">
            <a:noAutofit/>
          </a:bodyPr>
          <a:lstStyle/>
          <a:p>
            <a:r>
              <a:rPr lang="en-US" sz="700" dirty="0" smtClean="0">
                <a:solidFill>
                  <a:srgbClr val="EC1B2E"/>
                </a:solidFill>
              </a:rPr>
              <a:t>SKULD.COM</a:t>
            </a:r>
            <a:endParaRPr lang="en-US" sz="700" dirty="0">
              <a:solidFill>
                <a:srgbClr val="EC1B2E"/>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97" r:id="rId2"/>
    <p:sldLayoutId id="2147483698" r:id="rId3"/>
    <p:sldLayoutId id="2147483699" r:id="rId4"/>
    <p:sldLayoutId id="2147483700" r:id="rId5"/>
    <p:sldLayoutId id="2147483674" r:id="rId6"/>
    <p:sldLayoutId id="2147483675" r:id="rId7"/>
    <p:sldLayoutId id="2147483695" r:id="rId8"/>
    <p:sldLayoutId id="2147483685" r:id="rId9"/>
    <p:sldLayoutId id="2147483701" r:id="rId10"/>
    <p:sldLayoutId id="2147483702" r:id="rId11"/>
    <p:sldLayoutId id="2147483703" r:id="rId12"/>
    <p:sldLayoutId id="2147483704" r:id="rId13"/>
    <p:sldLayoutId id="2147483705" r:id="rId14"/>
    <p:sldLayoutId id="2147483706" r:id="rId15"/>
    <p:sldLayoutId id="2147483678" r:id="rId16"/>
    <p:sldLayoutId id="2147483679" r:id="rId17"/>
    <p:sldLayoutId id="2147483694" r:id="rId18"/>
    <p:sldLayoutId id="2147483707" r:id="rId19"/>
    <p:sldLayoutId id="2147483708" r:id="rId20"/>
    <p:sldLayoutId id="2147483709" r:id="rId21"/>
    <p:sldLayoutId id="2147483696" r:id="rId22"/>
    <p:sldLayoutId id="2147483681" r:id="rId23"/>
  </p:sldLayoutIdLst>
  <p:hf sldNum="0" hdr="0" dt="0"/>
  <p:txStyles>
    <p:titleStyle>
      <a:lvl1pPr algn="l" defTabSz="457200" rtl="0" eaLnBrk="1" fontAlgn="base" hangingPunct="1">
        <a:lnSpc>
          <a:spcPct val="85000"/>
        </a:lnSpc>
        <a:spcBef>
          <a:spcPct val="0"/>
        </a:spcBef>
        <a:spcAft>
          <a:spcPct val="0"/>
        </a:spcAft>
        <a:defRPr sz="2800" b="1">
          <a:solidFill>
            <a:srgbClr val="000000"/>
          </a:solidFill>
          <a:latin typeface="+mj-lt"/>
          <a:ea typeface="+mj-ea"/>
          <a:cs typeface="+mj-cs"/>
        </a:defRPr>
      </a:lvl1pPr>
      <a:lvl2pPr algn="l" defTabSz="457200" rtl="0" eaLnBrk="1" fontAlgn="base" hangingPunct="1">
        <a:lnSpc>
          <a:spcPct val="85000"/>
        </a:lnSpc>
        <a:spcBef>
          <a:spcPct val="0"/>
        </a:spcBef>
        <a:spcAft>
          <a:spcPct val="0"/>
        </a:spcAft>
        <a:defRPr sz="3000" b="1">
          <a:solidFill>
            <a:srgbClr val="000000"/>
          </a:solidFill>
          <a:latin typeface="Arial" pitchFamily="-112" charset="0"/>
          <a:ea typeface="ＭＳ Ｐゴシック" pitchFamily="-112" charset="-128"/>
          <a:cs typeface="ＭＳ Ｐゴシック" pitchFamily="-112" charset="-128"/>
        </a:defRPr>
      </a:lvl2pPr>
      <a:lvl3pPr algn="l" defTabSz="457200" rtl="0" eaLnBrk="1" fontAlgn="base" hangingPunct="1">
        <a:lnSpc>
          <a:spcPct val="85000"/>
        </a:lnSpc>
        <a:spcBef>
          <a:spcPct val="0"/>
        </a:spcBef>
        <a:spcAft>
          <a:spcPct val="0"/>
        </a:spcAft>
        <a:defRPr sz="3000" b="1">
          <a:solidFill>
            <a:srgbClr val="000000"/>
          </a:solidFill>
          <a:latin typeface="Arial" pitchFamily="-112" charset="0"/>
          <a:ea typeface="ＭＳ Ｐゴシック" pitchFamily="-112" charset="-128"/>
          <a:cs typeface="ＭＳ Ｐゴシック" pitchFamily="-112" charset="-128"/>
        </a:defRPr>
      </a:lvl3pPr>
      <a:lvl4pPr algn="l" defTabSz="457200" rtl="0" eaLnBrk="1" fontAlgn="base" hangingPunct="1">
        <a:lnSpc>
          <a:spcPct val="85000"/>
        </a:lnSpc>
        <a:spcBef>
          <a:spcPct val="0"/>
        </a:spcBef>
        <a:spcAft>
          <a:spcPct val="0"/>
        </a:spcAft>
        <a:defRPr sz="3000" b="1">
          <a:solidFill>
            <a:srgbClr val="000000"/>
          </a:solidFill>
          <a:latin typeface="Arial" pitchFamily="-112" charset="0"/>
          <a:ea typeface="ＭＳ Ｐゴシック" pitchFamily="-112" charset="-128"/>
          <a:cs typeface="ＭＳ Ｐゴシック" pitchFamily="-112" charset="-128"/>
        </a:defRPr>
      </a:lvl4pPr>
      <a:lvl5pPr algn="l" defTabSz="457200" rtl="0" eaLnBrk="1" fontAlgn="base" hangingPunct="1">
        <a:lnSpc>
          <a:spcPct val="85000"/>
        </a:lnSpc>
        <a:spcBef>
          <a:spcPct val="0"/>
        </a:spcBef>
        <a:spcAft>
          <a:spcPct val="0"/>
        </a:spcAft>
        <a:defRPr sz="3000" b="1">
          <a:solidFill>
            <a:srgbClr val="000000"/>
          </a:solidFill>
          <a:latin typeface="Arial" pitchFamily="-112" charset="0"/>
          <a:ea typeface="ＭＳ Ｐゴシック" pitchFamily="-112" charset="-128"/>
          <a:cs typeface="ＭＳ Ｐゴシック" pitchFamily="-112" charset="-128"/>
        </a:defRPr>
      </a:lvl5pPr>
      <a:lvl6pPr marL="457200" algn="l" defTabSz="457200" rtl="0" eaLnBrk="1" fontAlgn="base" hangingPunct="1">
        <a:lnSpc>
          <a:spcPct val="85000"/>
        </a:lnSpc>
        <a:spcBef>
          <a:spcPct val="0"/>
        </a:spcBef>
        <a:spcAft>
          <a:spcPct val="0"/>
        </a:spcAft>
        <a:defRPr sz="2800" b="1">
          <a:solidFill>
            <a:srgbClr val="000000"/>
          </a:solidFill>
          <a:latin typeface="Arial" pitchFamily="-112" charset="0"/>
          <a:ea typeface="ＭＳ Ｐゴシック" pitchFamily="-112" charset="-128"/>
          <a:cs typeface="ＭＳ Ｐゴシック" pitchFamily="-112" charset="-128"/>
        </a:defRPr>
      </a:lvl6pPr>
      <a:lvl7pPr marL="914400" algn="l" defTabSz="457200" rtl="0" eaLnBrk="1" fontAlgn="base" hangingPunct="1">
        <a:lnSpc>
          <a:spcPct val="85000"/>
        </a:lnSpc>
        <a:spcBef>
          <a:spcPct val="0"/>
        </a:spcBef>
        <a:spcAft>
          <a:spcPct val="0"/>
        </a:spcAft>
        <a:defRPr sz="2800" b="1">
          <a:solidFill>
            <a:srgbClr val="000000"/>
          </a:solidFill>
          <a:latin typeface="Arial" pitchFamily="-112" charset="0"/>
          <a:ea typeface="ＭＳ Ｐゴシック" pitchFamily="-112" charset="-128"/>
          <a:cs typeface="ＭＳ Ｐゴシック" pitchFamily="-112" charset="-128"/>
        </a:defRPr>
      </a:lvl7pPr>
      <a:lvl8pPr marL="1371600" algn="l" defTabSz="457200" rtl="0" eaLnBrk="1" fontAlgn="base" hangingPunct="1">
        <a:lnSpc>
          <a:spcPct val="85000"/>
        </a:lnSpc>
        <a:spcBef>
          <a:spcPct val="0"/>
        </a:spcBef>
        <a:spcAft>
          <a:spcPct val="0"/>
        </a:spcAft>
        <a:defRPr sz="2800" b="1">
          <a:solidFill>
            <a:srgbClr val="000000"/>
          </a:solidFill>
          <a:latin typeface="Arial" pitchFamily="-112" charset="0"/>
          <a:ea typeface="ＭＳ Ｐゴシック" pitchFamily="-112" charset="-128"/>
          <a:cs typeface="ＭＳ Ｐゴシック" pitchFamily="-112" charset="-128"/>
        </a:defRPr>
      </a:lvl8pPr>
      <a:lvl9pPr marL="1828800" algn="l" defTabSz="457200" rtl="0" eaLnBrk="1" fontAlgn="base" hangingPunct="1">
        <a:lnSpc>
          <a:spcPct val="85000"/>
        </a:lnSpc>
        <a:spcBef>
          <a:spcPct val="0"/>
        </a:spcBef>
        <a:spcAft>
          <a:spcPct val="0"/>
        </a:spcAft>
        <a:defRPr sz="2800" b="1">
          <a:solidFill>
            <a:srgbClr val="000000"/>
          </a:solidFill>
          <a:latin typeface="Arial" pitchFamily="-112" charset="0"/>
          <a:ea typeface="ＭＳ Ｐゴシック" pitchFamily="-112" charset="-128"/>
          <a:cs typeface="ＭＳ Ｐゴシック" pitchFamily="-112" charset="-128"/>
        </a:defRPr>
      </a:lvl9pPr>
    </p:titleStyle>
    <p:bodyStyle>
      <a:lvl1pPr marL="180975" indent="-180975" algn="l" defTabSz="457200" rtl="0" eaLnBrk="1" fontAlgn="base" hangingPunct="1">
        <a:spcBef>
          <a:spcPts val="600"/>
        </a:spcBef>
        <a:spcAft>
          <a:spcPct val="0"/>
        </a:spcAft>
        <a:buClr>
          <a:srgbClr val="EC1B2E"/>
        </a:buClr>
        <a:buSzPct val="120000"/>
        <a:buChar char="•"/>
        <a:defRPr sz="2200">
          <a:solidFill>
            <a:srgbClr val="000000"/>
          </a:solidFill>
          <a:latin typeface="+mn-lt"/>
          <a:ea typeface="+mn-ea"/>
          <a:cs typeface="+mn-cs"/>
        </a:defRPr>
      </a:lvl1pPr>
      <a:lvl2pPr marL="447675" indent="-265113" algn="l" defTabSz="457200" rtl="0" eaLnBrk="1" fontAlgn="base" hangingPunct="1">
        <a:spcBef>
          <a:spcPts val="600"/>
        </a:spcBef>
        <a:spcAft>
          <a:spcPct val="0"/>
        </a:spcAft>
        <a:buClr>
          <a:schemeClr val="tx1"/>
        </a:buClr>
        <a:buFont typeface="Arial" charset="0"/>
        <a:buChar char="−"/>
        <a:defRPr>
          <a:solidFill>
            <a:srgbClr val="000000"/>
          </a:solidFill>
          <a:latin typeface="+mn-lt"/>
          <a:ea typeface="+mn-ea"/>
        </a:defRPr>
      </a:lvl2pPr>
      <a:lvl3pPr marL="704850" indent="-255588" algn="l" defTabSz="457200" rtl="0" eaLnBrk="1" fontAlgn="base" hangingPunct="1">
        <a:spcBef>
          <a:spcPts val="600"/>
        </a:spcBef>
        <a:spcAft>
          <a:spcPct val="0"/>
        </a:spcAft>
        <a:buClr>
          <a:schemeClr val="tx1"/>
        </a:buClr>
        <a:buFont typeface="Arial" charset="0"/>
        <a:buChar char="−"/>
        <a:defRPr sz="1600">
          <a:solidFill>
            <a:srgbClr val="000000"/>
          </a:solidFill>
          <a:latin typeface="+mn-lt"/>
          <a:ea typeface="+mn-ea"/>
        </a:defRPr>
      </a:lvl3pPr>
      <a:lvl4pPr marL="1600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pitchFamily="-112"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pitchFamily="-112"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pitchFamily="-112"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pitchFamily="-112" charset="0"/>
        <a:buChar char="»"/>
        <a:defRPr sz="20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51" y="2661119"/>
            <a:ext cx="4762500" cy="1025056"/>
          </a:xfrm>
        </p:spPr>
        <p:txBody>
          <a:bodyPr/>
          <a:lstStyle/>
          <a:p>
            <a:pPr algn="ctr"/>
            <a:r>
              <a:rPr lang="en-GB" sz="1700" dirty="0"/>
              <a:t>NAVIGATING THROUGH US FEDERAL AND STATE </a:t>
            </a:r>
            <a:r>
              <a:rPr lang="en-GB" sz="1700" dirty="0" smtClean="0"/>
              <a:t>ENVIRONMENTAL LAWS AND </a:t>
            </a:r>
            <a:r>
              <a:rPr lang="en-GB" sz="1700" dirty="0"/>
              <a:t>REGULATIONS</a:t>
            </a:r>
          </a:p>
          <a:p>
            <a:pPr algn="ctr"/>
            <a:endParaRPr lang="en-GB" sz="1700" dirty="0"/>
          </a:p>
        </p:txBody>
      </p:sp>
      <p:sp>
        <p:nvSpPr>
          <p:cNvPr id="4" name="Title 3"/>
          <p:cNvSpPr>
            <a:spLocks noGrp="1"/>
          </p:cNvSpPr>
          <p:nvPr>
            <p:ph type="ctrTitle"/>
          </p:nvPr>
        </p:nvSpPr>
        <p:spPr>
          <a:xfrm>
            <a:off x="247649" y="1295400"/>
            <a:ext cx="4772026" cy="1304925"/>
          </a:xfrm>
        </p:spPr>
        <p:txBody>
          <a:bodyPr/>
          <a:lstStyle/>
          <a:p>
            <a:pPr algn="ctr">
              <a:lnSpc>
                <a:spcPct val="100000"/>
              </a:lnSpc>
            </a:pP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UNITED </a:t>
            </a:r>
            <a:r>
              <a:rPr lang="en-GB" sz="2200" dirty="0"/>
              <a:t>STATES MARITIME LAW </a:t>
            </a:r>
            <a:r>
              <a:rPr lang="en-GB" sz="2200" dirty="0" smtClean="0"/>
              <a:t/>
            </a:r>
            <a:br>
              <a:rPr lang="en-GB" sz="2200" dirty="0" smtClean="0"/>
            </a:br>
            <a:r>
              <a:rPr lang="en-GB" sz="2200" dirty="0" smtClean="0"/>
              <a:t>ASSOCIATION</a:t>
            </a:r>
            <a:r>
              <a:rPr lang="en-GB" sz="2200" dirty="0"/>
              <a:t/>
            </a:r>
            <a:br>
              <a:rPr lang="en-GB" sz="2200" dirty="0"/>
            </a:br>
            <a:r>
              <a:rPr lang="en-GB" sz="2200" dirty="0"/>
              <a:t>FALL MEETING BERMUDA 2015</a:t>
            </a:r>
            <a:br>
              <a:rPr lang="en-GB" sz="2200" dirty="0"/>
            </a:br>
            <a:endParaRPr lang="en-GB" sz="2200" dirty="0"/>
          </a:p>
        </p:txBody>
      </p:sp>
      <p:sp>
        <p:nvSpPr>
          <p:cNvPr id="5" name="TextBox 4"/>
          <p:cNvSpPr txBox="1"/>
          <p:nvPr/>
        </p:nvSpPr>
        <p:spPr>
          <a:xfrm>
            <a:off x="219076" y="4476750"/>
            <a:ext cx="4857750" cy="923330"/>
          </a:xfrm>
          <a:prstGeom prst="rect">
            <a:avLst/>
          </a:prstGeom>
          <a:noFill/>
        </p:spPr>
        <p:txBody>
          <a:bodyPr wrap="square" rtlCol="0">
            <a:spAutoFit/>
          </a:bodyPr>
          <a:lstStyle/>
          <a:p>
            <a:pPr algn="ctr"/>
            <a:r>
              <a:rPr lang="en-GB" dirty="0"/>
              <a:t>CHARLES B. ANDERSON</a:t>
            </a:r>
          </a:p>
          <a:p>
            <a:pPr algn="ctr"/>
            <a:r>
              <a:rPr lang="en-GB" dirty="0"/>
              <a:t>SKULD NORTH AMERICA</a:t>
            </a:r>
          </a:p>
          <a:p>
            <a:pPr algn="ctr"/>
            <a:endParaRPr lang="en-GB" dirty="0"/>
          </a:p>
        </p:txBody>
      </p:sp>
    </p:spTree>
    <p:extLst>
      <p:ext uri="{BB962C8B-B14F-4D97-AF65-F5344CB8AC3E}">
        <p14:creationId xmlns:p14="http://schemas.microsoft.com/office/powerpoint/2010/main" xmlns="" val="204774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81025" y="1343025"/>
            <a:ext cx="8097838" cy="4354513"/>
          </a:xfrm>
        </p:spPr>
        <p:txBody>
          <a:bodyPr/>
          <a:lstStyle/>
          <a:p>
            <a:pPr marL="0" indent="0">
              <a:buNone/>
            </a:pPr>
            <a:r>
              <a:rPr lang="en-GB" dirty="0"/>
              <a:t>“Placement of the savings clauses in Title I of OPA suggests that Congress intended to preserve state laws of a scope similar to the matters contained in Title I of OPA. . . . The evident purpose of the savings clauses is to preserve</a:t>
            </a:r>
          </a:p>
          <a:p>
            <a:pPr marL="0" indent="0">
              <a:buNone/>
            </a:pPr>
            <a:r>
              <a:rPr lang="en-GB" dirty="0"/>
              <a:t>state laws which, rather than imposing substantive regulation of a vessel's primary conduct, establish liability rules and</a:t>
            </a:r>
          </a:p>
          <a:p>
            <a:pPr marL="0" indent="0">
              <a:buNone/>
            </a:pPr>
            <a:r>
              <a:rPr lang="en-GB" dirty="0"/>
              <a:t>financial requirements relating to oil spills." </a:t>
            </a:r>
          </a:p>
          <a:p>
            <a:pPr marL="0" indent="0">
              <a:buNone/>
            </a:pPr>
            <a:r>
              <a:rPr lang="en-GB" dirty="0"/>
              <a:t> </a:t>
            </a:r>
          </a:p>
          <a:p>
            <a:pPr marL="0" indent="0">
              <a:buNone/>
            </a:pPr>
            <a:r>
              <a:rPr lang="en-GB" i="1" dirty="0" err="1"/>
              <a:t>Intertanko</a:t>
            </a:r>
            <a:r>
              <a:rPr lang="en-GB" i="1" dirty="0"/>
              <a:t> v. Locke, 529 U.S. 89, 105, 2000 AMC 913, 923 (2000)</a:t>
            </a:r>
            <a:endParaRPr lang="en-GB" dirty="0"/>
          </a:p>
          <a:p>
            <a:pPr marL="0" indent="0">
              <a:buNone/>
            </a:pPr>
            <a:endParaRPr lang="en-GB" dirty="0"/>
          </a:p>
        </p:txBody>
      </p:sp>
    </p:spTree>
    <p:extLst>
      <p:ext uri="{BB962C8B-B14F-4D97-AF65-F5344CB8AC3E}">
        <p14:creationId xmlns:p14="http://schemas.microsoft.com/office/powerpoint/2010/main" xmlns="" val="85175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2900" y="1019175"/>
            <a:ext cx="8448675" cy="5324475"/>
          </a:xfrm>
        </p:spPr>
        <p:txBody>
          <a:bodyPr/>
          <a:lstStyle/>
          <a:p>
            <a:pPr marL="0" indent="0">
              <a:buNone/>
            </a:pPr>
            <a:r>
              <a:rPr lang="en-GB" u="sng" dirty="0"/>
              <a:t>For </a:t>
            </a:r>
            <a:r>
              <a:rPr lang="en-GB" u="sng" dirty="0" err="1"/>
              <a:t>Preemption</a:t>
            </a:r>
            <a:r>
              <a:rPr lang="en-GB" u="sng" dirty="0"/>
              <a:t>:</a:t>
            </a:r>
          </a:p>
          <a:p>
            <a:pPr marL="0" indent="0">
              <a:buNone/>
            </a:pPr>
            <a:endParaRPr lang="en-GB" sz="600" dirty="0"/>
          </a:p>
          <a:p>
            <a:pPr marL="0" indent="0">
              <a:buNone/>
            </a:pPr>
            <a:r>
              <a:rPr lang="en-GB" sz="2100" dirty="0"/>
              <a:t>"[W]hen a court considers a state-law claim concerning interstate water pollution that is subject to the CWA, </a:t>
            </a:r>
            <a:r>
              <a:rPr lang="en-GB" sz="2100" dirty="0" smtClean="0"/>
              <a:t>the court </a:t>
            </a:r>
            <a:r>
              <a:rPr lang="en-GB" sz="2100" dirty="0"/>
              <a:t>must apply the law of the State in which the point source is located….[a]</a:t>
            </a:r>
            <a:r>
              <a:rPr lang="en-GB" sz="2100" dirty="0" err="1"/>
              <a:t>pplication</a:t>
            </a:r>
            <a:r>
              <a:rPr lang="en-GB" sz="2100" dirty="0"/>
              <a:t> of an affected State's law to an out-of-state source would . . . undermine the important goals of efficiency and predictability in the permit system."</a:t>
            </a:r>
          </a:p>
          <a:p>
            <a:pPr marL="0" indent="0">
              <a:buNone/>
            </a:pPr>
            <a:endParaRPr lang="en-GB" sz="600" dirty="0" smtClean="0"/>
          </a:p>
          <a:p>
            <a:pPr marL="0" indent="0">
              <a:buNone/>
            </a:pPr>
            <a:r>
              <a:rPr lang="en-GB" sz="2100" dirty="0" smtClean="0"/>
              <a:t>“</a:t>
            </a:r>
            <a:r>
              <a:rPr lang="en-GB" sz="2100" dirty="0"/>
              <a:t>After examining the CWA as a whole, its purposes and its history, we are convinced that if affected States were allowed to impose separate discharge standards on a single point source, the inevitable result would be a serious interference with the achievement of the "full purposes and objectives of Congress.”</a:t>
            </a:r>
          </a:p>
          <a:p>
            <a:pPr marL="0" indent="0">
              <a:buNone/>
            </a:pPr>
            <a:endParaRPr lang="en-GB" sz="600" dirty="0" smtClean="0"/>
          </a:p>
          <a:p>
            <a:pPr marL="0" indent="0">
              <a:buNone/>
            </a:pPr>
            <a:r>
              <a:rPr lang="en-GB" sz="2100" i="1" dirty="0" smtClean="0"/>
              <a:t>International </a:t>
            </a:r>
            <a:r>
              <a:rPr lang="en-GB" sz="2100" i="1" dirty="0"/>
              <a:t>Paper Co. v. Ouellette, 479 US 481, 487, 494 (1987)</a:t>
            </a:r>
            <a:endParaRPr lang="en-GB" sz="2100" dirty="0"/>
          </a:p>
          <a:p>
            <a:pPr marL="0" indent="0">
              <a:buNone/>
            </a:pPr>
            <a:endParaRPr lang="en-GB" dirty="0"/>
          </a:p>
        </p:txBody>
      </p:sp>
      <p:sp>
        <p:nvSpPr>
          <p:cNvPr id="3" name="Title 2"/>
          <p:cNvSpPr>
            <a:spLocks noGrp="1"/>
          </p:cNvSpPr>
          <p:nvPr>
            <p:ph type="title" idx="4294967295"/>
          </p:nvPr>
        </p:nvSpPr>
        <p:spPr>
          <a:xfrm>
            <a:off x="285750" y="427038"/>
            <a:ext cx="8029575" cy="420687"/>
          </a:xfrm>
        </p:spPr>
        <p:txBody>
          <a:bodyPr/>
          <a:lstStyle/>
          <a:p>
            <a:r>
              <a:rPr lang="en-GB" dirty="0"/>
              <a:t>POLLUTION DAMAGE</a:t>
            </a:r>
          </a:p>
        </p:txBody>
      </p:sp>
    </p:spTree>
    <p:extLst>
      <p:ext uri="{BB962C8B-B14F-4D97-AF65-F5344CB8AC3E}">
        <p14:creationId xmlns:p14="http://schemas.microsoft.com/office/powerpoint/2010/main" xmlns="" val="1863252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22288" y="1343025"/>
            <a:ext cx="8097837" cy="4354513"/>
          </a:xfrm>
        </p:spPr>
        <p:txBody>
          <a:bodyPr/>
          <a:lstStyle/>
          <a:p>
            <a:pPr marL="0" indent="0">
              <a:buNone/>
            </a:pPr>
            <a:r>
              <a:rPr lang="en-GB" dirty="0"/>
              <a:t>“These provisions [Sections 2718(a) and (c)] evince Congress' intent to preserve the States' police power to govern pollution discharges within their territorial waters. The Court does not read as them giving States the power to govern out-of-state conduct affecting multiple states. In other words, although Congress has expressed its intent to not </a:t>
            </a:r>
            <a:r>
              <a:rPr lang="en-GB" dirty="0" err="1"/>
              <a:t>preempt</a:t>
            </a:r>
            <a:r>
              <a:rPr lang="en-GB" dirty="0"/>
              <a:t> state law, this intent does not delegate to the States a power that the Constitution vested in the federal government.”</a:t>
            </a:r>
          </a:p>
          <a:p>
            <a:pPr marL="0" indent="0">
              <a:buNone/>
            </a:pPr>
            <a:r>
              <a:rPr lang="en-GB" dirty="0"/>
              <a:t> </a:t>
            </a:r>
          </a:p>
          <a:p>
            <a:pPr marL="0" indent="0">
              <a:buNone/>
            </a:pPr>
            <a:r>
              <a:rPr lang="en-GB" i="1" dirty="0"/>
              <a:t>Oil spill by the Oil Rig Deepwater Horizon, </a:t>
            </a:r>
            <a:r>
              <a:rPr lang="en-GB" dirty="0"/>
              <a:t>808 F. Supp. 2d 943,  2011 AMC 2220 (E.D. La.)</a:t>
            </a:r>
          </a:p>
          <a:p>
            <a:pPr marL="0" indent="0">
              <a:buNone/>
            </a:pPr>
            <a:endParaRPr lang="en-GB" dirty="0"/>
          </a:p>
        </p:txBody>
      </p:sp>
    </p:spTree>
    <p:extLst>
      <p:ext uri="{BB962C8B-B14F-4D97-AF65-F5344CB8AC3E}">
        <p14:creationId xmlns:p14="http://schemas.microsoft.com/office/powerpoint/2010/main" xmlns="" val="286259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 y="1057275"/>
            <a:ext cx="8934450" cy="5314950"/>
          </a:xfrm>
        </p:spPr>
        <p:txBody>
          <a:bodyPr/>
          <a:lstStyle/>
          <a:p>
            <a:pPr marL="0" indent="0">
              <a:buNone/>
            </a:pPr>
            <a:r>
              <a:rPr lang="en-GB" sz="1900" dirty="0"/>
              <a:t>“OPA's § 2718(a)(1)(A) explicitly prevents </a:t>
            </a:r>
            <a:r>
              <a:rPr lang="en-GB" sz="1900" dirty="0" err="1"/>
              <a:t>preemption</a:t>
            </a:r>
            <a:r>
              <a:rPr lang="en-GB" sz="1900" dirty="0"/>
              <a:t> of state law liability for ‘</a:t>
            </a:r>
            <a:r>
              <a:rPr lang="en-GB" sz="1900" b="1" i="1" dirty="0"/>
              <a:t>the discharge of oil or other pollution by oil</a:t>
            </a:r>
            <a:r>
              <a:rPr lang="en-GB" sz="1900" dirty="0" smtClean="0"/>
              <a:t>,”’ </a:t>
            </a:r>
            <a:r>
              <a:rPr lang="en-GB" sz="1900" dirty="0"/>
              <a:t>a proposition confirmed by the legislative history and judicial</a:t>
            </a:r>
            <a:r>
              <a:rPr lang="en-GB" sz="1900" b="1" i="1" dirty="0"/>
              <a:t> </a:t>
            </a:r>
            <a:r>
              <a:rPr lang="en-GB" sz="1900" dirty="0"/>
              <a:t>decisions. </a:t>
            </a:r>
          </a:p>
          <a:p>
            <a:pPr marL="0" indent="0">
              <a:buNone/>
            </a:pPr>
            <a:endParaRPr lang="en-GB" sz="600" dirty="0" smtClean="0"/>
          </a:p>
          <a:p>
            <a:pPr marL="0" indent="0">
              <a:buNone/>
            </a:pPr>
            <a:r>
              <a:rPr lang="en-GB" sz="1900" dirty="0" smtClean="0"/>
              <a:t>Transocean </a:t>
            </a:r>
            <a:r>
              <a:rPr lang="en-GB" sz="1900" dirty="0"/>
              <a:t>argues that the saving provisions apply only to state claims for oil discharges within a state's territory, not discharges…occurring in federal waters. </a:t>
            </a:r>
          </a:p>
          <a:p>
            <a:pPr marL="0" indent="0">
              <a:buNone/>
            </a:pPr>
            <a:endParaRPr lang="en-GB" sz="600" dirty="0" smtClean="0"/>
          </a:p>
          <a:p>
            <a:pPr marL="0" indent="0">
              <a:buNone/>
            </a:pPr>
            <a:r>
              <a:rPr lang="en-GB" sz="1900" dirty="0" smtClean="0"/>
              <a:t>[</a:t>
            </a:r>
            <a:r>
              <a:rPr lang="en-GB" sz="1900" dirty="0"/>
              <a:t>T]he saving clauses expressly authorize state claims for pollution by oil affecting a state regardless of where the discharge occurs *** Transocean's interpretation of the saving provisions… is structurally illogical.</a:t>
            </a:r>
          </a:p>
          <a:p>
            <a:pPr marL="0" indent="0">
              <a:buNone/>
            </a:pPr>
            <a:endParaRPr lang="en-GB" sz="600" dirty="0" smtClean="0"/>
          </a:p>
          <a:p>
            <a:pPr marL="0" indent="0">
              <a:buNone/>
            </a:pPr>
            <a:r>
              <a:rPr lang="en-GB" sz="1900" dirty="0" smtClean="0"/>
              <a:t>By </a:t>
            </a:r>
            <a:r>
              <a:rPr lang="en-GB" sz="1900" dirty="0"/>
              <a:t>specifying that States can impose additional liability for "other pollution by oil within such State" </a:t>
            </a:r>
            <a:r>
              <a:rPr lang="en-GB" sz="1900" dirty="0" smtClean="0"/>
              <a:t>[§ </a:t>
            </a:r>
            <a:r>
              <a:rPr lang="en-GB" sz="1900" dirty="0"/>
              <a:t>2718(a)(1)(A</a:t>
            </a:r>
            <a:r>
              <a:rPr lang="en-GB" sz="1900" dirty="0" smtClean="0"/>
              <a:t>)], </a:t>
            </a:r>
            <a:r>
              <a:rPr lang="en-GB" sz="1900" dirty="0"/>
              <a:t>the statute contemplates penalization of more than merely discharges occurring within the state's territory. </a:t>
            </a:r>
          </a:p>
          <a:p>
            <a:pPr marL="0" indent="0">
              <a:buNone/>
            </a:pPr>
            <a:endParaRPr lang="en-GB" sz="600" dirty="0" smtClean="0"/>
          </a:p>
          <a:p>
            <a:pPr marL="0" indent="0">
              <a:buNone/>
            </a:pPr>
            <a:r>
              <a:rPr lang="en-GB" sz="1900" i="1" dirty="0" smtClean="0"/>
              <a:t>The </a:t>
            </a:r>
            <a:r>
              <a:rPr lang="en-GB" sz="1900" i="1" dirty="0"/>
              <a:t>St. Joe Company v. Transocean Deepwater Drilling, </a:t>
            </a:r>
            <a:r>
              <a:rPr lang="en-GB" sz="1900" dirty="0"/>
              <a:t>774 F. Supp.2d 596, 2011 AMC 2624 (D. Del.)</a:t>
            </a:r>
          </a:p>
          <a:p>
            <a:pPr marL="0" indent="0">
              <a:buNone/>
            </a:pPr>
            <a:endParaRPr lang="en-GB" sz="1900" dirty="0"/>
          </a:p>
        </p:txBody>
      </p:sp>
      <p:sp>
        <p:nvSpPr>
          <p:cNvPr id="3" name="Title 2"/>
          <p:cNvSpPr>
            <a:spLocks noGrp="1"/>
          </p:cNvSpPr>
          <p:nvPr>
            <p:ph type="title" idx="4294967295"/>
          </p:nvPr>
        </p:nvSpPr>
        <p:spPr>
          <a:xfrm>
            <a:off x="257175" y="407988"/>
            <a:ext cx="7924800" cy="506412"/>
          </a:xfrm>
        </p:spPr>
        <p:txBody>
          <a:bodyPr/>
          <a:lstStyle/>
          <a:p>
            <a:r>
              <a:rPr lang="en-GB" sz="2200" b="0" u="sng" dirty="0"/>
              <a:t>For Non-</a:t>
            </a:r>
            <a:r>
              <a:rPr lang="en-GB" sz="2200" b="0" u="sng" dirty="0" err="1"/>
              <a:t>Preemption</a:t>
            </a:r>
            <a:r>
              <a:rPr lang="en-GB" sz="2200" b="0" u="sng" dirty="0"/>
              <a:t>:</a:t>
            </a:r>
            <a:r>
              <a:rPr lang="en-GB" sz="2200" b="0" dirty="0"/>
              <a:t/>
            </a:r>
            <a:br>
              <a:rPr lang="en-GB" sz="2200" b="0" dirty="0"/>
            </a:br>
            <a:endParaRPr lang="en-GB" sz="2200" b="0" dirty="0"/>
          </a:p>
        </p:txBody>
      </p:sp>
    </p:spTree>
    <p:extLst>
      <p:ext uri="{BB962C8B-B14F-4D97-AF65-F5344CB8AC3E}">
        <p14:creationId xmlns:p14="http://schemas.microsoft.com/office/powerpoint/2010/main" xmlns="" val="1341892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90500" y="990600"/>
            <a:ext cx="8782050" cy="5391150"/>
          </a:xfrm>
        </p:spPr>
        <p:txBody>
          <a:bodyPr/>
          <a:lstStyle/>
          <a:p>
            <a:pPr marL="0" indent="0">
              <a:buNone/>
            </a:pPr>
            <a:r>
              <a:rPr lang="en-GB" sz="2000" dirty="0"/>
              <a:t>(o) Obligation for damages unaffected, local authority not </a:t>
            </a:r>
            <a:r>
              <a:rPr lang="en-GB" sz="2000" dirty="0" err="1"/>
              <a:t>preempted</a:t>
            </a:r>
            <a:r>
              <a:rPr lang="en-GB" sz="2000" dirty="0"/>
              <a:t>; existing Federal authority not modified or affected</a:t>
            </a:r>
          </a:p>
          <a:p>
            <a:pPr marL="0" indent="0">
              <a:buNone/>
            </a:pPr>
            <a:endParaRPr lang="en-GB" sz="600" dirty="0" smtClean="0"/>
          </a:p>
          <a:p>
            <a:pPr marL="0" indent="0">
              <a:buNone/>
            </a:pPr>
            <a:r>
              <a:rPr lang="en-GB" sz="2000" dirty="0" smtClean="0"/>
              <a:t>(</a:t>
            </a:r>
            <a:r>
              <a:rPr lang="en-GB" sz="2000" dirty="0"/>
              <a:t>1) Nothing in this section shall affect or modify in any way the obligations of any owner or operator . . . or offshore facility to any person or agency under any provision of law for damages to any publicly owned or privately owned property resulting from a discharge of any oil or hazardous substance. . . .</a:t>
            </a:r>
          </a:p>
          <a:p>
            <a:pPr marL="0" indent="0">
              <a:buNone/>
            </a:pPr>
            <a:endParaRPr lang="en-GB" sz="600" dirty="0" smtClean="0"/>
          </a:p>
          <a:p>
            <a:pPr marL="0" indent="0">
              <a:buNone/>
            </a:pPr>
            <a:r>
              <a:rPr lang="en-GB" sz="2000" dirty="0" smtClean="0"/>
              <a:t>(</a:t>
            </a:r>
            <a:r>
              <a:rPr lang="en-GB" sz="2000" dirty="0"/>
              <a:t>2) Nothing in this section shall be construed as </a:t>
            </a:r>
            <a:r>
              <a:rPr lang="en-GB" sz="2000" dirty="0" err="1"/>
              <a:t>preempting</a:t>
            </a:r>
            <a:r>
              <a:rPr lang="en-GB" sz="2000" dirty="0"/>
              <a:t> any State or political subdivision thereof from imposing any requirement or liability with respect to the discharge of oil or hazardous substance </a:t>
            </a:r>
            <a:r>
              <a:rPr lang="en-GB" sz="2000" b="1" dirty="0"/>
              <a:t>into any waters within such State</a:t>
            </a:r>
            <a:r>
              <a:rPr lang="en-GB" sz="2000" dirty="0"/>
              <a:t>, or with respect to any removal activities related to such discharge.</a:t>
            </a:r>
          </a:p>
          <a:p>
            <a:pPr marL="0" indent="0">
              <a:buNone/>
            </a:pPr>
            <a:endParaRPr lang="en-GB" sz="600" dirty="0" smtClean="0"/>
          </a:p>
          <a:p>
            <a:pPr marL="0" indent="0">
              <a:buNone/>
            </a:pPr>
            <a:r>
              <a:rPr lang="en-GB" sz="2000" dirty="0" smtClean="0"/>
              <a:t>(</a:t>
            </a:r>
            <a:r>
              <a:rPr lang="en-GB" sz="2000" dirty="0"/>
              <a:t>3) Nothing in this section shall be construed . . . to affect any State or local law </a:t>
            </a:r>
            <a:r>
              <a:rPr lang="en-GB" sz="2000" b="1" dirty="0"/>
              <a:t>not in conflict with this section</a:t>
            </a:r>
            <a:r>
              <a:rPr lang="en-GB" sz="2000" dirty="0"/>
              <a:t>.</a:t>
            </a:r>
          </a:p>
          <a:p>
            <a:pPr marL="0" indent="0">
              <a:buNone/>
            </a:pPr>
            <a:endParaRPr lang="en-GB" sz="600" dirty="0"/>
          </a:p>
          <a:p>
            <a:pPr marL="0" indent="0">
              <a:buNone/>
            </a:pPr>
            <a:r>
              <a:rPr lang="en-GB" sz="2000" i="1" dirty="0" smtClean="0"/>
              <a:t>Clean </a:t>
            </a:r>
            <a:r>
              <a:rPr lang="en-GB" sz="2000" i="1" dirty="0"/>
              <a:t>Water Act, 33 U.S.C. § 1321</a:t>
            </a:r>
            <a:r>
              <a:rPr lang="en-GB" sz="2000" dirty="0"/>
              <a:t>(o)</a:t>
            </a:r>
          </a:p>
          <a:p>
            <a:pPr marL="0" indent="0">
              <a:buNone/>
            </a:pPr>
            <a:endParaRPr lang="en-GB" sz="2000" dirty="0"/>
          </a:p>
        </p:txBody>
      </p:sp>
      <p:sp>
        <p:nvSpPr>
          <p:cNvPr id="3" name="Title 2"/>
          <p:cNvSpPr>
            <a:spLocks noGrp="1"/>
          </p:cNvSpPr>
          <p:nvPr>
            <p:ph type="title" idx="4294967295"/>
          </p:nvPr>
        </p:nvSpPr>
        <p:spPr>
          <a:xfrm>
            <a:off x="190500" y="350838"/>
            <a:ext cx="7924800" cy="506412"/>
          </a:xfrm>
        </p:spPr>
        <p:txBody>
          <a:bodyPr/>
          <a:lstStyle/>
          <a:p>
            <a:r>
              <a:rPr lang="en-GB" dirty="0"/>
              <a:t>CIVIL PENALTIES</a:t>
            </a:r>
            <a:br>
              <a:rPr lang="en-GB" dirty="0"/>
            </a:br>
            <a:endParaRPr lang="en-GB" dirty="0"/>
          </a:p>
        </p:txBody>
      </p:sp>
    </p:spTree>
    <p:extLst>
      <p:ext uri="{BB962C8B-B14F-4D97-AF65-F5344CB8AC3E}">
        <p14:creationId xmlns:p14="http://schemas.microsoft.com/office/powerpoint/2010/main" xmlns="" val="233182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5138" y="1285875"/>
            <a:ext cx="8097837" cy="4545013"/>
          </a:xfrm>
        </p:spPr>
        <p:txBody>
          <a:bodyPr/>
          <a:lstStyle/>
          <a:p>
            <a:pPr marL="0" indent="0">
              <a:buNone/>
            </a:pPr>
            <a:r>
              <a:rPr lang="en-GB" dirty="0"/>
              <a:t>The argument is also briefly made that the Parishes' Wildlife Statute claims are preserved by Section 2718(a)(1)(A), which allows any state or political subdivision thereof to impose additional liability or requirements with respect to "the discharge of oil or other pollution by oil within such State. . . ." The Parishes would limit "within such State" to modifying "pollution by oil." This does not wash grammatically; the</a:t>
            </a:r>
          </a:p>
          <a:p>
            <a:pPr marL="0" indent="0">
              <a:buNone/>
            </a:pPr>
            <a:r>
              <a:rPr lang="en-GB" dirty="0"/>
              <a:t>geographic limitation applies to both means of pollution.</a:t>
            </a:r>
          </a:p>
          <a:p>
            <a:pPr marL="0" indent="0">
              <a:buNone/>
            </a:pPr>
            <a:r>
              <a:rPr lang="en-GB" dirty="0"/>
              <a:t> </a:t>
            </a:r>
          </a:p>
          <a:p>
            <a:pPr marL="0" indent="0">
              <a:buNone/>
            </a:pPr>
            <a:r>
              <a:rPr lang="en-GB" i="1" dirty="0"/>
              <a:t>In re Oil Spill by the Oil Rig Deepwater Horizon, </a:t>
            </a:r>
            <a:r>
              <a:rPr lang="en-GB" dirty="0"/>
              <a:t>745 F.3d 157, 2014 AMC 2600</a:t>
            </a:r>
          </a:p>
          <a:p>
            <a:pPr marL="0" indent="0">
              <a:buNone/>
            </a:pPr>
            <a:endParaRPr lang="en-GB" dirty="0"/>
          </a:p>
        </p:txBody>
      </p:sp>
    </p:spTree>
    <p:extLst>
      <p:ext uri="{BB962C8B-B14F-4D97-AF65-F5344CB8AC3E}">
        <p14:creationId xmlns:p14="http://schemas.microsoft.com/office/powerpoint/2010/main" xmlns="" val="3986473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07988" y="1428750"/>
            <a:ext cx="8097837" cy="4354513"/>
          </a:xfrm>
        </p:spPr>
        <p:txBody>
          <a:bodyPr/>
          <a:lstStyle/>
          <a:p>
            <a:pPr marL="0" indent="0">
              <a:buNone/>
            </a:pPr>
            <a:r>
              <a:rPr lang="en-GB" dirty="0"/>
              <a:t>“If a discharge, or a substantial threat of a discharge, of oil or a hazardous substance from a vessel, offshore facility, or onshore facility is of such a size or character as to be a substantial threat to the public health or welfare of the United States . . . </a:t>
            </a:r>
            <a:r>
              <a:rPr lang="en-GB" b="1" dirty="0"/>
              <a:t>the President shall direct all Federal, State, and </a:t>
            </a:r>
            <a:r>
              <a:rPr lang="en-GB" b="1" dirty="0" smtClean="0"/>
              <a:t>private actions </a:t>
            </a:r>
            <a:r>
              <a:rPr lang="en-GB" b="1" dirty="0"/>
              <a:t>to remove the discharge </a:t>
            </a:r>
            <a:r>
              <a:rPr lang="en-GB" dirty="0"/>
              <a:t>or to mitigate or prevent the threat of the discharge.”</a:t>
            </a:r>
          </a:p>
          <a:p>
            <a:pPr marL="0" indent="0">
              <a:buNone/>
            </a:pPr>
            <a:r>
              <a:rPr lang="en-GB" dirty="0"/>
              <a:t> </a:t>
            </a:r>
          </a:p>
          <a:p>
            <a:pPr marL="0" indent="0">
              <a:buNone/>
            </a:pPr>
            <a:r>
              <a:rPr lang="en-GB" i="1" dirty="0"/>
              <a:t>33 U.S.C. § 1321</a:t>
            </a:r>
            <a:r>
              <a:rPr lang="en-GB" dirty="0"/>
              <a:t>(c)(2)(A) (emphasis added).</a:t>
            </a:r>
          </a:p>
          <a:p>
            <a:pPr marL="0" indent="0">
              <a:buNone/>
            </a:pPr>
            <a:endParaRPr lang="en-GB" dirty="0"/>
          </a:p>
        </p:txBody>
      </p:sp>
      <p:sp>
        <p:nvSpPr>
          <p:cNvPr id="3" name="Title 2"/>
          <p:cNvSpPr>
            <a:spLocks noGrp="1"/>
          </p:cNvSpPr>
          <p:nvPr>
            <p:ph type="title" idx="4294967295"/>
          </p:nvPr>
        </p:nvSpPr>
        <p:spPr>
          <a:xfrm>
            <a:off x="400050" y="427038"/>
            <a:ext cx="7924800" cy="863600"/>
          </a:xfrm>
        </p:spPr>
        <p:txBody>
          <a:bodyPr/>
          <a:lstStyle/>
          <a:p>
            <a:r>
              <a:rPr lang="en-GB" dirty="0"/>
              <a:t>REMOVAL ACTIONS</a:t>
            </a:r>
            <a:br>
              <a:rPr lang="en-GB" dirty="0"/>
            </a:br>
            <a:endParaRPr lang="en-GB" dirty="0"/>
          </a:p>
        </p:txBody>
      </p:sp>
    </p:spTree>
    <p:extLst>
      <p:ext uri="{BB962C8B-B14F-4D97-AF65-F5344CB8AC3E}">
        <p14:creationId xmlns:p14="http://schemas.microsoft.com/office/powerpoint/2010/main" xmlns="" val="182519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5138" y="1485900"/>
            <a:ext cx="8097837" cy="4354513"/>
          </a:xfrm>
        </p:spPr>
        <p:txBody>
          <a:bodyPr/>
          <a:lstStyle/>
          <a:p>
            <a:pPr marL="0" indent="0">
              <a:buNone/>
            </a:pPr>
            <a:r>
              <a:rPr lang="en-GB" dirty="0"/>
              <a:t>“The President shall consult with the affected trustees . . . on the appropriate removal action to be taken in connection with any discharge of oil. For the purposes of the National Contingency Plan, removal with respect to any discharge shall be considered completed when so determined by the President in consultation with the Governor or Governors of the affected States. </a:t>
            </a:r>
            <a:r>
              <a:rPr lang="en-GB" b="1" dirty="0"/>
              <a:t>However, this determination shall</a:t>
            </a:r>
            <a:r>
              <a:rPr lang="en-GB" dirty="0"/>
              <a:t> </a:t>
            </a:r>
            <a:r>
              <a:rPr lang="en-GB" b="1" dirty="0"/>
              <a:t>not preclude additional removal actions under applicable State law</a:t>
            </a:r>
            <a:r>
              <a:rPr lang="en-GB" dirty="0"/>
              <a:t>.</a:t>
            </a:r>
          </a:p>
          <a:p>
            <a:pPr marL="0" indent="0">
              <a:buNone/>
            </a:pPr>
            <a:r>
              <a:rPr lang="en-GB" dirty="0"/>
              <a:t> </a:t>
            </a:r>
          </a:p>
          <a:p>
            <a:pPr marL="0" indent="0">
              <a:buNone/>
            </a:pPr>
            <a:r>
              <a:rPr lang="en-GB" i="1" dirty="0"/>
              <a:t>33 U.S.C. § </a:t>
            </a:r>
            <a:r>
              <a:rPr lang="en-GB" i="1" dirty="0" smtClean="0"/>
              <a:t>2711 </a:t>
            </a:r>
            <a:endParaRPr lang="en-GB" dirty="0"/>
          </a:p>
          <a:p>
            <a:pPr marL="0" indent="0">
              <a:buNone/>
            </a:pPr>
            <a:endParaRPr lang="en-GB" dirty="0"/>
          </a:p>
        </p:txBody>
      </p:sp>
      <p:sp>
        <p:nvSpPr>
          <p:cNvPr id="4" name="Title 2"/>
          <p:cNvSpPr>
            <a:spLocks noGrp="1"/>
          </p:cNvSpPr>
          <p:nvPr>
            <p:ph type="title" idx="4294967295"/>
          </p:nvPr>
        </p:nvSpPr>
        <p:spPr>
          <a:xfrm>
            <a:off x="438150" y="427038"/>
            <a:ext cx="7924800" cy="863600"/>
          </a:xfrm>
        </p:spPr>
        <p:txBody>
          <a:bodyPr/>
          <a:lstStyle/>
          <a:p>
            <a:r>
              <a:rPr lang="en-GB" dirty="0"/>
              <a:t>REMOVAL ACTIONS</a:t>
            </a:r>
            <a:br>
              <a:rPr lang="en-GB" dirty="0"/>
            </a:br>
            <a:endParaRPr lang="en-GB" dirty="0"/>
          </a:p>
        </p:txBody>
      </p:sp>
    </p:spTree>
    <p:extLst>
      <p:ext uri="{BB962C8B-B14F-4D97-AF65-F5344CB8AC3E}">
        <p14:creationId xmlns:p14="http://schemas.microsoft.com/office/powerpoint/2010/main" xmlns="" val="94113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88963" y="1457325"/>
            <a:ext cx="8097837" cy="4354513"/>
          </a:xfrm>
        </p:spPr>
        <p:txBody>
          <a:bodyPr/>
          <a:lstStyle/>
          <a:p>
            <a:pPr marL="0" indent="0">
              <a:buNone/>
            </a:pPr>
            <a:r>
              <a:rPr lang="en-GB" dirty="0"/>
              <a:t>“The Court finds that the State’s actions in this case – in ordering the removal of the orphaned anchors … - are pre-empted by obstacle pre-emption*** [P]</a:t>
            </a:r>
            <a:r>
              <a:rPr lang="en-GB" dirty="0" err="1"/>
              <a:t>ermitting</a:t>
            </a:r>
            <a:r>
              <a:rPr lang="en-GB" dirty="0"/>
              <a:t> the State to require any party to acquire a coastal permit for…spill response…would impede the accomplishment and realization of the CWA’s objective of providing a “clear delineation of command and management.”</a:t>
            </a:r>
          </a:p>
          <a:p>
            <a:pPr marL="0" indent="0">
              <a:buNone/>
            </a:pPr>
            <a:r>
              <a:rPr lang="en-GB" dirty="0"/>
              <a:t> </a:t>
            </a:r>
          </a:p>
          <a:p>
            <a:pPr marL="0" indent="0">
              <a:buNone/>
            </a:pPr>
            <a:r>
              <a:rPr lang="en-GB" i="1" dirty="0"/>
              <a:t>BP America v. </a:t>
            </a:r>
            <a:r>
              <a:rPr lang="en-GB" i="1" dirty="0" err="1"/>
              <a:t>Chustz</a:t>
            </a:r>
            <a:r>
              <a:rPr lang="en-GB" i="1" dirty="0"/>
              <a:t>, </a:t>
            </a:r>
            <a:r>
              <a:rPr lang="en-GB" dirty="0"/>
              <a:t>33 F.Supp.3d 676, 2015 AMC 21 (M.D. La. 2014)</a:t>
            </a:r>
          </a:p>
          <a:p>
            <a:pPr marL="0" indent="0">
              <a:buNone/>
            </a:pPr>
            <a:endParaRPr lang="en-GB" dirty="0"/>
          </a:p>
        </p:txBody>
      </p:sp>
    </p:spTree>
    <p:extLst>
      <p:ext uri="{BB962C8B-B14F-4D97-AF65-F5344CB8AC3E}">
        <p14:creationId xmlns:p14="http://schemas.microsoft.com/office/powerpoint/2010/main" xmlns="" val="341984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81025" y="1419225"/>
            <a:ext cx="8097838" cy="4354513"/>
          </a:xfrm>
        </p:spPr>
        <p:txBody>
          <a:bodyPr/>
          <a:lstStyle/>
          <a:p>
            <a:pPr marL="0" indent="0">
              <a:buNone/>
            </a:pPr>
            <a:r>
              <a:rPr lang="en-GB" u="sng" dirty="0"/>
              <a:t>For Displacement</a:t>
            </a:r>
            <a:r>
              <a:rPr lang="en-GB" dirty="0"/>
              <a:t>:</a:t>
            </a:r>
          </a:p>
          <a:p>
            <a:pPr marL="0" indent="0">
              <a:buNone/>
            </a:pPr>
            <a:r>
              <a:rPr lang="en-GB" b="1" dirty="0"/>
              <a:t> </a:t>
            </a:r>
            <a:endParaRPr lang="en-GB" dirty="0"/>
          </a:p>
          <a:p>
            <a:pPr marL="0" indent="0">
              <a:buNone/>
            </a:pPr>
            <a:r>
              <a:rPr lang="en-GB" dirty="0"/>
              <a:t>“Nothing in OPA authorizes a responsible party to bring a third-party complaint against a claimant that has chosen…to submit claims to the [National Pollution] Fund after 90 days without payment….[S]</a:t>
            </a:r>
            <a:r>
              <a:rPr lang="en-GB" dirty="0" err="1"/>
              <a:t>uch</a:t>
            </a:r>
            <a:r>
              <a:rPr lang="en-GB" dirty="0"/>
              <a:t> a third-party complaint would risk “avoid[</a:t>
            </a:r>
            <a:r>
              <a:rPr lang="en-GB" dirty="0" err="1"/>
              <a:t>ing</a:t>
            </a:r>
            <a:r>
              <a:rPr lang="en-GB" dirty="0"/>
              <a:t>] the strict liability that OPA places on responsible parties to pay </a:t>
            </a:r>
            <a:r>
              <a:rPr lang="en-GB" dirty="0" err="1"/>
              <a:t>cleanup</a:t>
            </a:r>
            <a:r>
              <a:rPr lang="en-GB" dirty="0"/>
              <a:t> and removal costs.”</a:t>
            </a:r>
          </a:p>
          <a:p>
            <a:pPr marL="0" indent="0">
              <a:buNone/>
            </a:pPr>
            <a:r>
              <a:rPr lang="en-GB" dirty="0"/>
              <a:t> </a:t>
            </a:r>
          </a:p>
          <a:p>
            <a:pPr marL="0" indent="0">
              <a:buNone/>
            </a:pPr>
            <a:r>
              <a:rPr lang="en-GB" i="1" dirty="0"/>
              <a:t>US v. American Commercial Lines, </a:t>
            </a:r>
            <a:r>
              <a:rPr lang="en-GB" dirty="0"/>
              <a:t>759 F.3d 420, 2014 AMC 2400 (5</a:t>
            </a:r>
            <a:r>
              <a:rPr lang="en-GB" baseline="30000" dirty="0"/>
              <a:t>th</a:t>
            </a:r>
            <a:r>
              <a:rPr lang="en-GB" dirty="0"/>
              <a:t> Cir. 2014)</a:t>
            </a:r>
          </a:p>
          <a:p>
            <a:pPr marL="0" indent="0">
              <a:buNone/>
            </a:pPr>
            <a:endParaRPr lang="en-GB" dirty="0"/>
          </a:p>
        </p:txBody>
      </p:sp>
      <p:sp>
        <p:nvSpPr>
          <p:cNvPr id="3" name="Title 2"/>
          <p:cNvSpPr>
            <a:spLocks noGrp="1"/>
          </p:cNvSpPr>
          <p:nvPr>
            <p:ph type="title" idx="4294967295"/>
          </p:nvPr>
        </p:nvSpPr>
        <p:spPr>
          <a:xfrm>
            <a:off x="428625" y="512763"/>
            <a:ext cx="7924800" cy="544512"/>
          </a:xfrm>
        </p:spPr>
        <p:txBody>
          <a:bodyPr/>
          <a:lstStyle/>
          <a:p>
            <a:r>
              <a:rPr lang="en-GB" dirty="0"/>
              <a:t>THIRD-PARTY ACTIONS</a:t>
            </a:r>
            <a:br>
              <a:rPr lang="en-GB" dirty="0"/>
            </a:br>
            <a:endParaRPr lang="en-GB" dirty="0"/>
          </a:p>
        </p:txBody>
      </p:sp>
    </p:spTree>
    <p:extLst>
      <p:ext uri="{BB962C8B-B14F-4D97-AF65-F5344CB8AC3E}">
        <p14:creationId xmlns:p14="http://schemas.microsoft.com/office/powerpoint/2010/main" xmlns="" val="1338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47675" y="1314450"/>
            <a:ext cx="8172451" cy="4354513"/>
          </a:xfrm>
        </p:spPr>
        <p:txBody>
          <a:bodyPr/>
          <a:lstStyle/>
          <a:p>
            <a:pPr marL="0" indent="0">
              <a:buNone/>
            </a:pPr>
            <a:r>
              <a:rPr lang="en-GB" dirty="0"/>
              <a:t>“The laws of the United States…shall be the supreme Law of the Land; and the Judges in every State shall be bound thereby, any Thing in the Constitution or Laws of any State to the Contrary notwithstanding." </a:t>
            </a:r>
          </a:p>
          <a:p>
            <a:pPr marL="0" indent="0">
              <a:buNone/>
            </a:pPr>
            <a:r>
              <a:rPr lang="en-GB" dirty="0"/>
              <a:t> </a:t>
            </a:r>
          </a:p>
          <a:p>
            <a:pPr marL="0" indent="0">
              <a:buNone/>
            </a:pPr>
            <a:r>
              <a:rPr lang="en-GB" dirty="0"/>
              <a:t>U.S</a:t>
            </a:r>
            <a:r>
              <a:rPr lang="en-GB" dirty="0" smtClean="0"/>
              <a:t>. Constitution</a:t>
            </a:r>
            <a:r>
              <a:rPr lang="en-GB" dirty="0"/>
              <a:t>, Article VI, Clause 2</a:t>
            </a:r>
          </a:p>
          <a:p>
            <a:pPr marL="0" indent="0">
              <a:buNone/>
            </a:pPr>
            <a:endParaRPr lang="en-GB" dirty="0"/>
          </a:p>
        </p:txBody>
      </p:sp>
    </p:spTree>
    <p:extLst>
      <p:ext uri="{BB962C8B-B14F-4D97-AF65-F5344CB8AC3E}">
        <p14:creationId xmlns:p14="http://schemas.microsoft.com/office/powerpoint/2010/main" xmlns="" val="3642498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88963" y="1409700"/>
            <a:ext cx="8097837" cy="4354513"/>
          </a:xfrm>
        </p:spPr>
        <p:txBody>
          <a:bodyPr/>
          <a:lstStyle/>
          <a:p>
            <a:pPr marL="0" indent="0">
              <a:buNone/>
            </a:pPr>
            <a:r>
              <a:rPr lang="en-GB" dirty="0"/>
              <a:t>“This Court finds that…OPA </a:t>
            </a:r>
            <a:r>
              <a:rPr lang="en-GB" dirty="0" err="1"/>
              <a:t>preempts</a:t>
            </a:r>
            <a:r>
              <a:rPr lang="en-GB" dirty="0"/>
              <a:t> general maritime law claims that are recoverable under OPA… In light of Congress’ intent to minimize piecemeal lawsuits and the mandatory language of OPA…, it appears that Claimants should pursue claims covered by OPA only against the responsible party… Then, the responsible party can take action to recover from third parties.”</a:t>
            </a:r>
          </a:p>
          <a:p>
            <a:pPr marL="0" indent="0">
              <a:buNone/>
            </a:pPr>
            <a:r>
              <a:rPr lang="en-GB" dirty="0"/>
              <a:t> </a:t>
            </a:r>
          </a:p>
          <a:p>
            <a:pPr marL="0" indent="0">
              <a:buNone/>
            </a:pPr>
            <a:r>
              <a:rPr lang="en-GB" i="1" dirty="0" err="1"/>
              <a:t>Gabarick</a:t>
            </a:r>
            <a:r>
              <a:rPr lang="en-GB" i="1" dirty="0"/>
              <a:t> v. </a:t>
            </a:r>
            <a:r>
              <a:rPr lang="en-GB" i="1" dirty="0" err="1"/>
              <a:t>Laurin</a:t>
            </a:r>
            <a:r>
              <a:rPr lang="en-GB" i="1" dirty="0"/>
              <a:t> </a:t>
            </a:r>
            <a:r>
              <a:rPr lang="en-GB" i="1" dirty="0" err="1"/>
              <a:t>Martime</a:t>
            </a:r>
            <a:r>
              <a:rPr lang="en-GB" i="1" dirty="0"/>
              <a:t> (America) Inc., </a:t>
            </a:r>
            <a:r>
              <a:rPr lang="en-GB" dirty="0"/>
              <a:t>623 F. Supp. 741, 2009 AMC 1014 (E.D. La.)</a:t>
            </a:r>
          </a:p>
          <a:p>
            <a:pPr marL="0" indent="0">
              <a:buNone/>
            </a:pPr>
            <a:endParaRPr lang="en-GB" dirty="0"/>
          </a:p>
        </p:txBody>
      </p:sp>
      <p:sp>
        <p:nvSpPr>
          <p:cNvPr id="4" name="Title 2"/>
          <p:cNvSpPr>
            <a:spLocks noGrp="1"/>
          </p:cNvSpPr>
          <p:nvPr>
            <p:ph type="title" idx="4294967295"/>
          </p:nvPr>
        </p:nvSpPr>
        <p:spPr>
          <a:xfrm>
            <a:off x="438150" y="474663"/>
            <a:ext cx="7924800" cy="515937"/>
          </a:xfrm>
        </p:spPr>
        <p:txBody>
          <a:bodyPr/>
          <a:lstStyle/>
          <a:p>
            <a:r>
              <a:rPr lang="en-GB" dirty="0"/>
              <a:t>THIRD-PARTY ACTIONS</a:t>
            </a:r>
            <a:br>
              <a:rPr lang="en-GB" dirty="0"/>
            </a:br>
            <a:endParaRPr lang="en-GB" dirty="0"/>
          </a:p>
        </p:txBody>
      </p:sp>
    </p:spTree>
    <p:extLst>
      <p:ext uri="{BB962C8B-B14F-4D97-AF65-F5344CB8AC3E}">
        <p14:creationId xmlns:p14="http://schemas.microsoft.com/office/powerpoint/2010/main" xmlns="" val="3593948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2900" y="1162050"/>
            <a:ext cx="8448675" cy="5057775"/>
          </a:xfrm>
        </p:spPr>
        <p:txBody>
          <a:bodyPr/>
          <a:lstStyle/>
          <a:p>
            <a:pPr marL="0" indent="0">
              <a:buNone/>
            </a:pPr>
            <a:r>
              <a:rPr lang="en-GB" sz="2000" dirty="0"/>
              <a:t>“[T]here is nothing to indicate that allowing a general maritime remedy against the non-Responsible Parties will somehow frustrate Congress' intent when it enacted OPA. </a:t>
            </a:r>
          </a:p>
          <a:p>
            <a:pPr marL="0" indent="0">
              <a:buNone/>
            </a:pPr>
            <a:endParaRPr lang="en-GB" sz="600" dirty="0" smtClean="0"/>
          </a:p>
          <a:p>
            <a:pPr marL="0" indent="0">
              <a:buNone/>
            </a:pPr>
            <a:r>
              <a:rPr lang="en-GB" sz="2000" dirty="0" smtClean="0"/>
              <a:t>Thus</a:t>
            </a:r>
            <a:r>
              <a:rPr lang="en-GB" sz="2000" dirty="0"/>
              <a:t>, claimants' maritime causes of action against a Responsible Party are displaced by OPA, such that all claims against a Responsible Party for damages covered by OPA must comply with OPA's presentment procedure. However, as to the non-Responsible Parties, there is nothing in OPA to indicate that Congress intended such parties to be immune from direct liability to persons who either suffered physical damage to a proprietary interest or qualify for the commercial fishermen exception. Therefore, general maritime law claims that existed before OPA may be brought directly against non-Responsible parties.”</a:t>
            </a:r>
          </a:p>
          <a:p>
            <a:pPr marL="0" indent="0">
              <a:buNone/>
            </a:pPr>
            <a:endParaRPr lang="en-GB" sz="600" dirty="0"/>
          </a:p>
          <a:p>
            <a:pPr marL="0" indent="0">
              <a:buNone/>
            </a:pPr>
            <a:r>
              <a:rPr lang="en-GB" sz="2000" i="1" dirty="0" smtClean="0"/>
              <a:t>Oil </a:t>
            </a:r>
            <a:r>
              <a:rPr lang="en-GB" sz="2000" i="1" dirty="0"/>
              <a:t>spill by the Oil Rig Deepwater Horizon, </a:t>
            </a:r>
            <a:r>
              <a:rPr lang="en-GB" sz="2000" dirty="0"/>
              <a:t>808 F. Supp. 2d 943,  2011 AMC 2220 (E.D. La.)</a:t>
            </a:r>
          </a:p>
        </p:txBody>
      </p:sp>
      <p:sp>
        <p:nvSpPr>
          <p:cNvPr id="3" name="Title 2"/>
          <p:cNvSpPr>
            <a:spLocks noGrp="1"/>
          </p:cNvSpPr>
          <p:nvPr>
            <p:ph type="title" idx="4294967295"/>
          </p:nvPr>
        </p:nvSpPr>
        <p:spPr>
          <a:xfrm>
            <a:off x="381000" y="388938"/>
            <a:ext cx="7924800" cy="515937"/>
          </a:xfrm>
        </p:spPr>
        <p:txBody>
          <a:bodyPr/>
          <a:lstStyle/>
          <a:p>
            <a:r>
              <a:rPr lang="en-GB" sz="2400" b="0" u="sng" dirty="0"/>
              <a:t>For Non-Displacement</a:t>
            </a:r>
            <a:r>
              <a:rPr lang="en-GB" sz="2400" b="0" dirty="0"/>
              <a:t>:</a:t>
            </a:r>
            <a:r>
              <a:rPr lang="en-GB" dirty="0"/>
              <a:t/>
            </a:r>
            <a:br>
              <a:rPr lang="en-GB" dirty="0"/>
            </a:br>
            <a:endParaRPr lang="en-GB" dirty="0"/>
          </a:p>
        </p:txBody>
      </p:sp>
    </p:spTree>
    <p:extLst>
      <p:ext uri="{BB962C8B-B14F-4D97-AF65-F5344CB8AC3E}">
        <p14:creationId xmlns:p14="http://schemas.microsoft.com/office/powerpoint/2010/main" xmlns="" val="3260680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066800"/>
            <a:ext cx="8591550" cy="5200650"/>
          </a:xfrm>
        </p:spPr>
        <p:txBody>
          <a:bodyPr/>
          <a:lstStyle/>
          <a:p>
            <a:pPr marL="0" indent="0">
              <a:buNone/>
            </a:pPr>
            <a:r>
              <a:rPr lang="en-GB" u="sng" dirty="0"/>
              <a:t>For Displacement:</a:t>
            </a:r>
            <a:endParaRPr lang="en-GB" dirty="0"/>
          </a:p>
          <a:p>
            <a:pPr marL="0" indent="0">
              <a:buNone/>
            </a:pPr>
            <a:endParaRPr lang="en-GB" sz="600" dirty="0"/>
          </a:p>
          <a:p>
            <a:pPr marL="0" indent="0">
              <a:buNone/>
            </a:pPr>
            <a:r>
              <a:rPr lang="en-GB" dirty="0"/>
              <a:t> </a:t>
            </a:r>
            <a:r>
              <a:rPr lang="en-GB" sz="2100" dirty="0"/>
              <a:t>“In order to abrogate a common-law principle, the statute must speak directly to the question addressed by the common law.” </a:t>
            </a:r>
          </a:p>
          <a:p>
            <a:pPr marL="0" indent="0">
              <a:buNone/>
            </a:pPr>
            <a:endParaRPr lang="en-GB" sz="600" i="1" dirty="0" smtClean="0"/>
          </a:p>
          <a:p>
            <a:pPr marL="0" indent="0">
              <a:buNone/>
            </a:pPr>
            <a:r>
              <a:rPr lang="en-GB" sz="2100" i="1" dirty="0" smtClean="0"/>
              <a:t>Exxon </a:t>
            </a:r>
            <a:r>
              <a:rPr lang="en-GB" sz="2100" i="1" dirty="0"/>
              <a:t>Shipping v. Baker, </a:t>
            </a:r>
            <a:r>
              <a:rPr lang="en-GB" sz="2100" dirty="0"/>
              <a:t>554 US 471, 2008 AMC 1521 (2008)</a:t>
            </a:r>
          </a:p>
          <a:p>
            <a:pPr marL="0" indent="0">
              <a:buNone/>
            </a:pPr>
            <a:endParaRPr lang="en-GB" sz="600" dirty="0" smtClean="0"/>
          </a:p>
          <a:p>
            <a:pPr marL="0" indent="0">
              <a:buNone/>
            </a:pPr>
            <a:r>
              <a:rPr lang="en-GB" sz="2100" dirty="0" smtClean="0"/>
              <a:t>“[</a:t>
            </a:r>
            <a:r>
              <a:rPr lang="en-GB" sz="2100" dirty="0"/>
              <a:t>I]n an area covered by the statute, it would be no more appropriate to prescribe a different measure of damage than to prescribe a different statute of limitations, or a different class of beneficiaries...  </a:t>
            </a:r>
            <a:r>
              <a:rPr lang="en-GB" sz="2100" i="1" dirty="0"/>
              <a:t>Miles </a:t>
            </a:r>
            <a:r>
              <a:rPr lang="en-GB" sz="2100" dirty="0"/>
              <a:t>dictates deference to congressional judgment ‘where, at the very least, there is an overlap between statutory and decisional law.’”</a:t>
            </a:r>
          </a:p>
          <a:p>
            <a:pPr marL="0" indent="0">
              <a:buNone/>
            </a:pPr>
            <a:endParaRPr lang="en-GB" sz="600" i="1" dirty="0" smtClean="0"/>
          </a:p>
          <a:p>
            <a:pPr marL="0" indent="0">
              <a:buNone/>
            </a:pPr>
            <a:r>
              <a:rPr lang="en-GB" sz="2100" i="1" dirty="0" smtClean="0"/>
              <a:t>South </a:t>
            </a:r>
            <a:r>
              <a:rPr lang="en-GB" sz="2100" i="1" dirty="0"/>
              <a:t>Port Marine v. Gulf Oil Limited Partnership, </a:t>
            </a:r>
            <a:r>
              <a:rPr lang="en-GB" sz="2100" dirty="0"/>
              <a:t>234F.3d 58, 2001 AMC 609 (1</a:t>
            </a:r>
            <a:r>
              <a:rPr lang="en-GB" sz="2100" baseline="30000" dirty="0"/>
              <a:t>st</a:t>
            </a:r>
            <a:r>
              <a:rPr lang="en-GB" sz="2100" dirty="0"/>
              <a:t> Cir. 2000)</a:t>
            </a:r>
          </a:p>
          <a:p>
            <a:pPr marL="0" indent="0">
              <a:buNone/>
            </a:pPr>
            <a:endParaRPr lang="en-GB" dirty="0"/>
          </a:p>
        </p:txBody>
      </p:sp>
      <p:sp>
        <p:nvSpPr>
          <p:cNvPr id="3" name="Title 2"/>
          <p:cNvSpPr>
            <a:spLocks noGrp="1"/>
          </p:cNvSpPr>
          <p:nvPr>
            <p:ph type="title" idx="4294967295"/>
          </p:nvPr>
        </p:nvSpPr>
        <p:spPr>
          <a:xfrm>
            <a:off x="323850" y="360363"/>
            <a:ext cx="7924800" cy="582612"/>
          </a:xfrm>
        </p:spPr>
        <p:txBody>
          <a:bodyPr/>
          <a:lstStyle/>
          <a:p>
            <a:r>
              <a:rPr lang="en-GB" dirty="0"/>
              <a:t>PUNITIVE DAMAGES</a:t>
            </a:r>
            <a:br>
              <a:rPr lang="en-GB" dirty="0"/>
            </a:br>
            <a:endParaRPr lang="en-GB" dirty="0"/>
          </a:p>
        </p:txBody>
      </p:sp>
    </p:spTree>
    <p:extLst>
      <p:ext uri="{BB962C8B-B14F-4D97-AF65-F5344CB8AC3E}">
        <p14:creationId xmlns:p14="http://schemas.microsoft.com/office/powerpoint/2010/main" xmlns="" val="3206874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07988" y="1504950"/>
            <a:ext cx="8097837" cy="4354513"/>
          </a:xfrm>
        </p:spPr>
        <p:txBody>
          <a:bodyPr/>
          <a:lstStyle/>
          <a:p>
            <a:pPr marL="0" indent="0">
              <a:buNone/>
            </a:pPr>
            <a:r>
              <a:rPr lang="en-GB" dirty="0"/>
              <a:t>“OPA does not displace general maritime law claims for those Plaintiffs who would have been able to bring such claims prior to OPA’s enactment.  These Plaintiffs assert plausible claims for punitive damages </a:t>
            </a:r>
            <a:r>
              <a:rPr lang="en-GB" dirty="0" smtClean="0"/>
              <a:t>against </a:t>
            </a:r>
            <a:r>
              <a:rPr lang="en-GB" dirty="0"/>
              <a:t>Responsible and non-Responsible parties.”</a:t>
            </a:r>
          </a:p>
          <a:p>
            <a:pPr marL="0" indent="0">
              <a:buNone/>
            </a:pPr>
            <a:r>
              <a:rPr lang="en-GB" dirty="0"/>
              <a:t> </a:t>
            </a:r>
          </a:p>
          <a:p>
            <a:pPr marL="0" indent="0">
              <a:buNone/>
            </a:pPr>
            <a:r>
              <a:rPr lang="en-GB" i="1" dirty="0"/>
              <a:t>Oil Spill by the Oil Rig Deepwater Horizon, </a:t>
            </a:r>
            <a:r>
              <a:rPr lang="en-GB" dirty="0"/>
              <a:t>808 F. Supp. 2d 943, 2011 AMC 2220 (E.D. La)</a:t>
            </a:r>
          </a:p>
          <a:p>
            <a:pPr marL="0" indent="0">
              <a:buNone/>
            </a:pPr>
            <a:endParaRPr lang="en-GB" dirty="0"/>
          </a:p>
        </p:txBody>
      </p:sp>
      <p:sp>
        <p:nvSpPr>
          <p:cNvPr id="3" name="Title 2"/>
          <p:cNvSpPr>
            <a:spLocks noGrp="1"/>
          </p:cNvSpPr>
          <p:nvPr>
            <p:ph type="title" idx="4294967295"/>
          </p:nvPr>
        </p:nvSpPr>
        <p:spPr>
          <a:xfrm>
            <a:off x="409575" y="627063"/>
            <a:ext cx="7924800" cy="863600"/>
          </a:xfrm>
        </p:spPr>
        <p:txBody>
          <a:bodyPr/>
          <a:lstStyle/>
          <a:p>
            <a:r>
              <a:rPr lang="en-GB" u="sng" dirty="0"/>
              <a:t>For Non-Displacement:</a:t>
            </a:r>
            <a:endParaRPr lang="en-GB" dirty="0"/>
          </a:p>
        </p:txBody>
      </p:sp>
    </p:spTree>
    <p:extLst>
      <p:ext uri="{BB962C8B-B14F-4D97-AF65-F5344CB8AC3E}">
        <p14:creationId xmlns:p14="http://schemas.microsoft.com/office/powerpoint/2010/main" xmlns="" val="337810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22288" y="1466850"/>
            <a:ext cx="8097837" cy="4354513"/>
          </a:xfrm>
        </p:spPr>
        <p:txBody>
          <a:bodyPr/>
          <a:lstStyle/>
          <a:p>
            <a:pPr marL="0" indent="0">
              <a:buNone/>
            </a:pPr>
            <a:r>
              <a:rPr lang="en-GB" dirty="0"/>
              <a:t>“Powers not delegated to the United States by the Constitution, nor prohibited by it to the States, are reserved to the States respectively, or to the people." </a:t>
            </a:r>
          </a:p>
          <a:p>
            <a:pPr marL="0" indent="0">
              <a:buNone/>
            </a:pPr>
            <a:r>
              <a:rPr lang="en-GB" dirty="0"/>
              <a:t> </a:t>
            </a:r>
          </a:p>
          <a:p>
            <a:pPr marL="0" indent="0">
              <a:buNone/>
            </a:pPr>
            <a:r>
              <a:rPr lang="en-GB" dirty="0" smtClean="0"/>
              <a:t>U.S. </a:t>
            </a:r>
            <a:r>
              <a:rPr lang="en-GB" dirty="0"/>
              <a:t>Constitution, Tenth Amendment</a:t>
            </a:r>
          </a:p>
          <a:p>
            <a:pPr marL="0" indent="0">
              <a:buNone/>
            </a:pPr>
            <a:endParaRPr lang="en-GB" dirty="0"/>
          </a:p>
        </p:txBody>
      </p:sp>
    </p:spTree>
    <p:extLst>
      <p:ext uri="{BB962C8B-B14F-4D97-AF65-F5344CB8AC3E}">
        <p14:creationId xmlns:p14="http://schemas.microsoft.com/office/powerpoint/2010/main" xmlns="" val="1707818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38125" y="1447800"/>
            <a:ext cx="8667750" cy="4354513"/>
          </a:xfrm>
        </p:spPr>
        <p:txBody>
          <a:bodyPr/>
          <a:lstStyle/>
          <a:p>
            <a:pPr marL="0" indent="0">
              <a:buNone/>
            </a:pPr>
            <a:r>
              <a:rPr lang="en-GB" dirty="0"/>
              <a:t>"Those powers, unless constrained or displaced by the existence of federal authority or by proper federal enactments, are often exercised in concurrence with those of the National Government."</a:t>
            </a:r>
          </a:p>
          <a:p>
            <a:pPr marL="0" indent="0">
              <a:buNone/>
            </a:pPr>
            <a:endParaRPr lang="en-GB" sz="600" dirty="0" smtClean="0"/>
          </a:p>
          <a:p>
            <a:pPr marL="0" indent="0">
              <a:buNone/>
            </a:pPr>
            <a:r>
              <a:rPr lang="en-GB" i="1" dirty="0" err="1" smtClean="0"/>
              <a:t>Intertanko</a:t>
            </a:r>
            <a:r>
              <a:rPr lang="en-GB" i="1" dirty="0" smtClean="0"/>
              <a:t> </a:t>
            </a:r>
            <a:r>
              <a:rPr lang="en-GB" i="1" dirty="0"/>
              <a:t>v. Locke, 529 U.S. 89, 105, 2000 AMC 913, 923 (2000)</a:t>
            </a:r>
            <a:endParaRPr lang="en-GB" dirty="0"/>
          </a:p>
          <a:p>
            <a:pPr marL="0" indent="0">
              <a:buNone/>
            </a:pPr>
            <a:endParaRPr lang="en-GB" dirty="0" smtClean="0"/>
          </a:p>
          <a:p>
            <a:pPr marL="0" indent="0">
              <a:buNone/>
            </a:pPr>
            <a:r>
              <a:rPr lang="en-GB" dirty="0" err="1" smtClean="0"/>
              <a:t>Preemption</a:t>
            </a:r>
            <a:r>
              <a:rPr lang="en-GB" dirty="0" smtClean="0"/>
              <a:t> </a:t>
            </a:r>
            <a:r>
              <a:rPr lang="en-GB" dirty="0"/>
              <a:t>analysis therefore begins with the assumption that the historic police powers of the states are not superseded by a federal law absent a "clear and manifest purpose of Congress." </a:t>
            </a:r>
          </a:p>
          <a:p>
            <a:pPr marL="0" indent="0">
              <a:buNone/>
            </a:pPr>
            <a:endParaRPr lang="en-GB" sz="600" dirty="0"/>
          </a:p>
          <a:p>
            <a:pPr marL="0" indent="0">
              <a:buNone/>
            </a:pPr>
            <a:r>
              <a:rPr lang="en-GB" i="1" dirty="0" smtClean="0"/>
              <a:t>Ray </a:t>
            </a:r>
            <a:r>
              <a:rPr lang="en-GB" i="1" dirty="0"/>
              <a:t>v. Atlantic Richfield Co., 435 U.S. 151, 157 (1978)</a:t>
            </a:r>
            <a:endParaRPr lang="en-GB" dirty="0"/>
          </a:p>
        </p:txBody>
      </p:sp>
    </p:spTree>
    <p:extLst>
      <p:ext uri="{BB962C8B-B14F-4D97-AF65-F5344CB8AC3E}">
        <p14:creationId xmlns:p14="http://schemas.microsoft.com/office/powerpoint/2010/main" xmlns="" val="363170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0500" y="484188"/>
            <a:ext cx="8572500" cy="763587"/>
          </a:xfrm>
        </p:spPr>
        <p:txBody>
          <a:bodyPr/>
          <a:lstStyle/>
          <a:p>
            <a:r>
              <a:rPr lang="en-GB" dirty="0"/>
              <a:t>State law is </a:t>
            </a:r>
            <a:r>
              <a:rPr lang="en-GB" dirty="0" err="1"/>
              <a:t>preempted</a:t>
            </a:r>
            <a:r>
              <a:rPr lang="en-GB" dirty="0"/>
              <a:t> if:</a:t>
            </a:r>
            <a:br>
              <a:rPr lang="en-GB" dirty="0"/>
            </a:br>
            <a:endParaRPr lang="en-GB" dirty="0"/>
          </a:p>
        </p:txBody>
      </p:sp>
      <p:sp>
        <p:nvSpPr>
          <p:cNvPr id="2" name="Content Placeholder 1"/>
          <p:cNvSpPr>
            <a:spLocks noGrp="1"/>
          </p:cNvSpPr>
          <p:nvPr>
            <p:ph idx="4294967295"/>
          </p:nvPr>
        </p:nvSpPr>
        <p:spPr>
          <a:xfrm>
            <a:off x="484188" y="1476375"/>
            <a:ext cx="8097837" cy="4857750"/>
          </a:xfrm>
        </p:spPr>
        <p:txBody>
          <a:bodyPr/>
          <a:lstStyle/>
          <a:p>
            <a:pPr marL="0" indent="0">
              <a:buNone/>
            </a:pPr>
            <a:r>
              <a:rPr lang="en-GB" dirty="0"/>
              <a:t>1) Congress has explicitly stated in the statute that state law is </a:t>
            </a:r>
            <a:r>
              <a:rPr lang="en-GB" dirty="0" err="1"/>
              <a:t>preempted</a:t>
            </a:r>
            <a:r>
              <a:rPr lang="en-GB" dirty="0"/>
              <a:t> (express </a:t>
            </a:r>
            <a:r>
              <a:rPr lang="en-GB" dirty="0" err="1"/>
              <a:t>preemption</a:t>
            </a:r>
            <a:r>
              <a:rPr lang="en-GB" dirty="0"/>
              <a:t>); </a:t>
            </a:r>
          </a:p>
          <a:p>
            <a:pPr marL="0" indent="0">
              <a:buNone/>
            </a:pPr>
            <a:endParaRPr lang="en-GB" sz="1600" dirty="0" smtClean="0"/>
          </a:p>
          <a:p>
            <a:pPr marL="0" indent="0">
              <a:buNone/>
            </a:pPr>
            <a:r>
              <a:rPr lang="en-GB" dirty="0" smtClean="0"/>
              <a:t>2</a:t>
            </a:r>
            <a:r>
              <a:rPr lang="en-GB" dirty="0"/>
              <a:t>) Federal law makes clear that Congress has implicitly intended to occupy the field (field </a:t>
            </a:r>
            <a:r>
              <a:rPr lang="en-GB" dirty="0" err="1"/>
              <a:t>preemption</a:t>
            </a:r>
            <a:r>
              <a:rPr lang="en-GB" dirty="0"/>
              <a:t>); or</a:t>
            </a:r>
          </a:p>
          <a:p>
            <a:pPr marL="0" indent="0">
              <a:buNone/>
            </a:pPr>
            <a:r>
              <a:rPr lang="en-GB" dirty="0"/>
              <a:t> </a:t>
            </a:r>
          </a:p>
          <a:p>
            <a:pPr marL="0" indent="0">
              <a:buNone/>
            </a:pPr>
            <a:r>
              <a:rPr lang="en-GB" dirty="0"/>
              <a:t>3) State law actually conflicts with a federal law (conflict </a:t>
            </a:r>
            <a:r>
              <a:rPr lang="en-GB" dirty="0" err="1"/>
              <a:t>preemption</a:t>
            </a:r>
            <a:r>
              <a:rPr lang="en-GB" dirty="0" smtClean="0"/>
              <a:t>)</a:t>
            </a:r>
          </a:p>
          <a:p>
            <a:pPr marL="0" indent="0">
              <a:buNone/>
            </a:pPr>
            <a:endParaRPr lang="en-GB" sz="600" dirty="0" smtClean="0"/>
          </a:p>
          <a:p>
            <a:pPr marL="723900" lvl="1" indent="-457200">
              <a:buFont typeface="+mj-lt"/>
              <a:buAutoNum type="alphaLcParenR"/>
            </a:pPr>
            <a:r>
              <a:rPr lang="en-GB" sz="2100" dirty="0" smtClean="0"/>
              <a:t>Compliance </a:t>
            </a:r>
            <a:r>
              <a:rPr lang="en-GB" sz="2100" dirty="0"/>
              <a:t>with both federal and state regulations is a physical impossibility (impossibility </a:t>
            </a:r>
            <a:r>
              <a:rPr lang="en-GB" sz="2100" dirty="0" err="1"/>
              <a:t>preemption</a:t>
            </a:r>
            <a:r>
              <a:rPr lang="en-GB" sz="2100" dirty="0"/>
              <a:t>)</a:t>
            </a:r>
          </a:p>
          <a:p>
            <a:pPr marL="723900" lvl="1" indent="-457200">
              <a:buFont typeface="+mj-lt"/>
              <a:buAutoNum type="alphaLcParenR"/>
            </a:pPr>
            <a:r>
              <a:rPr lang="en-GB" sz="2100" dirty="0"/>
              <a:t> </a:t>
            </a:r>
            <a:r>
              <a:rPr lang="en-GB" sz="2100" dirty="0" smtClean="0"/>
              <a:t>State </a:t>
            </a:r>
            <a:r>
              <a:rPr lang="en-GB" sz="2100" dirty="0"/>
              <a:t>law interferes with the methods by which the federal statute was designed to reach its goal (obstacle </a:t>
            </a:r>
            <a:r>
              <a:rPr lang="en-GB" sz="2100" dirty="0" err="1"/>
              <a:t>preemption</a:t>
            </a:r>
            <a:r>
              <a:rPr lang="en-GB" sz="2100" dirty="0"/>
              <a:t>)</a:t>
            </a:r>
          </a:p>
          <a:p>
            <a:pPr marL="0" indent="0">
              <a:buNone/>
            </a:pPr>
            <a:endParaRPr lang="en-GB" dirty="0"/>
          </a:p>
        </p:txBody>
      </p:sp>
    </p:spTree>
    <p:extLst>
      <p:ext uri="{BB962C8B-B14F-4D97-AF65-F5344CB8AC3E}">
        <p14:creationId xmlns:p14="http://schemas.microsoft.com/office/powerpoint/2010/main" xmlns="" val="152764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7174" y="1085850"/>
            <a:ext cx="8467725" cy="5314950"/>
          </a:xfrm>
        </p:spPr>
        <p:txBody>
          <a:bodyPr/>
          <a:lstStyle/>
          <a:p>
            <a:pPr lvl="0"/>
            <a:r>
              <a:rPr lang="en-GB" sz="2000" dirty="0"/>
              <a:t>Addresses conflicts between federal common law and federal </a:t>
            </a:r>
            <a:r>
              <a:rPr lang="en-GB" sz="2000" dirty="0" smtClean="0"/>
              <a:t>statutes</a:t>
            </a:r>
          </a:p>
          <a:p>
            <a:pPr lvl="0"/>
            <a:endParaRPr lang="en-GB" sz="2000" dirty="0"/>
          </a:p>
          <a:p>
            <a:pPr lvl="0"/>
            <a:r>
              <a:rPr lang="en-GB" sz="2000" dirty="0" smtClean="0"/>
              <a:t>Involves an </a:t>
            </a:r>
            <a:r>
              <a:rPr lang="en-GB" sz="2000" dirty="0"/>
              <a:t>assessment of the scope of the legislation and whether the scheme established by Congress addressed the problem formerly governed by federal common </a:t>
            </a:r>
            <a:r>
              <a:rPr lang="en-GB" sz="2000" dirty="0" smtClean="0"/>
              <a:t>law</a:t>
            </a:r>
          </a:p>
          <a:p>
            <a:pPr lvl="0"/>
            <a:endParaRPr lang="en-GB" sz="2000" dirty="0"/>
          </a:p>
          <a:p>
            <a:pPr lvl="0"/>
            <a:r>
              <a:rPr lang="en-GB" sz="2000" dirty="0" smtClean="0"/>
              <a:t>Federal </a:t>
            </a:r>
            <a:r>
              <a:rPr lang="en-GB" sz="2000" dirty="0"/>
              <a:t>courts may fill gaps in a federal regulatory scheme but may not do so where judicial action would frustrate the federal </a:t>
            </a:r>
            <a:r>
              <a:rPr lang="en-GB" sz="2000" dirty="0" smtClean="0"/>
              <a:t>scheme</a:t>
            </a:r>
          </a:p>
          <a:p>
            <a:pPr lvl="0"/>
            <a:endParaRPr lang="en-GB" sz="2000" dirty="0"/>
          </a:p>
          <a:p>
            <a:pPr lvl="0"/>
            <a:r>
              <a:rPr lang="en-GB" sz="2000" dirty="0" smtClean="0"/>
              <a:t>Federal </a:t>
            </a:r>
            <a:r>
              <a:rPr lang="en-GB" sz="2000" dirty="0"/>
              <a:t>maritime law enjoys greater latitude: “[a]</a:t>
            </a:r>
            <a:r>
              <a:rPr lang="en-GB" sz="2000" dirty="0" err="1"/>
              <a:t>bsent</a:t>
            </a:r>
            <a:r>
              <a:rPr lang="en-GB" sz="2000" dirty="0"/>
              <a:t> a relevant statute, the general maritime law, as developed by the judiciary, applies.”  </a:t>
            </a:r>
            <a:endParaRPr lang="en-GB" sz="2000" dirty="0" smtClean="0"/>
          </a:p>
          <a:p>
            <a:pPr marL="0" indent="0">
              <a:buNone/>
            </a:pPr>
            <a:r>
              <a:rPr lang="en-GB" sz="2000" i="1" dirty="0"/>
              <a:t> </a:t>
            </a:r>
            <a:r>
              <a:rPr lang="en-GB" sz="2000" i="1" dirty="0" smtClean="0"/>
              <a:t> East </a:t>
            </a:r>
            <a:r>
              <a:rPr lang="en-GB" sz="2000" i="1" dirty="0"/>
              <a:t>River Steamship v. </a:t>
            </a:r>
            <a:r>
              <a:rPr lang="en-GB" sz="2000" i="1" dirty="0" err="1"/>
              <a:t>Delaval</a:t>
            </a:r>
            <a:r>
              <a:rPr lang="en-GB" sz="2000" i="1" dirty="0"/>
              <a:t>, </a:t>
            </a:r>
            <a:r>
              <a:rPr lang="en-GB" sz="2000" dirty="0"/>
              <a:t>476 US 858, 1986 AMC 2027 (1986)</a:t>
            </a:r>
          </a:p>
          <a:p>
            <a:pPr marL="0" indent="0">
              <a:buNone/>
            </a:pPr>
            <a:endParaRPr lang="en-GB" sz="2000" dirty="0"/>
          </a:p>
        </p:txBody>
      </p:sp>
      <p:sp>
        <p:nvSpPr>
          <p:cNvPr id="3" name="Title 2"/>
          <p:cNvSpPr>
            <a:spLocks noGrp="1"/>
          </p:cNvSpPr>
          <p:nvPr>
            <p:ph type="title" idx="4294967295"/>
          </p:nvPr>
        </p:nvSpPr>
        <p:spPr>
          <a:xfrm>
            <a:off x="323850" y="493713"/>
            <a:ext cx="8820150" cy="573087"/>
          </a:xfrm>
        </p:spPr>
        <p:txBody>
          <a:bodyPr/>
          <a:lstStyle/>
          <a:p>
            <a:r>
              <a:rPr lang="en-GB" dirty="0"/>
              <a:t>DISPLACEMENT</a:t>
            </a:r>
            <a:br>
              <a:rPr lang="en-GB" dirty="0"/>
            </a:br>
            <a:endParaRPr lang="en-GB" dirty="0"/>
          </a:p>
        </p:txBody>
      </p:sp>
    </p:spTree>
    <p:extLst>
      <p:ext uri="{BB962C8B-B14F-4D97-AF65-F5344CB8AC3E}">
        <p14:creationId xmlns:p14="http://schemas.microsoft.com/office/powerpoint/2010/main" xmlns="" val="1799254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95275" y="800100"/>
            <a:ext cx="8496300" cy="5410200"/>
          </a:xfrm>
        </p:spPr>
        <p:txBody>
          <a:bodyPr/>
          <a:lstStyle/>
          <a:p>
            <a:pPr marL="0" indent="0">
              <a:buNone/>
            </a:pPr>
            <a:r>
              <a:rPr lang="en-GB" sz="2000" dirty="0"/>
              <a:t>(a) </a:t>
            </a:r>
            <a:r>
              <a:rPr lang="en-GB" sz="2000" b="1" dirty="0"/>
              <a:t>Nothing in this Act</a:t>
            </a:r>
            <a:r>
              <a:rPr lang="en-GB" sz="2000" dirty="0"/>
              <a:t> or the Act of March 3, 1851 shall --</a:t>
            </a:r>
          </a:p>
          <a:p>
            <a:pPr marL="0" indent="0">
              <a:buNone/>
            </a:pPr>
            <a:r>
              <a:rPr lang="en-GB" sz="2000" dirty="0" smtClean="0"/>
              <a:t>affect</a:t>
            </a:r>
            <a:r>
              <a:rPr lang="en-GB" sz="2000" dirty="0"/>
              <a:t>, or be construed or interpreted as </a:t>
            </a:r>
            <a:r>
              <a:rPr lang="en-GB" sz="2000" dirty="0" err="1"/>
              <a:t>preempting</a:t>
            </a:r>
            <a:r>
              <a:rPr lang="en-GB" sz="2000" dirty="0"/>
              <a:t>, the authority of any State or political subdivision thereof from imposing any additional liability or requirements with respect </a:t>
            </a:r>
            <a:r>
              <a:rPr lang="en-GB" sz="2000" dirty="0" smtClean="0"/>
              <a:t>to-</a:t>
            </a:r>
          </a:p>
          <a:p>
            <a:pPr marL="0" indent="0">
              <a:buNone/>
            </a:pPr>
            <a:endParaRPr lang="en-GB" sz="800" dirty="0" smtClean="0"/>
          </a:p>
          <a:p>
            <a:pPr marL="182562" lvl="1" indent="0">
              <a:buNone/>
            </a:pPr>
            <a:r>
              <a:rPr lang="en-GB" sz="2000" dirty="0" smtClean="0"/>
              <a:t>(</a:t>
            </a:r>
            <a:r>
              <a:rPr lang="en-GB" sz="2000" dirty="0"/>
              <a:t>A) </a:t>
            </a:r>
            <a:r>
              <a:rPr lang="en-GB" sz="2000" b="1" dirty="0"/>
              <a:t>the discharge of oil or other pollution by oil within such State; </a:t>
            </a:r>
            <a:r>
              <a:rPr lang="en-GB" sz="2000" dirty="0"/>
              <a:t>or</a:t>
            </a:r>
          </a:p>
          <a:p>
            <a:pPr marL="182562" lvl="1" indent="0">
              <a:buNone/>
            </a:pPr>
            <a:r>
              <a:rPr lang="en-GB" sz="2000" dirty="0"/>
              <a:t>(B) any removal activities in connection with such a discharge; </a:t>
            </a:r>
            <a:endParaRPr lang="en-GB" sz="2000" dirty="0" smtClean="0"/>
          </a:p>
          <a:p>
            <a:pPr marL="0" indent="0">
              <a:buNone/>
            </a:pPr>
            <a:endParaRPr lang="en-GB" sz="1000" dirty="0" smtClean="0"/>
          </a:p>
          <a:p>
            <a:pPr marL="0" indent="0">
              <a:buNone/>
            </a:pPr>
            <a:r>
              <a:rPr lang="en-GB" sz="2000" dirty="0" smtClean="0"/>
              <a:t>or</a:t>
            </a:r>
          </a:p>
          <a:p>
            <a:pPr marL="0" indent="0">
              <a:buNone/>
            </a:pPr>
            <a:endParaRPr lang="en-GB" sz="1000" dirty="0" smtClean="0"/>
          </a:p>
          <a:p>
            <a:pPr marL="0" lvl="0" indent="0">
              <a:buNone/>
            </a:pPr>
            <a:r>
              <a:rPr lang="en-GB" sz="2000" b="1" dirty="0" smtClean="0"/>
              <a:t>affect</a:t>
            </a:r>
            <a:r>
              <a:rPr lang="en-GB" sz="2000" b="1" dirty="0"/>
              <a:t>, or be construed or interpreted to affect or modify in any way the obligations or liabilities of any person under</a:t>
            </a:r>
            <a:r>
              <a:rPr lang="en-GB" sz="2000" dirty="0"/>
              <a:t> the Solid Waste Disposal Act </a:t>
            </a:r>
            <a:r>
              <a:rPr lang="en-GB" sz="2000" i="1" dirty="0"/>
              <a:t>(42 U.S.C. 6901 </a:t>
            </a:r>
            <a:r>
              <a:rPr lang="en-GB" sz="2000" dirty="0"/>
              <a:t>et seq.) or </a:t>
            </a:r>
            <a:r>
              <a:rPr lang="en-GB" sz="2000" b="1" dirty="0"/>
              <a:t>State law, </a:t>
            </a:r>
            <a:r>
              <a:rPr lang="en-GB" sz="2000" dirty="0"/>
              <a:t>including common law</a:t>
            </a:r>
            <a:r>
              <a:rPr lang="en-GB" sz="2000" dirty="0" smtClean="0"/>
              <a:t>.</a:t>
            </a:r>
          </a:p>
          <a:p>
            <a:pPr marL="0" lvl="0" indent="0">
              <a:buNone/>
            </a:pPr>
            <a:endParaRPr lang="en-GB" sz="1000" dirty="0"/>
          </a:p>
          <a:p>
            <a:pPr marL="0" indent="0">
              <a:buNone/>
            </a:pPr>
            <a:r>
              <a:rPr lang="en-GB" sz="2000" i="1" dirty="0"/>
              <a:t>Oil Pollution Act of 1990, 33 USC §2718(a)</a:t>
            </a:r>
            <a:endParaRPr lang="en-GB" sz="2000" dirty="0"/>
          </a:p>
          <a:p>
            <a:pPr marL="0" indent="0">
              <a:buNone/>
            </a:pPr>
            <a:endParaRPr lang="en-GB" sz="2000" dirty="0"/>
          </a:p>
        </p:txBody>
      </p:sp>
    </p:spTree>
    <p:extLst>
      <p:ext uri="{BB962C8B-B14F-4D97-AF65-F5344CB8AC3E}">
        <p14:creationId xmlns:p14="http://schemas.microsoft.com/office/powerpoint/2010/main" xmlns="" val="34974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6725" y="1152525"/>
            <a:ext cx="8134350" cy="4906963"/>
          </a:xfrm>
        </p:spPr>
        <p:txBody>
          <a:bodyPr/>
          <a:lstStyle/>
          <a:p>
            <a:pPr marL="0" indent="0">
              <a:buNone/>
            </a:pPr>
            <a:r>
              <a:rPr lang="en-GB" sz="2000" dirty="0" smtClean="0"/>
              <a:t>(c) </a:t>
            </a:r>
            <a:r>
              <a:rPr lang="en-GB" sz="2000" dirty="0"/>
              <a:t>Additional requirements and liabilities; penalties</a:t>
            </a:r>
          </a:p>
          <a:p>
            <a:pPr marL="0" indent="0">
              <a:buNone/>
            </a:pPr>
            <a:r>
              <a:rPr lang="en-GB" sz="2000" dirty="0"/>
              <a:t> </a:t>
            </a:r>
          </a:p>
          <a:p>
            <a:pPr marL="0" indent="0">
              <a:buNone/>
            </a:pPr>
            <a:r>
              <a:rPr lang="en-GB" sz="2000" b="1" dirty="0"/>
              <a:t>Nothing in this Act</a:t>
            </a:r>
            <a:r>
              <a:rPr lang="en-GB" sz="2000" dirty="0"/>
              <a:t> *** shall in any way affect, or be construed to affect, the authority of the United States or any State or political subdivision thereof</a:t>
            </a:r>
            <a:r>
              <a:rPr lang="en-GB" sz="2000" dirty="0" smtClean="0"/>
              <a:t>—</a:t>
            </a:r>
            <a:r>
              <a:rPr lang="en-GB" sz="2000" dirty="0"/>
              <a:t> </a:t>
            </a:r>
            <a:endParaRPr lang="en-GB" sz="2000" dirty="0" smtClean="0"/>
          </a:p>
          <a:p>
            <a:pPr marL="981075" lvl="2" indent="-457200">
              <a:buClrTx/>
              <a:buFont typeface="+mj-lt"/>
              <a:buAutoNum type="arabicParenR"/>
            </a:pPr>
            <a:r>
              <a:rPr lang="en-GB" sz="2000" dirty="0" smtClean="0"/>
              <a:t>to impose additional liability or additional requirements; or</a:t>
            </a:r>
          </a:p>
          <a:p>
            <a:pPr marL="981075" lvl="2" indent="-457200">
              <a:buClrTx/>
              <a:buFont typeface="+mj-lt"/>
              <a:buAutoNum type="arabicParenR"/>
            </a:pPr>
            <a:r>
              <a:rPr lang="en-GB" sz="2000" dirty="0" smtClean="0"/>
              <a:t>to </a:t>
            </a:r>
            <a:r>
              <a:rPr lang="en-GB" sz="2000" dirty="0"/>
              <a:t>impose, or to determine the amount of, any fine or    penalty (whether criminal or civil in </a:t>
            </a:r>
            <a:r>
              <a:rPr lang="en-GB" sz="2000" dirty="0" smtClean="0"/>
              <a:t>nature </a:t>
            </a:r>
            <a:r>
              <a:rPr lang="en-GB" sz="2000" dirty="0"/>
              <a:t>for any violation of law;</a:t>
            </a:r>
          </a:p>
          <a:p>
            <a:pPr marL="0" indent="0">
              <a:buNone/>
            </a:pPr>
            <a:r>
              <a:rPr lang="en-GB" sz="2000" dirty="0"/>
              <a:t> </a:t>
            </a:r>
          </a:p>
          <a:p>
            <a:pPr marL="0" indent="0">
              <a:buNone/>
            </a:pPr>
            <a:r>
              <a:rPr lang="en-GB" sz="2000" dirty="0" smtClean="0"/>
              <a:t>	relating </a:t>
            </a:r>
            <a:r>
              <a:rPr lang="en-GB" sz="2000" dirty="0"/>
              <a:t>to the discharge, or substantial threat of a discharge, </a:t>
            </a:r>
            <a:r>
              <a:rPr lang="en-GB" sz="2000" dirty="0" smtClean="0"/>
              <a:t>	of </a:t>
            </a:r>
            <a:r>
              <a:rPr lang="en-GB" sz="2000" dirty="0"/>
              <a:t>oil.</a:t>
            </a:r>
          </a:p>
          <a:p>
            <a:pPr marL="0" indent="0">
              <a:buNone/>
            </a:pPr>
            <a:r>
              <a:rPr lang="en-GB" sz="2000" dirty="0"/>
              <a:t> </a:t>
            </a:r>
          </a:p>
          <a:p>
            <a:pPr marL="0" indent="0">
              <a:buNone/>
            </a:pPr>
            <a:r>
              <a:rPr lang="en-GB" sz="2000" i="1" dirty="0"/>
              <a:t>Oil Pollution Act of 1990, 33 USC §2718(c)</a:t>
            </a:r>
            <a:endParaRPr lang="en-GB" sz="2000" dirty="0"/>
          </a:p>
          <a:p>
            <a:pPr marL="0" indent="0">
              <a:buNone/>
            </a:pPr>
            <a:r>
              <a:rPr lang="en-GB" sz="2000" dirty="0"/>
              <a:t> </a:t>
            </a:r>
          </a:p>
          <a:p>
            <a:pPr marL="0" indent="0">
              <a:buNone/>
            </a:pPr>
            <a:endParaRPr lang="en-GB" sz="2000" dirty="0"/>
          </a:p>
        </p:txBody>
      </p:sp>
    </p:spTree>
    <p:extLst>
      <p:ext uri="{BB962C8B-B14F-4D97-AF65-F5344CB8AC3E}">
        <p14:creationId xmlns:p14="http://schemas.microsoft.com/office/powerpoint/2010/main" xmlns="" val="1118456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5138" y="1190625"/>
            <a:ext cx="8097837" cy="4354513"/>
          </a:xfrm>
        </p:spPr>
        <p:txBody>
          <a:bodyPr/>
          <a:lstStyle/>
          <a:p>
            <a:pPr marL="0" indent="0">
              <a:buNone/>
            </a:pPr>
            <a:r>
              <a:rPr lang="en-GB" dirty="0"/>
              <a:t>(e) Admiralty and maritime law</a:t>
            </a:r>
          </a:p>
          <a:p>
            <a:pPr marL="0" indent="0">
              <a:buNone/>
            </a:pPr>
            <a:r>
              <a:rPr lang="en-GB" dirty="0"/>
              <a:t> </a:t>
            </a:r>
          </a:p>
          <a:p>
            <a:pPr marL="0" indent="0">
              <a:buNone/>
            </a:pPr>
            <a:r>
              <a:rPr lang="en-GB" b="1" dirty="0"/>
              <a:t>Except as otherwise provided in this Act</a:t>
            </a:r>
            <a:r>
              <a:rPr lang="en-GB" dirty="0"/>
              <a:t>, this Act does not affect-</a:t>
            </a:r>
          </a:p>
          <a:p>
            <a:pPr marL="723900" lvl="1" indent="-457200">
              <a:buClrTx/>
              <a:buFont typeface="+mj-lt"/>
              <a:buAutoNum type="arabicParenR"/>
            </a:pPr>
            <a:r>
              <a:rPr lang="en-GB" sz="2200" dirty="0" smtClean="0"/>
              <a:t>admiralty </a:t>
            </a:r>
            <a:r>
              <a:rPr lang="en-GB" sz="2200" dirty="0"/>
              <a:t>and maritime law; or</a:t>
            </a:r>
          </a:p>
          <a:p>
            <a:pPr marL="723900" lvl="1" indent="-457200">
              <a:buClrTx/>
              <a:buFont typeface="+mj-lt"/>
              <a:buAutoNum type="arabicParenR"/>
            </a:pPr>
            <a:r>
              <a:rPr lang="en-GB" sz="2200" dirty="0" smtClean="0"/>
              <a:t>the </a:t>
            </a:r>
            <a:r>
              <a:rPr lang="en-GB" sz="2200" dirty="0"/>
              <a:t>jurisdiction of the district courts of the United States with respect to civil actions under admiralty and maritime jurisdiction, saving to suitors in all cases all other remedies to which they are otherwise entitled.</a:t>
            </a:r>
          </a:p>
          <a:p>
            <a:pPr marL="0" indent="0">
              <a:buNone/>
            </a:pPr>
            <a:r>
              <a:rPr lang="en-GB" dirty="0"/>
              <a:t> </a:t>
            </a:r>
          </a:p>
          <a:p>
            <a:pPr marL="0" indent="0">
              <a:buNone/>
            </a:pPr>
            <a:r>
              <a:rPr lang="en-GB" i="1" dirty="0"/>
              <a:t>Oil Pollution Act of 1990, 33 U.S.C. §2751(e).</a:t>
            </a:r>
            <a:r>
              <a:rPr lang="en-GB" b="1" dirty="0"/>
              <a:t> </a:t>
            </a:r>
            <a:endParaRPr lang="en-GB" dirty="0"/>
          </a:p>
          <a:p>
            <a:pPr marL="0" indent="0">
              <a:buNone/>
            </a:pPr>
            <a:r>
              <a:rPr lang="en-GB" b="1" dirty="0"/>
              <a:t> </a:t>
            </a:r>
            <a:endParaRPr lang="en-GB" dirty="0"/>
          </a:p>
          <a:p>
            <a:pPr marL="0" indent="0">
              <a:buNone/>
            </a:pPr>
            <a:endParaRPr lang="en-GB" dirty="0"/>
          </a:p>
        </p:txBody>
      </p:sp>
    </p:spTree>
    <p:extLst>
      <p:ext uri="{BB962C8B-B14F-4D97-AF65-F5344CB8AC3E}">
        <p14:creationId xmlns:p14="http://schemas.microsoft.com/office/powerpoint/2010/main" xmlns="" val="321489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kuld Corporate 2012">
  <a:themeElements>
    <a:clrScheme name="Skuld">
      <a:dk1>
        <a:srgbClr val="000000"/>
      </a:dk1>
      <a:lt1>
        <a:srgbClr val="FFFFFF"/>
      </a:lt1>
      <a:dk2>
        <a:srgbClr val="EC1B2E"/>
      </a:dk2>
      <a:lt2>
        <a:srgbClr val="EBF7FD"/>
      </a:lt2>
      <a:accent1>
        <a:srgbClr val="E17000"/>
      </a:accent1>
      <a:accent2>
        <a:srgbClr val="EAAB00"/>
      </a:accent2>
      <a:accent3>
        <a:srgbClr val="009A92"/>
      </a:accent3>
      <a:accent4>
        <a:srgbClr val="8DC63F"/>
      </a:accent4>
      <a:accent5>
        <a:srgbClr val="490E6F"/>
      </a:accent5>
      <a:accent6>
        <a:srgbClr val="0066A1"/>
      </a:accent6>
      <a:hlink>
        <a:srgbClr val="1880AB"/>
      </a:hlink>
      <a:folHlink>
        <a:srgbClr val="7CCBEC"/>
      </a:folHlink>
    </a:clrScheme>
    <a:fontScheme name="Skuld_v2">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Skuld Corporate 2012</Template>
  <TotalTime>1</TotalTime>
  <Words>1790</Words>
  <Application>Microsoft Office PowerPoint</Application>
  <PresentationFormat>On-screen Show (4:3)</PresentationFormat>
  <Paragraphs>145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Skuld Corporate 2012</vt:lpstr>
      <vt:lpstr>              UNITED STATES MARITIME LAW  ASSOCIATION FALL MEETING BERMUDA 2015 </vt:lpstr>
      <vt:lpstr>Slide 2</vt:lpstr>
      <vt:lpstr>Slide 3</vt:lpstr>
      <vt:lpstr>Slide 4</vt:lpstr>
      <vt:lpstr>State law is preempted if: </vt:lpstr>
      <vt:lpstr>DISPLACEMENT </vt:lpstr>
      <vt:lpstr>Slide 7</vt:lpstr>
      <vt:lpstr>Slide 8</vt:lpstr>
      <vt:lpstr>Slide 9</vt:lpstr>
      <vt:lpstr>Slide 10</vt:lpstr>
      <vt:lpstr>POLLUTION DAMAGE</vt:lpstr>
      <vt:lpstr>Slide 12</vt:lpstr>
      <vt:lpstr>For Non-Preemption: </vt:lpstr>
      <vt:lpstr>CIVIL PENALTIES </vt:lpstr>
      <vt:lpstr>Slide 15</vt:lpstr>
      <vt:lpstr>REMOVAL ACTIONS </vt:lpstr>
      <vt:lpstr>REMOVAL ACTIONS </vt:lpstr>
      <vt:lpstr>Slide 18</vt:lpstr>
      <vt:lpstr>THIRD-PARTY ACTIONS </vt:lpstr>
      <vt:lpstr>THIRD-PARTY ACTIONS </vt:lpstr>
      <vt:lpstr>For Non-Displacement: </vt:lpstr>
      <vt:lpstr>PUNITIVE DAMAGES </vt:lpstr>
      <vt:lpstr>For Non-Displacement:</vt:lpstr>
    </vt:vector>
  </TitlesOfParts>
  <Company>Skuld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MARITIME LAW  ASSOCIATION FALL MEETING BERMUDA 2015</dc:title>
  <dc:creator>Christine Alicea</dc:creator>
  <dc:description>Template by addpoint.no</dc:description>
  <cp:lastModifiedBy>robin</cp:lastModifiedBy>
  <cp:revision>11</cp:revision>
  <cp:lastPrinted>2015-10-19T21:03:25Z</cp:lastPrinted>
  <dcterms:created xsi:type="dcterms:W3CDTF">2015-10-19T18:54:49Z</dcterms:created>
  <dcterms:modified xsi:type="dcterms:W3CDTF">2015-10-20T13:51:23Z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 addpoint.no</vt:lpwstr>
  </property>
</Properties>
</file>