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sldIdLst>
    <p:sldId id="274" r:id="rId2"/>
    <p:sldId id="292" r:id="rId3"/>
    <p:sldId id="289" r:id="rId4"/>
    <p:sldId id="258" r:id="rId5"/>
    <p:sldId id="261" r:id="rId6"/>
    <p:sldId id="284" r:id="rId7"/>
    <p:sldId id="285" r:id="rId8"/>
    <p:sldId id="278" r:id="rId9"/>
    <p:sldId id="277" r:id="rId10"/>
    <p:sldId id="293" r:id="rId11"/>
    <p:sldId id="290" r:id="rId12"/>
    <p:sldId id="291" r:id="rId13"/>
    <p:sldId id="276" r:id="rId14"/>
    <p:sldId id="279" r:id="rId15"/>
    <p:sldId id="281" r:id="rId16"/>
    <p:sldId id="283" r:id="rId17"/>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4660"/>
  </p:normalViewPr>
  <p:slideViewPr>
    <p:cSldViewPr snapToGrid="0">
      <p:cViewPr>
        <p:scale>
          <a:sx n="71" d="100"/>
          <a:sy n="71" d="100"/>
        </p:scale>
        <p:origin x="-390"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3993A6-60E3-4749-A39F-5C96D549AEB6}" type="datetimeFigureOut">
              <a:rPr lang="da-DK" smtClean="0"/>
              <a:pPr/>
              <a:t>27-04-2016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6C7D990-3312-4329-A036-3EB6FED84866}" type="slidenum">
              <a:rPr lang="da-DK" smtClean="0"/>
              <a:pPr/>
              <a:t>‹#›</a:t>
            </a:fld>
            <a:endParaRPr lang="da-DK"/>
          </a:p>
        </p:txBody>
      </p:sp>
    </p:spTree>
    <p:extLst>
      <p:ext uri="{BB962C8B-B14F-4D97-AF65-F5344CB8AC3E}">
        <p14:creationId xmlns:p14="http://schemas.microsoft.com/office/powerpoint/2010/main" xmlns="" val="154271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1B04C688-42A5-B342-9A3B-78F76BBEFA32}"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8AB965-8C3F-AA48-990E-92B23CB697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383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1B04C688-42A5-B342-9A3B-78F76BBEFA32}"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8AB965-8C3F-AA48-990E-92B23CB6977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stretch>
            <a:fillRect/>
          </a:stretch>
        </p:blipFill>
        <p:spPr>
          <a:xfrm>
            <a:off x="0" y="0"/>
            <a:ext cx="12192000" cy="1371600"/>
          </a:xfrm>
          <a:prstGeom prst="rect">
            <a:avLst/>
          </a:prstGeom>
        </p:spPr>
      </p:pic>
    </p:spTree>
    <p:extLst>
      <p:ext uri="{BB962C8B-B14F-4D97-AF65-F5344CB8AC3E}">
        <p14:creationId xmlns:p14="http://schemas.microsoft.com/office/powerpoint/2010/main" xmlns="" val="402619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04C688-42A5-B342-9A3B-78F76BBEFA32}" type="datetimeFigureOut">
              <a:rPr lang="en-US" smtClean="0">
                <a:solidFill>
                  <a:prstClr val="black">
                    <a:tint val="75000"/>
                  </a:prstClr>
                </a:solidFill>
              </a:rPr>
              <a:pPr/>
              <a:t>4/27/2016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8AB965-8C3F-AA48-990E-92B23CB6977E}"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print"/>
          <a:stretch>
            <a:fillRect/>
          </a:stretch>
        </p:blipFill>
        <p:spPr>
          <a:xfrm>
            <a:off x="0" y="1368631"/>
            <a:ext cx="12192000" cy="6096000"/>
          </a:xfrm>
          <a:prstGeom prst="rect">
            <a:avLst/>
          </a:prstGeom>
        </p:spPr>
      </p:pic>
    </p:spTree>
    <p:extLst>
      <p:ext uri="{BB962C8B-B14F-4D97-AF65-F5344CB8AC3E}">
        <p14:creationId xmlns:p14="http://schemas.microsoft.com/office/powerpoint/2010/main" xmlns="" val="1725503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603830"/>
            <a:ext cx="10972800" cy="985093"/>
          </a:xfrm>
          <a:prstGeom prst="rect">
            <a:avLst/>
          </a:prstGeom>
        </p:spPr>
        <p:txBody>
          <a:bodyPr vert="horz" lIns="91440" tIns="45720" rIns="91440" bIns="45720" rtlCol="0" anchor="t">
            <a:normAutofit/>
          </a:bodyPr>
          <a:lstStyle/>
          <a:p>
            <a:r>
              <a:rPr lang="da-DK" smtClean="0"/>
              <a:t>Klik for at redigere i master</a:t>
            </a:r>
            <a:endParaRPr lang="en-US" dirty="0"/>
          </a:p>
        </p:txBody>
      </p:sp>
      <p:sp>
        <p:nvSpPr>
          <p:cNvPr id="3" name="Text Placeholder 2"/>
          <p:cNvSpPr>
            <a:spLocks noGrp="1"/>
          </p:cNvSpPr>
          <p:nvPr>
            <p:ph type="body" idx="1"/>
          </p:nvPr>
        </p:nvSpPr>
        <p:spPr>
          <a:xfrm>
            <a:off x="609600" y="2759890"/>
            <a:ext cx="10972800" cy="3366273"/>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err="1" smtClean="0"/>
              <a:t>Second</a:t>
            </a:r>
            <a:r>
              <a:rPr lang="da-DK" dirty="0" smtClean="0"/>
              <a:t> </a:t>
            </a:r>
            <a:r>
              <a:rPr lang="da-DK" dirty="0" err="1" smtClean="0"/>
              <a:t>level</a:t>
            </a:r>
            <a:endParaRPr lang="da-DK" dirty="0" smtClean="0"/>
          </a:p>
          <a:p>
            <a:pPr lvl="2"/>
            <a:r>
              <a:rPr lang="da-DK" dirty="0" err="1" smtClean="0"/>
              <a:t>Third</a:t>
            </a:r>
            <a:r>
              <a:rPr lang="da-DK" dirty="0" smtClean="0"/>
              <a:t>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B04C688-42A5-B342-9A3B-78F76BBEFA32}" type="datetimeFigureOut">
              <a:rPr lang="en-US" smtClean="0">
                <a:solidFill>
                  <a:prstClr val="black">
                    <a:tint val="75000"/>
                  </a:prstClr>
                </a:solidFill>
              </a:rPr>
              <a:pPr defTabSz="457200"/>
              <a:t>4/27/2016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C8AB965-8C3F-AA48-990E-92B23CB6977E}"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p:cNvPicPr>
            <a:picLocks noChangeAspect="1"/>
          </p:cNvPicPr>
          <p:nvPr/>
        </p:nvPicPr>
        <p:blipFill>
          <a:blip r:embed="rId5" cstate="print"/>
          <a:stretch>
            <a:fillRect/>
          </a:stretch>
        </p:blipFill>
        <p:spPr>
          <a:xfrm>
            <a:off x="0" y="0"/>
            <a:ext cx="12192000" cy="1371600"/>
          </a:xfrm>
          <a:prstGeom prst="rect">
            <a:avLst/>
          </a:prstGeom>
        </p:spPr>
      </p:pic>
    </p:spTree>
    <p:extLst>
      <p:ext uri="{BB962C8B-B14F-4D97-AF65-F5344CB8AC3E}">
        <p14:creationId xmlns:p14="http://schemas.microsoft.com/office/powerpoint/2010/main" xmlns="" val="4596310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268288" indent="-268288" algn="l" defTabSz="627063" rtl="0" eaLnBrk="1" latinLnBrk="0" hangingPunct="1">
        <a:spcBef>
          <a:spcPct val="20000"/>
        </a:spcBef>
        <a:buFont typeface="Arial"/>
        <a:buNone/>
        <a:tabLst/>
        <a:defRPr sz="2400" kern="1200">
          <a:solidFill>
            <a:schemeClr val="tx1"/>
          </a:solidFill>
          <a:latin typeface="Georgia"/>
          <a:ea typeface="+mn-ea"/>
          <a:cs typeface="Georgia"/>
        </a:defRPr>
      </a:lvl1pPr>
      <a:lvl2pPr marL="627063" indent="-320675" algn="l" defTabSz="457200" rtl="0" eaLnBrk="1" latinLnBrk="0" hangingPunct="1">
        <a:spcBef>
          <a:spcPct val="20000"/>
        </a:spcBef>
        <a:buFont typeface="Arial"/>
        <a:buChar char="•"/>
        <a:defRPr sz="2400" kern="1200">
          <a:solidFill>
            <a:schemeClr val="tx1"/>
          </a:solidFill>
          <a:latin typeface="Georgia"/>
          <a:ea typeface="+mn-ea"/>
          <a:cs typeface="Georgia"/>
        </a:defRPr>
      </a:lvl2pPr>
      <a:lvl3pPr marL="895350" indent="-268288" algn="l" defTabSz="457200" rtl="0" eaLnBrk="1" latinLnBrk="0" hangingPunct="1">
        <a:spcBef>
          <a:spcPct val="20000"/>
        </a:spcBef>
        <a:buClr>
          <a:schemeClr val="tx1"/>
        </a:buClr>
        <a:buFont typeface="Arial"/>
        <a:buChar char="•"/>
        <a:defRPr sz="2400" kern="1200">
          <a:solidFill>
            <a:schemeClr val="tx1"/>
          </a:solidFill>
          <a:latin typeface="Georgia"/>
          <a:ea typeface="+mn-ea"/>
          <a:cs typeface="Georgia"/>
        </a:defRPr>
      </a:lvl3pPr>
      <a:lvl4pPr marL="1254125" indent="-268288" algn="l" defTabSz="457200" rtl="0" eaLnBrk="1" latinLnBrk="0" hangingPunct="1">
        <a:spcBef>
          <a:spcPct val="20000"/>
        </a:spcBef>
        <a:buFont typeface="Arial"/>
        <a:buChar char="•"/>
        <a:defRPr sz="2400" kern="1200">
          <a:solidFill>
            <a:schemeClr val="tx1"/>
          </a:solidFill>
          <a:latin typeface="Georgia"/>
          <a:ea typeface="+mn-ea"/>
          <a:cs typeface="Georgia"/>
        </a:defRPr>
      </a:lvl4pPr>
      <a:lvl5pPr marL="534988"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dk/url?sa=i&amp;rct=j&amp;q=&amp;esrc=s&amp;source=images&amp;cd=&amp;cad=rja&amp;uact=8&amp;docid=P2BNYLkj8m84TM&amp;tbnid=MgPSSrIWn5fMyM:&amp;ved=0CAUQjRw&amp;url=http://www.eoearth.org/view/article/152720/&amp;ei=GACXU8jEH6PhywOP0oK4Dg&amp;bvm=bv.68445247,d.ZWU&amp;psig=AFQjCNHknWOi-gYymtw3XAqwTTsvZvyIAA&amp;ust=140249127299962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dk/url?sa=i&amp;rct=j&amp;q=&amp;esrc=s&amp;source=images&amp;cd=&amp;cad=rja&amp;uact=8&amp;docid=P2BNYLkj8m84TM&amp;tbnid=MgPSSrIWn5fMyM:&amp;ved=0CAUQjRw&amp;url=http://www.eoearth.org/view/article/152720/&amp;ei=GACXU8jEH6PhywOP0oK4Dg&amp;bvm=bv.68445247,d.ZWU&amp;psig=AFQjCNHknWOi-gYymtw3XAqwTTsvZvyIAA&amp;ust=140249127299962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ntarctica.gov.au/__data/assets/image/0004/35833/varieties/antarctic.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dk/url?sa=i&amp;rct=j&amp;q=&amp;esrc=s&amp;source=images&amp;cd=&amp;cad=rja&amp;uact=8&amp;ved=0CAcQjRw&amp;url=http://www1.american.edu/ted/ICE/lomonosov.html&amp;ei=FtFYVcvpMMvMyAPO7YGABw&amp;bvm=bv.93564037,d.bGQ&amp;psig=AFQjCNFnskugvaDnYXna470np-LpQ9flNg&amp;ust=143197041900197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dk/url?sa=i&amp;rct=j&amp;q=&amp;esrc=s&amp;source=images&amp;cd=&amp;cad=rja&amp;uact=8&amp;docid=P2BNYLkj8m84TM&amp;tbnid=MgPSSrIWn5fMyM:&amp;ved=0CAUQjRw&amp;url=http://www.eoearth.org/view/article/152720/&amp;ei=GACXU8jEH6PhywOP0oK4Dg&amp;bvm=bv.68445247,d.ZWU&amp;psig=AFQjCNHknWOi-gYymtw3XAqwTTsvZvyIAA&amp;ust=140249127299962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478692" y="2547255"/>
            <a:ext cx="3685592" cy="3416320"/>
          </a:xfrm>
          <a:prstGeom prst="rect">
            <a:avLst/>
          </a:prstGeom>
          <a:noFill/>
        </p:spPr>
        <p:txBody>
          <a:bodyPr wrap="square" rtlCol="0">
            <a:spAutoFit/>
          </a:bodyPr>
          <a:lstStyle/>
          <a:p>
            <a:r>
              <a:rPr lang="da-DK" sz="2400" dirty="0" smtClean="0">
                <a:solidFill>
                  <a:schemeClr val="bg1"/>
                </a:solidFill>
                <a:effectLst>
                  <a:outerShdw blurRad="38100" dist="38100" dir="2700000" algn="tl">
                    <a:srgbClr val="000000">
                      <a:alpha val="43137"/>
                    </a:srgbClr>
                  </a:outerShdw>
                </a:effectLst>
              </a:rPr>
              <a:t>New York 5 May 2016</a:t>
            </a:r>
          </a:p>
          <a:p>
            <a:r>
              <a:rPr lang="da-DK" sz="2400" dirty="0" smtClean="0">
                <a:solidFill>
                  <a:schemeClr val="bg1"/>
                </a:solidFill>
                <a:effectLst>
                  <a:outerShdw blurRad="38100" dist="38100" dir="2700000" algn="tl">
                    <a:srgbClr val="000000">
                      <a:alpha val="43137"/>
                    </a:srgbClr>
                  </a:outerShdw>
                </a:effectLst>
              </a:rPr>
              <a:t> </a:t>
            </a:r>
          </a:p>
          <a:p>
            <a:r>
              <a:rPr lang="da-DK" altLang="en-US" sz="2400" dirty="0">
                <a:solidFill>
                  <a:schemeClr val="bg1"/>
                </a:solidFill>
                <a:latin typeface="Georgia" panose="02040502050405020303" pitchFamily="18" charset="0"/>
              </a:rPr>
              <a:t>R</a:t>
            </a:r>
            <a:r>
              <a:rPr lang="da-DK" altLang="en-US" sz="2400" dirty="0" smtClean="0">
                <a:solidFill>
                  <a:schemeClr val="bg1"/>
                </a:solidFill>
                <a:latin typeface="Georgia" panose="02040502050405020303" pitchFamily="18" charset="0"/>
              </a:rPr>
              <a:t>eport </a:t>
            </a:r>
            <a:r>
              <a:rPr lang="da-DK" altLang="en-US" sz="2400" dirty="0">
                <a:solidFill>
                  <a:schemeClr val="bg1"/>
                </a:solidFill>
                <a:latin typeface="Georgia" panose="02040502050405020303" pitchFamily="18" charset="0"/>
              </a:rPr>
              <a:t>on L</a:t>
            </a:r>
            <a:r>
              <a:rPr lang="da-DK" altLang="en-US" sz="2400" dirty="0" smtClean="0">
                <a:solidFill>
                  <a:schemeClr val="bg1"/>
                </a:solidFill>
                <a:latin typeface="Georgia" panose="02040502050405020303" pitchFamily="18" charset="0"/>
              </a:rPr>
              <a:t>egal </a:t>
            </a:r>
            <a:r>
              <a:rPr lang="da-DK" altLang="en-US" sz="2400" dirty="0">
                <a:solidFill>
                  <a:schemeClr val="bg1"/>
                </a:solidFill>
                <a:latin typeface="Georgia" panose="02040502050405020303" pitchFamily="18" charset="0"/>
              </a:rPr>
              <a:t>F</a:t>
            </a:r>
            <a:r>
              <a:rPr lang="da-DK" altLang="en-US" sz="2400" dirty="0" smtClean="0">
                <a:solidFill>
                  <a:schemeClr val="bg1"/>
                </a:solidFill>
                <a:latin typeface="Georgia" panose="02040502050405020303" pitchFamily="18" charset="0"/>
              </a:rPr>
              <a:t>ramework for Civil </a:t>
            </a:r>
            <a:r>
              <a:rPr lang="da-DK" altLang="en-US" sz="2400" dirty="0" err="1">
                <a:solidFill>
                  <a:schemeClr val="bg1"/>
                </a:solidFill>
                <a:latin typeface="Georgia" panose="02040502050405020303" pitchFamily="18" charset="0"/>
              </a:rPr>
              <a:t>L</a:t>
            </a:r>
            <a:r>
              <a:rPr lang="da-DK" altLang="en-US" sz="2400" dirty="0" err="1" smtClean="0">
                <a:solidFill>
                  <a:schemeClr val="bg1"/>
                </a:solidFill>
                <a:latin typeface="Georgia" panose="02040502050405020303" pitchFamily="18" charset="0"/>
              </a:rPr>
              <a:t>iability</a:t>
            </a:r>
            <a:r>
              <a:rPr lang="da-DK" altLang="en-US" sz="2400" dirty="0" smtClean="0">
                <a:solidFill>
                  <a:schemeClr val="bg1"/>
                </a:solidFill>
                <a:latin typeface="Georgia" panose="02040502050405020303" pitchFamily="18" charset="0"/>
              </a:rPr>
              <a:t> for </a:t>
            </a:r>
            <a:r>
              <a:rPr lang="da-DK" altLang="en-US" sz="2400" dirty="0">
                <a:solidFill>
                  <a:schemeClr val="bg1"/>
                </a:solidFill>
                <a:latin typeface="Georgia" panose="02040502050405020303" pitchFamily="18" charset="0"/>
              </a:rPr>
              <a:t>V</a:t>
            </a:r>
            <a:r>
              <a:rPr lang="da-DK" altLang="en-US" sz="2400" dirty="0" smtClean="0">
                <a:solidFill>
                  <a:schemeClr val="bg1"/>
                </a:solidFill>
                <a:latin typeface="Georgia" panose="02040502050405020303" pitchFamily="18" charset="0"/>
              </a:rPr>
              <a:t>essel Source </a:t>
            </a:r>
            <a:r>
              <a:rPr lang="da-DK" altLang="en-US" sz="2400" dirty="0">
                <a:solidFill>
                  <a:schemeClr val="bg1"/>
                </a:solidFill>
                <a:latin typeface="Georgia" panose="02040502050405020303" pitchFamily="18" charset="0"/>
              </a:rPr>
              <a:t>O</a:t>
            </a:r>
            <a:r>
              <a:rPr lang="da-DK" altLang="en-US" sz="2400" dirty="0" smtClean="0">
                <a:solidFill>
                  <a:schemeClr val="bg1"/>
                </a:solidFill>
                <a:latin typeface="Georgia" panose="02040502050405020303" pitchFamily="18" charset="0"/>
              </a:rPr>
              <a:t>il </a:t>
            </a:r>
            <a:r>
              <a:rPr lang="da-DK" altLang="en-US" sz="2400" dirty="0" err="1">
                <a:solidFill>
                  <a:schemeClr val="bg1"/>
                </a:solidFill>
                <a:latin typeface="Georgia" panose="02040502050405020303" pitchFamily="18" charset="0"/>
              </a:rPr>
              <a:t>S</a:t>
            </a:r>
            <a:r>
              <a:rPr lang="da-DK" altLang="en-US" sz="2400" dirty="0" err="1" smtClean="0">
                <a:solidFill>
                  <a:schemeClr val="bg1"/>
                </a:solidFill>
                <a:latin typeface="Georgia" panose="02040502050405020303" pitchFamily="18" charset="0"/>
              </a:rPr>
              <a:t>pills</a:t>
            </a:r>
            <a:r>
              <a:rPr lang="da-DK" altLang="en-US" sz="2400" dirty="0" smtClean="0">
                <a:solidFill>
                  <a:schemeClr val="bg1"/>
                </a:solidFill>
                <a:latin typeface="Georgia" panose="02040502050405020303" pitchFamily="18" charset="0"/>
              </a:rPr>
              <a:t> in Polar Regions</a:t>
            </a:r>
            <a:endParaRPr lang="da-DK" altLang="en-US" sz="2400" dirty="0">
              <a:solidFill>
                <a:schemeClr val="bg1"/>
              </a:solidFill>
              <a:latin typeface="Georgia" panose="02040502050405020303" pitchFamily="18" charset="0"/>
            </a:endParaRPr>
          </a:p>
          <a:p>
            <a:endParaRPr lang="da-DK" sz="2400" dirty="0">
              <a:solidFill>
                <a:schemeClr val="bg1"/>
              </a:solidFill>
              <a:effectLst>
                <a:outerShdw blurRad="38100" dist="38100" dir="2700000" algn="tl">
                  <a:srgbClr val="000000">
                    <a:alpha val="43137"/>
                  </a:srgbClr>
                </a:outerShdw>
              </a:effectLst>
            </a:endParaRPr>
          </a:p>
          <a:p>
            <a:r>
              <a:rPr lang="da-DK" sz="2400" dirty="0" smtClean="0">
                <a:solidFill>
                  <a:schemeClr val="bg1"/>
                </a:solidFill>
                <a:effectLst>
                  <a:outerShdw blurRad="38100" dist="38100" dir="2700000" algn="tl">
                    <a:srgbClr val="000000">
                      <a:alpha val="43137"/>
                    </a:srgbClr>
                  </a:outerShdw>
                </a:effectLst>
              </a:rPr>
              <a:t>LARS ROSENBERG OVERBY</a:t>
            </a:r>
            <a:endParaRPr lang="da-DK"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87849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altLang="en-US" sz="2400" dirty="0" smtClean="0">
                <a:latin typeface="Georgia" panose="02040502050405020303" pitchFamily="18" charset="0"/>
              </a:rPr>
              <a:t>GOOD TO HAVES </a:t>
            </a:r>
            <a:r>
              <a:rPr lang="da-DK" altLang="en-US" sz="2400" dirty="0">
                <a:latin typeface="Georgia" panose="02040502050405020303" pitchFamily="18" charset="0"/>
              </a:rPr>
              <a:t>IN THE ARCTIC </a:t>
            </a:r>
            <a:endParaRPr lang="da-DK" sz="2400" dirty="0"/>
          </a:p>
        </p:txBody>
      </p:sp>
      <p:sp>
        <p:nvSpPr>
          <p:cNvPr id="3" name="Pladsholder til indhold 2"/>
          <p:cNvSpPr>
            <a:spLocks noGrp="1"/>
          </p:cNvSpPr>
          <p:nvPr>
            <p:ph idx="1"/>
          </p:nvPr>
        </p:nvSpPr>
        <p:spPr/>
        <p:txBody>
          <a:bodyPr>
            <a:normAutofit/>
          </a:bodyPr>
          <a:lstStyle/>
          <a:p>
            <a:pPr lvl="1">
              <a:lnSpc>
                <a:spcPct val="130000"/>
              </a:lnSpc>
              <a:buFont typeface="Wingdings" panose="05000000000000000000" pitchFamily="2" charset="2"/>
              <a:buChar char="§"/>
            </a:pPr>
            <a:r>
              <a:rPr lang="en-GB" altLang="da-DK" sz="2000" dirty="0"/>
              <a:t>UNCLOS (except USA)</a:t>
            </a:r>
            <a:endParaRPr lang="en-US" altLang="da-DK" sz="2000" dirty="0"/>
          </a:p>
          <a:p>
            <a:pPr lvl="1">
              <a:lnSpc>
                <a:spcPct val="130000"/>
              </a:lnSpc>
              <a:buFont typeface="Wingdings" panose="05000000000000000000" pitchFamily="2" charset="2"/>
              <a:buChar char="§"/>
            </a:pPr>
            <a:r>
              <a:rPr lang="en-GB" altLang="da-DK" sz="2000" dirty="0"/>
              <a:t>Intervention Convention (except Canada)</a:t>
            </a:r>
            <a:endParaRPr lang="en-US" altLang="da-DK" sz="2000" dirty="0"/>
          </a:p>
          <a:p>
            <a:pPr lvl="1">
              <a:lnSpc>
                <a:spcPct val="130000"/>
              </a:lnSpc>
              <a:buFont typeface="Wingdings" panose="05000000000000000000" pitchFamily="2" charset="2"/>
              <a:buChar char="§"/>
            </a:pPr>
            <a:r>
              <a:rPr lang="en-GB" altLang="da-DK" sz="2000" dirty="0"/>
              <a:t>Oil Pollution Preparedness and Co-operation Convention </a:t>
            </a:r>
            <a:endParaRPr lang="en-US" altLang="da-DK" sz="2000" dirty="0"/>
          </a:p>
          <a:p>
            <a:pPr lvl="1">
              <a:lnSpc>
                <a:spcPct val="130000"/>
              </a:lnSpc>
              <a:buFont typeface="Wingdings" panose="05000000000000000000" pitchFamily="2" charset="2"/>
              <a:buChar char="§"/>
            </a:pPr>
            <a:r>
              <a:rPr lang="fi-FI" altLang="fi-FI" sz="2000" dirty="0" smtClean="0"/>
              <a:t>The </a:t>
            </a:r>
            <a:r>
              <a:rPr lang="fi-FI" altLang="fi-FI" sz="2000" dirty="0"/>
              <a:t>Arctic Council 2013 Agreement on cooperation on Marine Oil Pollution Preparedness and Response in the </a:t>
            </a:r>
            <a:r>
              <a:rPr lang="fi-FI" altLang="fi-FI" sz="2000" dirty="0" smtClean="0"/>
              <a:t>Arctic</a:t>
            </a:r>
          </a:p>
          <a:p>
            <a:pPr lvl="1">
              <a:lnSpc>
                <a:spcPct val="130000"/>
              </a:lnSpc>
              <a:buFont typeface="Wingdings" panose="05000000000000000000" pitchFamily="2" charset="2"/>
              <a:buChar char="§"/>
            </a:pPr>
            <a:r>
              <a:rPr lang="fi-FI" altLang="fi-FI" sz="2000" dirty="0" smtClean="0"/>
              <a:t>The Polar Code (as of 2017)</a:t>
            </a:r>
          </a:p>
          <a:p>
            <a:pPr lvl="1">
              <a:lnSpc>
                <a:spcPct val="130000"/>
              </a:lnSpc>
              <a:buFont typeface="Wingdings" panose="05000000000000000000" pitchFamily="2" charset="2"/>
              <a:buChar char="§"/>
            </a:pPr>
            <a:r>
              <a:rPr lang="fi-FI" altLang="fi-FI" sz="2000" dirty="0" smtClean="0"/>
              <a:t>The Arctic Coast Guard Forum</a:t>
            </a:r>
            <a:endParaRPr lang="fi-FI" altLang="fi-FI" sz="2000" dirty="0"/>
          </a:p>
          <a:p>
            <a:endParaRPr lang="da-DK" dirty="0"/>
          </a:p>
        </p:txBody>
      </p:sp>
      <p:pic>
        <p:nvPicPr>
          <p:cNvPr id="4" name="Picture 6">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471" r="15471"/>
          <a:stretch>
            <a:fillRect/>
          </a:stretch>
        </p:blipFill>
        <p:spPr>
          <a:xfrm>
            <a:off x="9989410" y="4734000"/>
            <a:ext cx="2202590" cy="2124000"/>
          </a:xfrm>
          <a:prstGeom prst="rect">
            <a:avLst/>
          </a:prstGeo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534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400" dirty="0" smtClean="0"/>
              <a:t>CONCLUSIONS</a:t>
            </a:r>
            <a:endParaRPr lang="en-US" sz="2400" dirty="0"/>
          </a:p>
        </p:txBody>
      </p:sp>
      <p:sp>
        <p:nvSpPr>
          <p:cNvPr id="3" name="Pladsholder til indhold 2"/>
          <p:cNvSpPr>
            <a:spLocks noGrp="1"/>
          </p:cNvSpPr>
          <p:nvPr>
            <p:ph idx="1"/>
          </p:nvPr>
        </p:nvSpPr>
        <p:spPr>
          <a:xfrm>
            <a:off x="2443028" y="2696979"/>
            <a:ext cx="9324000" cy="3852000"/>
          </a:xfrm>
        </p:spPr>
        <p:txBody>
          <a:bodyPr vert="horz" lIns="91440" tIns="45720" rIns="91440" bIns="45720" rtlCol="0">
            <a:normAutofit fontScale="92500" lnSpcReduction="20000"/>
          </a:bodyPr>
          <a:lstStyle/>
          <a:p>
            <a:pPr lvl="1">
              <a:lnSpc>
                <a:spcPct val="130000"/>
              </a:lnSpc>
              <a:buFont typeface="Wingdings" panose="05000000000000000000" pitchFamily="2" charset="2"/>
              <a:buChar char="§"/>
            </a:pPr>
            <a:r>
              <a:rPr lang="en-GB" sz="2000" dirty="0"/>
              <a:t>The legal infrastructure in the Arctic is very good technically speaking. The coastal states have in place legislation that deals with pollution, liability, calculation of losses, responsible parties and </a:t>
            </a:r>
            <a:r>
              <a:rPr lang="en-GB" sz="2000" dirty="0" smtClean="0"/>
              <a:t>funding </a:t>
            </a:r>
          </a:p>
          <a:p>
            <a:pPr lvl="1">
              <a:lnSpc>
                <a:spcPct val="130000"/>
              </a:lnSpc>
              <a:buFont typeface="Wingdings" panose="05000000000000000000" pitchFamily="2" charset="2"/>
              <a:buChar char="§"/>
            </a:pPr>
            <a:r>
              <a:rPr lang="en-GB" sz="2000" dirty="0" smtClean="0"/>
              <a:t>The current response apparatus in the Arctic is probably inadequate although the coastal states work to improve it. The shear enormity of the area make the task difficult</a:t>
            </a:r>
            <a:endParaRPr lang="en-US" sz="2000" dirty="0"/>
          </a:p>
          <a:p>
            <a:pPr lvl="1">
              <a:lnSpc>
                <a:spcPct val="130000"/>
              </a:lnSpc>
              <a:buFont typeface="Wingdings" panose="05000000000000000000" pitchFamily="2" charset="2"/>
              <a:buChar char="§"/>
            </a:pPr>
            <a:r>
              <a:rPr lang="en-GB" sz="2000" dirty="0" smtClean="0"/>
              <a:t>A </a:t>
            </a:r>
            <a:r>
              <a:rPr lang="en-GB" sz="2000" dirty="0"/>
              <a:t>major oil spill may reveal the need for considering the current regulation of “pollution damage” in the CLC 1992 convention in terms of what measures are “reasonable” and as regards impairment of the </a:t>
            </a:r>
            <a:r>
              <a:rPr lang="en-GB" sz="2000" dirty="0" smtClean="0"/>
              <a:t>environment</a:t>
            </a:r>
          </a:p>
          <a:p>
            <a:pPr lvl="1">
              <a:lnSpc>
                <a:spcPct val="130000"/>
              </a:lnSpc>
              <a:buFont typeface="Wingdings" panose="05000000000000000000" pitchFamily="2" charset="2"/>
              <a:buChar char="§"/>
            </a:pPr>
            <a:r>
              <a:rPr lang="en-GB" sz="2000" dirty="0" smtClean="0"/>
              <a:t>Dissenting views</a:t>
            </a:r>
            <a:endParaRPr lang="en-US" sz="2000" dirty="0"/>
          </a:p>
          <a:p>
            <a:r>
              <a:rPr lang="en-GB" dirty="0"/>
              <a:t> </a:t>
            </a:r>
            <a:endParaRPr lang="en-US" dirty="0"/>
          </a:p>
          <a:p>
            <a:endParaRPr 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a:xfrm>
            <a:off x="318664" y="2282600"/>
            <a:ext cx="2124000" cy="44922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692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400" dirty="0" smtClean="0"/>
              <a:t>CONCLUSIONS</a:t>
            </a:r>
            <a:endParaRPr lang="en-US" sz="2400" dirty="0"/>
          </a:p>
        </p:txBody>
      </p:sp>
      <p:sp>
        <p:nvSpPr>
          <p:cNvPr id="3" name="Pladsholder til indhold 2"/>
          <p:cNvSpPr>
            <a:spLocks noGrp="1"/>
          </p:cNvSpPr>
          <p:nvPr>
            <p:ph idx="1"/>
          </p:nvPr>
        </p:nvSpPr>
        <p:spPr>
          <a:xfrm>
            <a:off x="2583365" y="2588923"/>
            <a:ext cx="9144000" cy="3366273"/>
          </a:xfrm>
        </p:spPr>
        <p:txBody>
          <a:bodyPr>
            <a:noAutofit/>
          </a:bodyPr>
          <a:lstStyle/>
          <a:p>
            <a:pPr lvl="1">
              <a:lnSpc>
                <a:spcPct val="150000"/>
              </a:lnSpc>
              <a:buFont typeface="Wingdings" panose="05000000000000000000" pitchFamily="2" charset="2"/>
              <a:buChar char="§"/>
            </a:pPr>
            <a:r>
              <a:rPr lang="en-GB" sz="2000" dirty="0"/>
              <a:t> It is an open question how the requirement that environmental reinstatement cost must be reasonable – in the context of the CLC and Fund Convention regime – will be applied by courts in the relevant coastal states and the IOPCF to </a:t>
            </a:r>
            <a:r>
              <a:rPr lang="en-GB" sz="2000" dirty="0" smtClean="0"/>
              <a:t>reinstatement </a:t>
            </a:r>
            <a:r>
              <a:rPr lang="en-GB" sz="2000" dirty="0"/>
              <a:t>attempts in </a:t>
            </a:r>
            <a:r>
              <a:rPr lang="en-GB" sz="2000" dirty="0" smtClean="0"/>
              <a:t>Arctic </a:t>
            </a:r>
            <a:r>
              <a:rPr lang="en-GB" sz="2000" dirty="0"/>
              <a:t>environment. Clarification of the recoverability of reinstatement costs under the CLC and Fund Convention regime would therefore assist the coastal States. </a:t>
            </a:r>
            <a:endParaRPr lang="en-GB" sz="2000" dirty="0" smtClean="0"/>
          </a:p>
          <a:p>
            <a:pPr lvl="1">
              <a:lnSpc>
                <a:spcPct val="150000"/>
              </a:lnSpc>
              <a:buFont typeface="Wingdings" panose="05000000000000000000" pitchFamily="2" charset="2"/>
              <a:buChar char="§"/>
            </a:pPr>
            <a:r>
              <a:rPr lang="en-GB" sz="2000" dirty="0" smtClean="0"/>
              <a:t>Dissenting views</a:t>
            </a:r>
            <a:endParaRPr lang="en-US" sz="2000" dirty="0"/>
          </a:p>
          <a:p>
            <a:r>
              <a:rPr lang="en-GB" sz="2000" dirty="0"/>
              <a:t> </a:t>
            </a:r>
            <a:endParaRPr lang="en-US" sz="2000" dirty="0"/>
          </a:p>
          <a:p>
            <a:endParaRPr lang="en-US" sz="2000" dirty="0"/>
          </a:p>
        </p:txBody>
      </p:sp>
      <p:pic>
        <p:nvPicPr>
          <p:cNvPr id="4" name="Picture 6">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471" r="15471"/>
          <a:stretch>
            <a:fillRect/>
          </a:stretch>
        </p:blipFill>
        <p:spPr>
          <a:xfrm>
            <a:off x="0" y="4086000"/>
            <a:ext cx="2874580" cy="2772000"/>
          </a:xfrm>
          <a:prstGeom prst="rect">
            <a:avLst/>
          </a:prstGeo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683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03830"/>
            <a:ext cx="10972800" cy="542211"/>
          </a:xfrm>
        </p:spPr>
        <p:txBody>
          <a:bodyPr>
            <a:normAutofit/>
          </a:bodyPr>
          <a:lstStyle/>
          <a:p>
            <a:r>
              <a:rPr lang="da-DK" altLang="en-US" sz="2400" dirty="0" smtClean="0">
                <a:latin typeface="Georgia" panose="02040502050405020303" pitchFamily="18" charset="0"/>
              </a:rPr>
              <a:t>CONCLUSIONS</a:t>
            </a:r>
            <a:endParaRPr lang="da-DK" sz="2400" dirty="0"/>
          </a:p>
        </p:txBody>
      </p:sp>
      <p:sp>
        <p:nvSpPr>
          <p:cNvPr id="3" name="Pladsholder til indhold 2"/>
          <p:cNvSpPr>
            <a:spLocks noGrp="1"/>
          </p:cNvSpPr>
          <p:nvPr>
            <p:ph idx="1"/>
          </p:nvPr>
        </p:nvSpPr>
        <p:spPr>
          <a:xfrm>
            <a:off x="2416628" y="2146041"/>
            <a:ext cx="9165771" cy="4441371"/>
          </a:xfrm>
        </p:spPr>
        <p:txBody>
          <a:bodyPr>
            <a:normAutofit/>
          </a:bodyPr>
          <a:lstStyle/>
          <a:p>
            <a:pPr marL="342900" indent="-342900">
              <a:lnSpc>
                <a:spcPct val="130000"/>
              </a:lnSpc>
              <a:buFont typeface="Wingdings" panose="05000000000000000000" pitchFamily="2" charset="2"/>
              <a:buChar char="§"/>
            </a:pPr>
            <a:endParaRPr lang="en-US" altLang="en-US" sz="3600" dirty="0" smtClean="0"/>
          </a:p>
          <a:p>
            <a:pPr marL="342900" indent="-342900">
              <a:lnSpc>
                <a:spcPct val="130000"/>
              </a:lnSpc>
              <a:buFont typeface="Wingdings" panose="05000000000000000000" pitchFamily="2" charset="2"/>
              <a:buChar char="§"/>
            </a:pPr>
            <a:r>
              <a:rPr lang="en-GB" sz="2200" dirty="0"/>
              <a:t>It is possible that a major oil spill will stress the monetary limits of the CLC and Fund Convention regime although the Supplementary Fund may be sufficient in most </a:t>
            </a:r>
            <a:r>
              <a:rPr lang="en-GB" sz="2200" dirty="0" smtClean="0"/>
              <a:t>instances </a:t>
            </a:r>
          </a:p>
          <a:p>
            <a:pPr marL="342900" indent="-342900">
              <a:lnSpc>
                <a:spcPct val="130000"/>
              </a:lnSpc>
              <a:buFont typeface="Wingdings" panose="05000000000000000000" pitchFamily="2" charset="2"/>
              <a:buChar char="§"/>
            </a:pPr>
            <a:r>
              <a:rPr lang="en-GB" sz="2200" dirty="0" smtClean="0"/>
              <a:t>Dissenting views</a:t>
            </a:r>
            <a:endParaRPr lang="en-US" sz="2200" dirty="0"/>
          </a:p>
          <a:p>
            <a:pPr marL="342900" indent="-342900">
              <a:lnSpc>
                <a:spcPct val="130000"/>
              </a:lnSpc>
              <a:buFont typeface="Wingdings" panose="05000000000000000000" pitchFamily="2" charset="2"/>
              <a:buChar char="§"/>
            </a:pPr>
            <a:r>
              <a:rPr lang="en-GB" altLang="en-US" sz="2200" dirty="0" smtClean="0"/>
              <a:t>T</a:t>
            </a:r>
            <a:r>
              <a:rPr lang="en-GB" sz="2200" dirty="0" smtClean="0"/>
              <a:t>he </a:t>
            </a:r>
            <a:r>
              <a:rPr lang="en-GB" sz="2200" dirty="0"/>
              <a:t>current </a:t>
            </a:r>
            <a:r>
              <a:rPr lang="en-GB" sz="2200" dirty="0" smtClean="0"/>
              <a:t>likely insufficient response </a:t>
            </a:r>
            <a:r>
              <a:rPr lang="en-GB" sz="2200" dirty="0"/>
              <a:t>facilities and equipment </a:t>
            </a:r>
            <a:r>
              <a:rPr lang="en-GB" sz="2200" dirty="0" smtClean="0"/>
              <a:t>available </a:t>
            </a:r>
            <a:r>
              <a:rPr lang="en-GB" sz="2200" dirty="0"/>
              <a:t>in the </a:t>
            </a:r>
            <a:r>
              <a:rPr lang="en-GB" sz="2200" dirty="0" smtClean="0"/>
              <a:t>Arctic enhance  “reasonableness” question and the monetary limit issue</a:t>
            </a:r>
            <a:endParaRPr lang="en-US" sz="2200" dirty="0"/>
          </a:p>
          <a:p>
            <a:pPr marL="342900" indent="-342900">
              <a:lnSpc>
                <a:spcPct val="130000"/>
              </a:lnSpc>
              <a:buFont typeface="Wingdings" panose="05000000000000000000" pitchFamily="2" charset="2"/>
              <a:buChar char="§"/>
            </a:pPr>
            <a:endParaRPr lang="fi-FI" altLang="fi-FI" sz="2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6240" r="16240"/>
          <a:stretch>
            <a:fillRect/>
          </a:stretch>
        </p:blipFill>
        <p:spPr>
          <a:xfrm>
            <a:off x="0" y="4601495"/>
            <a:ext cx="2340000" cy="22565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089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03830"/>
            <a:ext cx="10972800" cy="514219"/>
          </a:xfrm>
        </p:spPr>
        <p:txBody>
          <a:bodyPr>
            <a:normAutofit/>
          </a:bodyPr>
          <a:lstStyle/>
          <a:p>
            <a:r>
              <a:rPr lang="da-DK" sz="2400" dirty="0" smtClean="0"/>
              <a:t>CONCLUSIONS</a:t>
            </a:r>
            <a:endParaRPr lang="da-DK" sz="2400" dirty="0"/>
          </a:p>
        </p:txBody>
      </p:sp>
      <p:sp>
        <p:nvSpPr>
          <p:cNvPr id="3" name="Pladsholder til indhold 2"/>
          <p:cNvSpPr>
            <a:spLocks noGrp="1"/>
          </p:cNvSpPr>
          <p:nvPr>
            <p:ph idx="1"/>
          </p:nvPr>
        </p:nvSpPr>
        <p:spPr>
          <a:xfrm>
            <a:off x="2584580" y="2295332"/>
            <a:ext cx="8997820" cy="3830832"/>
          </a:xfrm>
        </p:spPr>
        <p:txBody>
          <a:bodyPr>
            <a:normAutofit fontScale="92500" lnSpcReduction="20000"/>
          </a:bodyPr>
          <a:lstStyle/>
          <a:p>
            <a:pPr marL="342900" indent="-342900">
              <a:lnSpc>
                <a:spcPct val="130000"/>
              </a:lnSpc>
              <a:buFont typeface="Wingdings" panose="05000000000000000000" pitchFamily="2" charset="2"/>
              <a:buChar char="§"/>
              <a:defRPr/>
            </a:pPr>
            <a:r>
              <a:rPr lang="en-GB" sz="2200" dirty="0"/>
              <a:t>Russia would benefit from participating in the Supplementary Fund Protocol to the Fund Convention 1992 should a major oil pollution occur. So would </a:t>
            </a:r>
            <a:r>
              <a:rPr lang="en-GB" sz="2200" dirty="0" smtClean="0"/>
              <a:t>Iceland</a:t>
            </a:r>
            <a:endParaRPr lang="en-US" sz="2200" dirty="0"/>
          </a:p>
          <a:p>
            <a:pPr marL="342900" indent="-342900">
              <a:lnSpc>
                <a:spcPct val="130000"/>
              </a:lnSpc>
              <a:buFont typeface="Wingdings" panose="05000000000000000000" pitchFamily="2" charset="2"/>
              <a:buChar char="§"/>
              <a:defRPr/>
            </a:pPr>
            <a:r>
              <a:rPr lang="en-GB" sz="2200" dirty="0"/>
              <a:t>There is a gap with respect to the High Seas in the Arctic but this is not problematic at the moment. In time, the issue should be addressed in the interest of the International </a:t>
            </a:r>
            <a:r>
              <a:rPr lang="en-GB" sz="2200" dirty="0" smtClean="0"/>
              <a:t>community</a:t>
            </a:r>
            <a:r>
              <a:rPr lang="en-GB" sz="2200" dirty="0"/>
              <a:t> </a:t>
            </a:r>
            <a:endParaRPr lang="en-US" sz="2200" dirty="0"/>
          </a:p>
          <a:p>
            <a:pPr marL="342900" indent="-342900">
              <a:lnSpc>
                <a:spcPct val="130000"/>
              </a:lnSpc>
              <a:buFont typeface="Wingdings" panose="05000000000000000000" pitchFamily="2" charset="2"/>
              <a:buChar char="§"/>
              <a:defRPr/>
            </a:pPr>
            <a:r>
              <a:rPr lang="en-GB" sz="2200" dirty="0"/>
              <a:t>There is no indication that the United States will join the CLC and Fund Convention regime. Thus it will continue to enforce its domestic laws governing spills, including OPA </a:t>
            </a:r>
            <a:r>
              <a:rPr lang="en-GB" sz="2200" dirty="0" smtClean="0"/>
              <a:t>90 </a:t>
            </a:r>
            <a:endParaRPr lang="en-US" sz="2200" dirty="0"/>
          </a:p>
          <a:p>
            <a:r>
              <a:rPr lang="en-GB" dirty="0"/>
              <a:t> </a:t>
            </a:r>
            <a:endParaRPr lang="en-US" dirty="0"/>
          </a:p>
          <a:p>
            <a:endParaRPr lang="da-DK" dirty="0"/>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111" r="11111"/>
          <a:stretch/>
        </p:blipFill>
        <p:spPr>
          <a:xfrm>
            <a:off x="39429" y="4410000"/>
            <a:ext cx="2545151" cy="24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50202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03830"/>
            <a:ext cx="10972800" cy="514219"/>
          </a:xfrm>
        </p:spPr>
        <p:txBody>
          <a:bodyPr>
            <a:normAutofit/>
          </a:bodyPr>
          <a:lstStyle/>
          <a:p>
            <a:r>
              <a:rPr lang="da-DK" sz="2400" smtClean="0"/>
              <a:t>CONCLUSIONS </a:t>
            </a:r>
            <a:r>
              <a:rPr lang="da-DK" sz="2400" dirty="0" smtClean="0"/>
              <a:t>ANTARCTICA</a:t>
            </a:r>
            <a:endParaRPr lang="da-DK" sz="2400" dirty="0"/>
          </a:p>
        </p:txBody>
      </p:sp>
      <p:sp>
        <p:nvSpPr>
          <p:cNvPr id="3" name="Pladsholder til indhold 2"/>
          <p:cNvSpPr>
            <a:spLocks noGrp="1"/>
          </p:cNvSpPr>
          <p:nvPr>
            <p:ph idx="1"/>
          </p:nvPr>
        </p:nvSpPr>
        <p:spPr>
          <a:xfrm>
            <a:off x="4114799" y="2676294"/>
            <a:ext cx="7891345" cy="4435710"/>
          </a:xfrm>
        </p:spPr>
        <p:txBody>
          <a:bodyPr>
            <a:normAutofit/>
          </a:bodyPr>
          <a:lstStyle/>
          <a:p>
            <a:pPr marL="342900" indent="-342900">
              <a:lnSpc>
                <a:spcPct val="110000"/>
              </a:lnSpc>
              <a:buFont typeface="Wingdings" panose="05000000000000000000" pitchFamily="2" charset="2"/>
              <a:buChar char="§"/>
              <a:defRPr/>
            </a:pPr>
            <a:r>
              <a:rPr lang="en-GB" sz="2000" dirty="0"/>
              <a:t>The Antarctica is exposed to legal uncertainty in the event that a pollution incident occurs until the liability Annex to the Protocol on Environmental Protection to the Antarctic Treaty is </a:t>
            </a:r>
            <a:r>
              <a:rPr lang="en-GB" sz="2000" dirty="0" smtClean="0"/>
              <a:t>ratified </a:t>
            </a:r>
            <a:endParaRPr lang="da-DK" sz="2000" dirty="0"/>
          </a:p>
        </p:txBody>
      </p:sp>
      <p:pic>
        <p:nvPicPr>
          <p:cNvPr id="5" name="top-rt-img">
            <a:hlinkClick r:id="rId2" tooltip="&quot;National claims to Antarctic Territory (Map: Australian Antarctic Data Centre)&quo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559" y="2918029"/>
            <a:ext cx="3952240" cy="3952240"/>
          </a:xfrm>
          <a:prstGeom prst="rect">
            <a:avLst/>
          </a:prstGeom>
          <a:noFill/>
          <a:ln>
            <a:noFill/>
          </a:ln>
        </p:spPr>
      </p:pic>
    </p:spTree>
    <p:extLst>
      <p:ext uri="{BB962C8B-B14F-4D97-AF65-F5344CB8AC3E}">
        <p14:creationId xmlns:p14="http://schemas.microsoft.com/office/powerpoint/2010/main" xmlns="" val="229149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altLang="en-US" sz="2400" dirty="0" smtClean="0"/>
              <a:t>RECOMMENDATIONS </a:t>
            </a:r>
            <a:endParaRPr lang="da-DK" sz="2400" dirty="0"/>
          </a:p>
        </p:txBody>
      </p:sp>
      <p:sp>
        <p:nvSpPr>
          <p:cNvPr id="3" name="Pladsholder til indhold 2"/>
          <p:cNvSpPr>
            <a:spLocks noGrp="1"/>
          </p:cNvSpPr>
          <p:nvPr>
            <p:ph idx="1"/>
          </p:nvPr>
        </p:nvSpPr>
        <p:spPr>
          <a:xfrm>
            <a:off x="3191069" y="2239348"/>
            <a:ext cx="8391330" cy="3886816"/>
          </a:xfrm>
        </p:spPr>
        <p:txBody>
          <a:bodyPr>
            <a:normAutofit/>
          </a:bodyPr>
          <a:lstStyle/>
          <a:p>
            <a:pPr marL="342900" indent="-342900">
              <a:lnSpc>
                <a:spcPct val="110000"/>
              </a:lnSpc>
              <a:buFont typeface="Wingdings" panose="05000000000000000000" pitchFamily="2" charset="2"/>
              <a:buChar char="§"/>
              <a:defRPr/>
            </a:pPr>
            <a:r>
              <a:rPr lang="en-GB" sz="2000" dirty="0" smtClean="0"/>
              <a:t>That </a:t>
            </a:r>
            <a:r>
              <a:rPr lang="en-GB" sz="2000" dirty="0"/>
              <a:t>the report is submitted to the IMO Legal Secretariat and discussions take place with the IMO Legal Secretariat to consider </a:t>
            </a:r>
            <a:r>
              <a:rPr lang="en-GB" sz="2000" dirty="0" smtClean="0"/>
              <a:t>further</a:t>
            </a:r>
          </a:p>
          <a:p>
            <a:pPr marL="342900" indent="-342900">
              <a:lnSpc>
                <a:spcPct val="110000"/>
              </a:lnSpc>
              <a:buFont typeface="Wingdings" panose="05000000000000000000" pitchFamily="2" charset="2"/>
              <a:buChar char="§"/>
              <a:defRPr/>
            </a:pPr>
            <a:r>
              <a:rPr lang="en-GB" sz="2000" dirty="0"/>
              <a:t>I</a:t>
            </a:r>
            <a:r>
              <a:rPr lang="en-GB" sz="2000" dirty="0" smtClean="0"/>
              <a:t>t </a:t>
            </a:r>
            <a:r>
              <a:rPr lang="en-GB" sz="2000" dirty="0"/>
              <a:t>would be natural for the coastal state IWG members to provide their competent local authorities with a copy of this </a:t>
            </a:r>
            <a:r>
              <a:rPr lang="en-GB" sz="2000" dirty="0" smtClean="0"/>
              <a:t>report </a:t>
            </a:r>
            <a:endParaRPr lang="en-GB" sz="2000" dirty="0"/>
          </a:p>
          <a:p>
            <a:pPr marL="342900" indent="-342900">
              <a:lnSpc>
                <a:spcPct val="110000"/>
              </a:lnSpc>
              <a:buFont typeface="Wingdings" panose="05000000000000000000" pitchFamily="2" charset="2"/>
              <a:buChar char="§"/>
              <a:defRPr/>
            </a:pPr>
            <a:r>
              <a:rPr lang="en-GB" sz="2000" dirty="0" smtClean="0"/>
              <a:t>That </a:t>
            </a:r>
            <a:r>
              <a:rPr lang="en-GB" sz="2000" dirty="0"/>
              <a:t>the Antarctic Treaty Protocol States ratify the Liability Annex to the Protocol on Environmental Protection to the </a:t>
            </a:r>
            <a:r>
              <a:rPr lang="en-GB" sz="2000"/>
              <a:t>Antarctic </a:t>
            </a:r>
            <a:r>
              <a:rPr lang="en-GB" sz="2000" smtClean="0"/>
              <a:t>Treaty</a:t>
            </a:r>
            <a:endParaRPr lang="en-US" sz="2000" dirty="0"/>
          </a:p>
          <a:p>
            <a:pPr marL="342900" indent="-342900">
              <a:lnSpc>
                <a:spcPct val="110000"/>
              </a:lnSpc>
              <a:buFont typeface="Wingdings" panose="05000000000000000000" pitchFamily="2" charset="2"/>
              <a:buChar char="§"/>
              <a:defRPr/>
            </a:pPr>
            <a:endParaRPr lang="en-GB" sz="2000" dirty="0" smtClean="0"/>
          </a:p>
          <a:p>
            <a:pPr marL="342900" indent="-342900">
              <a:lnSpc>
                <a:spcPct val="110000"/>
              </a:lnSpc>
              <a:buFont typeface="Wingdings" panose="05000000000000000000" pitchFamily="2" charset="2"/>
              <a:buChar char="§"/>
              <a:defRPr/>
            </a:pPr>
            <a:endParaRPr lang="en-US" sz="2000" dirty="0"/>
          </a:p>
          <a:p>
            <a:pPr marL="342900" indent="-342900">
              <a:lnSpc>
                <a:spcPct val="110000"/>
              </a:lnSpc>
              <a:buFont typeface="Wingdings" panose="05000000000000000000" pitchFamily="2" charset="2"/>
              <a:buChar char="§"/>
              <a:defRPr/>
            </a:pPr>
            <a:endParaRPr lang="en-US" sz="2000" dirty="0"/>
          </a:p>
          <a:p>
            <a:pPr marL="342900" indent="-342900">
              <a:lnSpc>
                <a:spcPct val="110000"/>
              </a:lnSpc>
              <a:buFont typeface="Wingdings" panose="05000000000000000000" pitchFamily="2" charset="2"/>
              <a:buChar char="§"/>
              <a:defRPr/>
            </a:pPr>
            <a:endParaRPr lang="fi-FI" altLang="fi-FI" sz="2000" dirty="0"/>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xmlns="" val="0"/>
              </a:ext>
            </a:extLst>
          </a:blip>
          <a:srcRect t="11111" b="11111"/>
          <a:stretch>
            <a:fillRect/>
          </a:stretch>
        </p:blipFill>
        <p:spPr>
          <a:xfrm>
            <a:off x="0" y="3690000"/>
            <a:ext cx="3168000" cy="3168000"/>
          </a:xfrm>
          <a:prstGeom prst="rect">
            <a:avLst/>
          </a:prstGeom>
        </p:spPr>
      </p:pic>
    </p:spTree>
    <p:extLst>
      <p:ext uri="{BB962C8B-B14F-4D97-AF65-F5344CB8AC3E}">
        <p14:creationId xmlns:p14="http://schemas.microsoft.com/office/powerpoint/2010/main" xmlns="" val="306256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p:txBody>
          <a:bodyPr>
            <a:normAutofit/>
          </a:bodyPr>
          <a:lstStyle/>
          <a:p>
            <a:pPr marL="342900" indent="-342900"/>
            <a:r>
              <a:rPr lang="da-DK" altLang="en-US" sz="2400" dirty="0" smtClean="0"/>
              <a:t>THE REPORT</a:t>
            </a:r>
            <a:endParaRPr lang="da-DK" altLang="en-US" sz="2400" cap="none" dirty="0"/>
          </a:p>
        </p:txBody>
      </p:sp>
      <p:sp>
        <p:nvSpPr>
          <p:cNvPr id="18434" name="Content Placeholder 1"/>
          <p:cNvSpPr>
            <a:spLocks noGrp="1"/>
          </p:cNvSpPr>
          <p:nvPr>
            <p:ph idx="1"/>
          </p:nvPr>
        </p:nvSpPr>
        <p:spPr>
          <a:xfrm>
            <a:off x="2696710" y="2330678"/>
            <a:ext cx="8885690" cy="3366273"/>
          </a:xfrm>
        </p:spPr>
        <p:txBody>
          <a:bodyPr>
            <a:normAutofit fontScale="25000" lnSpcReduction="20000"/>
          </a:bodyPr>
          <a:lstStyle/>
          <a:p>
            <a:pPr marL="342900" indent="-342900" eaLnBrk="1" hangingPunct="1">
              <a:lnSpc>
                <a:spcPct val="150000"/>
              </a:lnSpc>
              <a:buFont typeface="Wingdings" panose="05000000000000000000" pitchFamily="2" charset="2"/>
              <a:buChar char="§"/>
            </a:pPr>
            <a:r>
              <a:rPr lang="da-DK" altLang="da-DK" sz="6200" dirty="0" smtClean="0"/>
              <a:t>The CMI Polar Shipping IWG </a:t>
            </a:r>
            <a:r>
              <a:rPr lang="da-DK" altLang="da-DK" sz="6200" dirty="0" err="1" smtClean="0"/>
              <a:t>decided</a:t>
            </a:r>
            <a:r>
              <a:rPr lang="da-DK" altLang="da-DK" sz="6200" dirty="0" smtClean="0"/>
              <a:t> to </a:t>
            </a:r>
            <a:r>
              <a:rPr lang="da-DK" altLang="da-DK" sz="6200" dirty="0" err="1" smtClean="0"/>
              <a:t>initiate</a:t>
            </a:r>
            <a:r>
              <a:rPr lang="da-DK" altLang="da-DK" sz="6200" dirty="0" smtClean="0"/>
              <a:t> the </a:t>
            </a:r>
            <a:r>
              <a:rPr lang="da-DK" altLang="da-DK" sz="6200" dirty="0" err="1" smtClean="0"/>
              <a:t>work</a:t>
            </a:r>
            <a:r>
              <a:rPr lang="da-DK" altLang="da-DK" sz="6200" dirty="0" smtClean="0"/>
              <a:t> in June 2014</a:t>
            </a:r>
          </a:p>
          <a:p>
            <a:pPr marL="342900" indent="-342900">
              <a:lnSpc>
                <a:spcPct val="150000"/>
              </a:lnSpc>
              <a:buFont typeface="Wingdings" panose="05000000000000000000" pitchFamily="2" charset="2"/>
              <a:buChar char="§"/>
            </a:pPr>
            <a:r>
              <a:rPr lang="da-DK" altLang="da-DK" sz="6200" dirty="0" err="1" smtClean="0"/>
              <a:t>Scope</a:t>
            </a:r>
            <a:r>
              <a:rPr lang="da-DK" altLang="da-DK" sz="6200" dirty="0" smtClean="0"/>
              <a:t>:</a:t>
            </a:r>
            <a:r>
              <a:rPr lang="da-DK" sz="6200" dirty="0"/>
              <a:t> A</a:t>
            </a:r>
            <a:r>
              <a:rPr lang="en-GB" sz="6200" dirty="0"/>
              <a:t> study of the issues that can be expected to arise following </a:t>
            </a:r>
            <a:r>
              <a:rPr lang="en-GB" sz="6200" dirty="0" smtClean="0"/>
              <a:t>vessel source pollution </a:t>
            </a:r>
            <a:r>
              <a:rPr lang="en-GB" sz="6200" dirty="0"/>
              <a:t>damage in polar </a:t>
            </a:r>
            <a:r>
              <a:rPr lang="en-GB" sz="6200" dirty="0" smtClean="0"/>
              <a:t>regions (the Arctic and Antarctica). All types of vessels but not E&amp;P</a:t>
            </a:r>
            <a:endParaRPr lang="da-DK" altLang="da-DK" sz="6200" dirty="0" smtClean="0"/>
          </a:p>
          <a:p>
            <a:pPr marL="701675" lvl="1" indent="-342900">
              <a:lnSpc>
                <a:spcPct val="150000"/>
              </a:lnSpc>
              <a:buFont typeface="Wingdings" panose="05000000000000000000" pitchFamily="2" charset="2"/>
              <a:buChar char="§"/>
            </a:pPr>
            <a:r>
              <a:rPr lang="en-GB" sz="6200" dirty="0" smtClean="0"/>
              <a:t>The legal infrastructure in the regions including interaction of various rules</a:t>
            </a:r>
          </a:p>
          <a:p>
            <a:pPr marL="701675" lvl="1" indent="-342900">
              <a:lnSpc>
                <a:spcPct val="150000"/>
              </a:lnSpc>
              <a:buFont typeface="Wingdings" panose="05000000000000000000" pitchFamily="2" charset="2"/>
              <a:buChar char="§"/>
            </a:pPr>
            <a:r>
              <a:rPr lang="en-GB" sz="6200" dirty="0"/>
              <a:t>T</a:t>
            </a:r>
            <a:r>
              <a:rPr lang="en-GB" sz="6200" dirty="0" smtClean="0"/>
              <a:t>he </a:t>
            </a:r>
            <a:r>
              <a:rPr lang="en-GB" sz="6200" dirty="0"/>
              <a:t>impact of the likely high costs of response measures </a:t>
            </a:r>
            <a:endParaRPr lang="en-GB" sz="6200" dirty="0" smtClean="0"/>
          </a:p>
          <a:p>
            <a:pPr marL="701675" lvl="1" indent="-342900">
              <a:lnSpc>
                <a:spcPct val="150000"/>
              </a:lnSpc>
              <a:buFont typeface="Wingdings" panose="05000000000000000000" pitchFamily="2" charset="2"/>
              <a:buChar char="§"/>
            </a:pPr>
            <a:r>
              <a:rPr lang="en-GB" sz="6200" dirty="0"/>
              <a:t>T</a:t>
            </a:r>
            <a:r>
              <a:rPr lang="en-GB" sz="6200" dirty="0" smtClean="0"/>
              <a:t>he effect of limited </a:t>
            </a:r>
            <a:r>
              <a:rPr lang="en-GB" sz="6200" dirty="0"/>
              <a:t>capability to respond to oil </a:t>
            </a:r>
            <a:r>
              <a:rPr lang="en-GB" sz="6200" dirty="0" smtClean="0"/>
              <a:t>spills; including </a:t>
            </a:r>
            <a:r>
              <a:rPr lang="en-GB" sz="6200" dirty="0"/>
              <a:t>disposal of recovered oil and other practicalities</a:t>
            </a:r>
          </a:p>
          <a:p>
            <a:pPr marL="701675" lvl="1" indent="-342900">
              <a:lnSpc>
                <a:spcPct val="150000"/>
              </a:lnSpc>
              <a:buFont typeface="Wingdings" panose="05000000000000000000" pitchFamily="2" charset="2"/>
              <a:buChar char="§"/>
            </a:pPr>
            <a:r>
              <a:rPr lang="en-GB" sz="6200" dirty="0" smtClean="0"/>
              <a:t>The possibility of trans-frontier pollution</a:t>
            </a:r>
          </a:p>
          <a:p>
            <a:pPr marL="701675" lvl="1" indent="-342900">
              <a:lnSpc>
                <a:spcPct val="150000"/>
              </a:lnSpc>
              <a:buFont typeface="Wingdings" panose="05000000000000000000" pitchFamily="2" charset="2"/>
              <a:buChar char="§"/>
            </a:pPr>
            <a:r>
              <a:rPr lang="en-GB" sz="6200" dirty="0" smtClean="0"/>
              <a:t>The application of certain special features in the CLC </a:t>
            </a:r>
            <a:r>
              <a:rPr lang="en-GB" sz="6200" dirty="0"/>
              <a:t>1992 and IOPC Funds framework </a:t>
            </a:r>
            <a:r>
              <a:rPr lang="en-GB" sz="6200" dirty="0" smtClean="0"/>
              <a:t>such as the concept of “reasonableness”  </a:t>
            </a:r>
            <a:endParaRPr lang="da-DK" sz="6200" dirty="0"/>
          </a:p>
          <a:p>
            <a:r>
              <a:rPr lang="en-GB" dirty="0"/>
              <a:t> </a:t>
            </a:r>
            <a:endParaRPr lang="da-DK" sz="2800" dirty="0"/>
          </a:p>
          <a:p>
            <a:pPr eaLnBrk="1" hangingPunct="1"/>
            <a:endParaRPr lang="da-DK" altLang="da-DK" dirty="0" smtClean="0"/>
          </a:p>
          <a:p>
            <a:pPr lvl="2" eaLnBrk="1" hangingPunct="1"/>
            <a:endParaRPr lang="da-DK" altLang="da-DK" dirty="0" smtClean="0"/>
          </a:p>
        </p:txBody>
      </p:sp>
      <p:pic>
        <p:nvPicPr>
          <p:cNvPr id="18436" name="Picture 2"/>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xmlns="" val="0"/>
              </a:ext>
            </a:extLst>
          </a:blip>
          <a:srcRect l="16240" r="16240"/>
          <a:stretch>
            <a:fillRect/>
          </a:stretch>
        </p:blipFill>
        <p:spPr>
          <a:xfrm>
            <a:off x="0" y="3870001"/>
            <a:ext cx="3060000" cy="2950797"/>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6021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400" dirty="0" smtClean="0"/>
              <a:t>THE REPORT</a:t>
            </a:r>
            <a:endParaRPr lang="da-DK" sz="2400" dirty="0"/>
          </a:p>
        </p:txBody>
      </p:sp>
      <p:sp>
        <p:nvSpPr>
          <p:cNvPr id="3" name="Pladsholder til indhold 2"/>
          <p:cNvSpPr>
            <a:spLocks noGrp="1"/>
          </p:cNvSpPr>
          <p:nvPr>
            <p:ph idx="1"/>
          </p:nvPr>
        </p:nvSpPr>
        <p:spPr/>
        <p:txBody>
          <a:bodyPr>
            <a:normAutofit/>
          </a:bodyPr>
          <a:lstStyle/>
          <a:p>
            <a:pPr marL="342900" indent="-342900">
              <a:lnSpc>
                <a:spcPct val="150000"/>
              </a:lnSpc>
              <a:buFont typeface="Wingdings" panose="05000000000000000000" pitchFamily="2" charset="2"/>
              <a:buChar char="§"/>
            </a:pPr>
            <a:r>
              <a:rPr lang="en-GB" sz="2000" dirty="0"/>
              <a:t>Summary:</a:t>
            </a:r>
          </a:p>
          <a:p>
            <a:r>
              <a:rPr lang="en-GB" sz="2000" dirty="0" smtClean="0"/>
              <a:t>	</a:t>
            </a:r>
            <a:r>
              <a:rPr lang="en-GB" sz="2000" i="1" dirty="0" smtClean="0"/>
              <a:t>The </a:t>
            </a:r>
            <a:r>
              <a:rPr lang="en-GB" sz="2000" i="1" dirty="0"/>
              <a:t>report explores these issues by describing the international regimes for compensation, limitation and liability with reference to the Polar context, and applicable national law with regard to environmental protection, emergency response and liability applicable to Polar Regions. Further, the report explores any potential gaps that may exist with regard to compensation and liability regimes in the event of pollution damage and the resources needed to respond to such an event in these remote regions. </a:t>
            </a:r>
            <a:endParaRPr lang="da-DK" sz="2000" i="1" dirty="0"/>
          </a:p>
          <a:p>
            <a:pPr marL="701675" lvl="1" indent="-342900">
              <a:lnSpc>
                <a:spcPct val="150000"/>
              </a:lnSpc>
              <a:buFont typeface="Wingdings" panose="05000000000000000000" pitchFamily="2" charset="2"/>
              <a:buChar char="§"/>
            </a:pPr>
            <a:endParaRPr lang="da-DK" altLang="da-DK" sz="2000" dirty="0"/>
          </a:p>
        </p:txBody>
      </p:sp>
    </p:spTree>
    <p:extLst>
      <p:ext uri="{BB962C8B-B14F-4D97-AF65-F5344CB8AC3E}">
        <p14:creationId xmlns:p14="http://schemas.microsoft.com/office/powerpoint/2010/main" xmlns="" val="277748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1603830"/>
            <a:ext cx="10994571" cy="985093"/>
          </a:xfrm>
        </p:spPr>
        <p:txBody>
          <a:bodyPr>
            <a:normAutofit/>
          </a:bodyPr>
          <a:lstStyle/>
          <a:p>
            <a:pPr eaLnBrk="1" hangingPunct="1">
              <a:defRPr/>
            </a:pPr>
            <a:r>
              <a:rPr lang="da-DK" sz="2400" dirty="0" smtClean="0">
                <a:latin typeface="Georgia" panose="02040502050405020303" pitchFamily="18" charset="0"/>
              </a:rPr>
              <a:t>CONTRIBUTIONS</a:t>
            </a:r>
            <a:endParaRPr lang="da-DK" sz="2400" dirty="0">
              <a:latin typeface="Georgia" panose="02040502050405020303" pitchFamily="18" charset="0"/>
            </a:endParaRPr>
          </a:p>
        </p:txBody>
      </p:sp>
      <p:sp>
        <p:nvSpPr>
          <p:cNvPr id="3" name="Content Placeholder 2"/>
          <p:cNvSpPr>
            <a:spLocks noGrp="1"/>
          </p:cNvSpPr>
          <p:nvPr>
            <p:ph idx="1"/>
          </p:nvPr>
        </p:nvSpPr>
        <p:spPr>
          <a:xfrm>
            <a:off x="4326673" y="2843560"/>
            <a:ext cx="7255726" cy="3463937"/>
          </a:xfrm>
        </p:spPr>
        <p:txBody>
          <a:bodyPr>
            <a:normAutofit/>
          </a:bodyPr>
          <a:lstStyle/>
          <a:p>
            <a:pPr marL="342900" indent="-342900" eaLnBrk="1" hangingPunct="1">
              <a:lnSpc>
                <a:spcPct val="120000"/>
              </a:lnSpc>
              <a:buFont typeface="Wingdings" panose="05000000000000000000" pitchFamily="2" charset="2"/>
              <a:buChar char="§"/>
              <a:defRPr/>
            </a:pPr>
            <a:r>
              <a:rPr lang="da-DK" sz="2000" dirty="0" err="1" smtClean="0"/>
              <a:t>Certain</a:t>
            </a:r>
            <a:r>
              <a:rPr lang="da-DK" sz="2000" dirty="0" smtClean="0"/>
              <a:t> </a:t>
            </a:r>
            <a:r>
              <a:rPr lang="da-DK" sz="2000" dirty="0" err="1" smtClean="0"/>
              <a:t>members</a:t>
            </a:r>
            <a:r>
              <a:rPr lang="da-DK" sz="2000" dirty="0" smtClean="0"/>
              <a:t> of the IWG and </a:t>
            </a:r>
            <a:r>
              <a:rPr lang="da-DK" sz="2000" dirty="0" err="1" smtClean="0"/>
              <a:t>special</a:t>
            </a:r>
            <a:r>
              <a:rPr lang="da-DK" sz="2000" dirty="0" smtClean="0"/>
              <a:t> </a:t>
            </a:r>
            <a:r>
              <a:rPr lang="da-DK" sz="2000" dirty="0" err="1" smtClean="0"/>
              <a:t>expertise</a:t>
            </a:r>
            <a:r>
              <a:rPr lang="da-DK" sz="2000" dirty="0" smtClean="0"/>
              <a:t> </a:t>
            </a:r>
            <a:r>
              <a:rPr lang="da-DK" sz="2000" dirty="0" err="1" smtClean="0"/>
              <a:t>within</a:t>
            </a:r>
            <a:r>
              <a:rPr lang="da-DK" sz="2000" dirty="0" smtClean="0"/>
              <a:t> </a:t>
            </a:r>
            <a:r>
              <a:rPr lang="da-DK" sz="2000" dirty="0" err="1" smtClean="0"/>
              <a:t>scope</a:t>
            </a:r>
            <a:endParaRPr lang="da-DK" sz="2000" dirty="0" smtClean="0"/>
          </a:p>
          <a:p>
            <a:pPr lvl="1" eaLnBrk="1" hangingPunct="1">
              <a:lnSpc>
                <a:spcPct val="120000"/>
              </a:lnSpc>
              <a:buFont typeface="Wingdings" panose="05000000000000000000" pitchFamily="2" charset="2"/>
              <a:buChar char="§"/>
              <a:defRPr/>
            </a:pPr>
            <a:r>
              <a:rPr lang="da-DK" sz="2000" dirty="0" smtClean="0"/>
              <a:t>Canada</a:t>
            </a:r>
          </a:p>
          <a:p>
            <a:pPr lvl="1" eaLnBrk="1" hangingPunct="1">
              <a:lnSpc>
                <a:spcPct val="120000"/>
              </a:lnSpc>
              <a:buFont typeface="Wingdings" panose="05000000000000000000" pitchFamily="2" charset="2"/>
              <a:buChar char="§"/>
              <a:defRPr/>
            </a:pPr>
            <a:r>
              <a:rPr lang="da-DK" sz="2000" dirty="0" smtClean="0"/>
              <a:t>USA</a:t>
            </a:r>
          </a:p>
          <a:p>
            <a:pPr lvl="1" eaLnBrk="1" hangingPunct="1">
              <a:lnSpc>
                <a:spcPct val="120000"/>
              </a:lnSpc>
              <a:buFont typeface="Wingdings" panose="05000000000000000000" pitchFamily="2" charset="2"/>
              <a:buChar char="§"/>
              <a:defRPr/>
            </a:pPr>
            <a:r>
              <a:rPr lang="da-DK" sz="2000" dirty="0" err="1" smtClean="0"/>
              <a:t>Russia</a:t>
            </a:r>
            <a:endParaRPr lang="da-DK" sz="2000" dirty="0" smtClean="0"/>
          </a:p>
          <a:p>
            <a:pPr lvl="1" eaLnBrk="1" hangingPunct="1">
              <a:lnSpc>
                <a:spcPct val="120000"/>
              </a:lnSpc>
              <a:buFont typeface="Wingdings" panose="05000000000000000000" pitchFamily="2" charset="2"/>
              <a:buChar char="§"/>
              <a:defRPr/>
            </a:pPr>
            <a:r>
              <a:rPr lang="da-DK" sz="2000" dirty="0" err="1" smtClean="0"/>
              <a:t>Norway</a:t>
            </a:r>
            <a:endParaRPr lang="da-DK" sz="2000" dirty="0" smtClean="0"/>
          </a:p>
          <a:p>
            <a:pPr lvl="1" eaLnBrk="1" hangingPunct="1">
              <a:lnSpc>
                <a:spcPct val="120000"/>
              </a:lnSpc>
              <a:buFont typeface="Wingdings" panose="05000000000000000000" pitchFamily="2" charset="2"/>
              <a:buChar char="§"/>
              <a:defRPr/>
            </a:pPr>
            <a:r>
              <a:rPr lang="da-DK" sz="2000" dirty="0" smtClean="0"/>
              <a:t>Denmark (Greenland)</a:t>
            </a:r>
          </a:p>
          <a:p>
            <a:pPr lvl="1" eaLnBrk="1" hangingPunct="1">
              <a:lnSpc>
                <a:spcPct val="120000"/>
              </a:lnSpc>
              <a:buFont typeface="Wingdings" panose="05000000000000000000" pitchFamily="2" charset="2"/>
              <a:buChar char="§"/>
              <a:defRPr/>
            </a:pPr>
            <a:r>
              <a:rPr lang="da-DK" sz="2000" dirty="0" err="1" smtClean="0"/>
              <a:t>Antarctica</a:t>
            </a:r>
            <a:r>
              <a:rPr lang="da-DK" sz="2000" dirty="0" smtClean="0"/>
              <a:t> </a:t>
            </a:r>
          </a:p>
          <a:p>
            <a:pPr marL="355600" lvl="1" indent="0">
              <a:buNone/>
              <a:defRPr/>
            </a:pPr>
            <a:endParaRPr lang="da-DK" dirty="0" smtClean="0"/>
          </a:p>
          <a:p>
            <a:pPr lvl="1" eaLnBrk="1" hangingPunct="1">
              <a:defRPr/>
            </a:pPr>
            <a:endParaRPr lang="da-DK" dirty="0" smtClean="0"/>
          </a:p>
        </p:txBody>
      </p:sp>
      <p:pic>
        <p:nvPicPr>
          <p:cNvPr id="5" name="Picture 2"/>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xmlns="" val="0"/>
              </a:ext>
            </a:extLst>
          </a:blip>
          <a:srcRect l="15216" r="15216"/>
          <a:stretch>
            <a:fillRect/>
          </a:stretch>
        </p:blipFill>
        <p:spPr>
          <a:xfrm>
            <a:off x="0" y="3186000"/>
            <a:ext cx="3804717" cy="36720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781158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normAutofit/>
          </a:bodyPr>
          <a:lstStyle/>
          <a:p>
            <a:pPr marL="342900" indent="-342900">
              <a:defRPr/>
            </a:pPr>
            <a:r>
              <a:rPr lang="da-DK" altLang="en-US" sz="2400" cap="none" dirty="0" smtClean="0">
                <a:latin typeface="Georgia" panose="02040502050405020303" pitchFamily="18" charset="0"/>
              </a:rPr>
              <a:t>NEW TRADE ROUTES</a:t>
            </a:r>
            <a:r>
              <a:rPr lang="da-DK" altLang="en-US" sz="2300" cap="none" dirty="0"/>
              <a:t/>
            </a:r>
            <a:br>
              <a:rPr lang="da-DK" altLang="en-US" sz="2300" cap="none" dirty="0"/>
            </a:br>
            <a:endParaRPr lang="da-DK" altLang="en-US" sz="2300" cap="none"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tretch/>
        </p:blipFill>
        <p:spPr>
          <a:xfrm>
            <a:off x="2653326" y="2201151"/>
            <a:ext cx="9605349" cy="54720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099622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altLang="en-US" sz="2400" dirty="0" smtClean="0">
                <a:latin typeface="Georgia" panose="02040502050405020303" pitchFamily="18" charset="0"/>
              </a:rPr>
              <a:t>THE ROUTES</a:t>
            </a:r>
            <a:endParaRPr lang="en-US" sz="2400" dirty="0"/>
          </a:p>
        </p:txBody>
      </p:sp>
      <p:pic>
        <p:nvPicPr>
          <p:cNvPr id="4" name="Pladsholder til indhold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32000" y="2070000"/>
            <a:ext cx="7560000" cy="4788000"/>
          </a:xfrm>
          <a:prstGeom prst="rect">
            <a:avLst/>
          </a:prstGeom>
          <a:noFill/>
          <a:ln>
            <a:noFill/>
          </a:ln>
        </p:spPr>
      </p:pic>
      <p:pic>
        <p:nvPicPr>
          <p:cNvPr id="5" name="Billed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354000"/>
            <a:ext cx="2628000" cy="3504000"/>
          </a:xfrm>
          <a:prstGeom prst="rect">
            <a:avLst/>
          </a:prstGeom>
        </p:spPr>
      </p:pic>
    </p:spTree>
    <p:extLst>
      <p:ext uri="{BB962C8B-B14F-4D97-AF65-F5344CB8AC3E}">
        <p14:creationId xmlns:p14="http://schemas.microsoft.com/office/powerpoint/2010/main" xmlns="" val="187269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400" dirty="0" smtClean="0"/>
              <a:t>TERRITORIES</a:t>
            </a:r>
            <a:endParaRPr lang="en-US" sz="2400" dirty="0"/>
          </a:p>
        </p:txBody>
      </p:sp>
      <p:pic>
        <p:nvPicPr>
          <p:cNvPr id="4" name="irc_mi">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68451" y="2096376"/>
            <a:ext cx="5292000" cy="4752000"/>
          </a:xfrm>
          <a:prstGeom prst="rect">
            <a:avLst/>
          </a:prstGeom>
          <a:noFill/>
          <a:ln>
            <a:noFill/>
          </a:ln>
        </p:spPr>
      </p:pic>
    </p:spTree>
    <p:extLst>
      <p:ext uri="{BB962C8B-B14F-4D97-AF65-F5344CB8AC3E}">
        <p14:creationId xmlns:p14="http://schemas.microsoft.com/office/powerpoint/2010/main" xmlns="" val="82483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03830"/>
            <a:ext cx="10972800" cy="542211"/>
          </a:xfrm>
        </p:spPr>
        <p:txBody>
          <a:bodyPr>
            <a:normAutofit/>
          </a:bodyPr>
          <a:lstStyle/>
          <a:p>
            <a:r>
              <a:rPr lang="da-DK" altLang="en-US" sz="2400" dirty="0"/>
              <a:t>THE ARCTIC </a:t>
            </a:r>
            <a:r>
              <a:rPr lang="da-DK" altLang="en-US" sz="2400" dirty="0" smtClean="0"/>
              <a:t>AND ANTARCTIC LEGAL </a:t>
            </a:r>
            <a:r>
              <a:rPr lang="da-DK" altLang="en-US" sz="2400" dirty="0"/>
              <a:t>REGIMES</a:t>
            </a:r>
            <a:endParaRPr lang="da-DK" sz="2400" dirty="0"/>
          </a:p>
        </p:txBody>
      </p:sp>
      <p:sp>
        <p:nvSpPr>
          <p:cNvPr id="3" name="Pladsholder til indhold 2"/>
          <p:cNvSpPr>
            <a:spLocks noGrp="1"/>
          </p:cNvSpPr>
          <p:nvPr>
            <p:ph idx="1"/>
          </p:nvPr>
        </p:nvSpPr>
        <p:spPr>
          <a:xfrm>
            <a:off x="2873829" y="2290729"/>
            <a:ext cx="8708571" cy="3812171"/>
          </a:xfrm>
        </p:spPr>
        <p:txBody>
          <a:bodyPr>
            <a:normAutofit/>
          </a:bodyPr>
          <a:lstStyle/>
          <a:p>
            <a:pPr marL="342900" indent="-342900">
              <a:lnSpc>
                <a:spcPct val="110000"/>
              </a:lnSpc>
              <a:buFont typeface="Wingdings" panose="05000000000000000000" pitchFamily="2" charset="2"/>
              <a:buChar char="§"/>
            </a:pPr>
            <a:r>
              <a:rPr lang="da-DK" altLang="en-US" sz="2000" dirty="0" err="1" smtClean="0"/>
              <a:t>Arctic</a:t>
            </a:r>
            <a:endParaRPr lang="da-DK" altLang="en-US" sz="2000" dirty="0" smtClean="0"/>
          </a:p>
          <a:p>
            <a:pPr marL="701675" lvl="1" indent="-342900">
              <a:lnSpc>
                <a:spcPct val="110000"/>
              </a:lnSpc>
              <a:buFont typeface="Wingdings" panose="05000000000000000000" pitchFamily="2" charset="2"/>
              <a:buChar char="§"/>
            </a:pPr>
            <a:r>
              <a:rPr lang="da-DK" altLang="en-US" sz="2000" dirty="0" smtClean="0"/>
              <a:t>Denmark (Greenland), </a:t>
            </a:r>
            <a:r>
              <a:rPr lang="da-DK" altLang="en-US" sz="2000" dirty="0" err="1" smtClean="0"/>
              <a:t>Norway</a:t>
            </a:r>
            <a:r>
              <a:rPr lang="da-DK" altLang="en-US" sz="2000" dirty="0"/>
              <a:t> </a:t>
            </a:r>
            <a:r>
              <a:rPr lang="da-DK" altLang="en-US" sz="2000" dirty="0" smtClean="0"/>
              <a:t>and Canada </a:t>
            </a:r>
            <a:r>
              <a:rPr lang="da-DK" altLang="en-US" sz="2000" dirty="0"/>
              <a:t>CLC 1992/IOPC 2003</a:t>
            </a:r>
          </a:p>
          <a:p>
            <a:pPr marL="701675" lvl="1" indent="-342900">
              <a:lnSpc>
                <a:spcPct val="110000"/>
              </a:lnSpc>
              <a:buFont typeface="Wingdings" panose="05000000000000000000" pitchFamily="2" charset="2"/>
              <a:buChar char="§"/>
            </a:pPr>
            <a:r>
              <a:rPr lang="da-DK" altLang="en-US" sz="2000" dirty="0" err="1" smtClean="0"/>
              <a:t>Russia</a:t>
            </a:r>
            <a:r>
              <a:rPr lang="da-DK" altLang="en-US" sz="2000" dirty="0" smtClean="0"/>
              <a:t> </a:t>
            </a:r>
            <a:r>
              <a:rPr lang="da-DK" altLang="en-US" sz="2000" dirty="0"/>
              <a:t>CLC 1992/IOPC 1992</a:t>
            </a:r>
          </a:p>
          <a:p>
            <a:pPr marL="701675" lvl="1" indent="-342900">
              <a:lnSpc>
                <a:spcPct val="110000"/>
              </a:lnSpc>
              <a:buFont typeface="Wingdings" panose="05000000000000000000" pitchFamily="2" charset="2"/>
              <a:buChar char="§"/>
            </a:pPr>
            <a:r>
              <a:rPr lang="da-DK" altLang="en-US" sz="2000" dirty="0"/>
              <a:t>USA OPA </a:t>
            </a:r>
            <a:r>
              <a:rPr lang="da-DK" altLang="en-US" sz="2000" dirty="0" smtClean="0"/>
              <a:t>90</a:t>
            </a:r>
          </a:p>
          <a:p>
            <a:pPr marL="701675" lvl="1" indent="-342900">
              <a:lnSpc>
                <a:spcPct val="110000"/>
              </a:lnSpc>
              <a:buFont typeface="Wingdings" panose="05000000000000000000" pitchFamily="2" charset="2"/>
              <a:buChar char="§"/>
            </a:pPr>
            <a:r>
              <a:rPr lang="da-DK" altLang="en-US" sz="2000" dirty="0" err="1" smtClean="0"/>
              <a:t>Individual</a:t>
            </a:r>
            <a:r>
              <a:rPr lang="da-DK" altLang="en-US" sz="2000" smtClean="0"/>
              <a:t> national </a:t>
            </a:r>
            <a:r>
              <a:rPr lang="da-DK" altLang="en-US" sz="2000" dirty="0" err="1" smtClean="0"/>
              <a:t>environmental</a:t>
            </a:r>
            <a:r>
              <a:rPr lang="da-DK" altLang="en-US" sz="2000" dirty="0" smtClean="0"/>
              <a:t> </a:t>
            </a:r>
            <a:r>
              <a:rPr lang="da-DK" altLang="en-US" sz="2000" dirty="0" err="1" smtClean="0"/>
              <a:t>protection</a:t>
            </a:r>
            <a:r>
              <a:rPr lang="da-DK" altLang="en-US" sz="2000" dirty="0" smtClean="0"/>
              <a:t> </a:t>
            </a:r>
            <a:r>
              <a:rPr lang="da-DK" altLang="en-US" sz="2000" dirty="0" err="1" smtClean="0"/>
              <a:t>law</a:t>
            </a:r>
            <a:endParaRPr lang="da-DK" altLang="en-US" sz="2000" dirty="0"/>
          </a:p>
          <a:p>
            <a:pPr marL="342900" indent="-342900">
              <a:lnSpc>
                <a:spcPct val="110000"/>
              </a:lnSpc>
              <a:buFont typeface="Wingdings" panose="05000000000000000000" pitchFamily="2" charset="2"/>
              <a:buChar char="§"/>
            </a:pPr>
            <a:r>
              <a:rPr lang="da-DK" sz="2000" dirty="0" err="1" smtClean="0"/>
              <a:t>Antarctica</a:t>
            </a:r>
            <a:endParaRPr lang="da-DK" sz="2000" dirty="0" smtClean="0"/>
          </a:p>
          <a:p>
            <a:pPr marL="701675" lvl="1" indent="-342900">
              <a:lnSpc>
                <a:spcPct val="110000"/>
              </a:lnSpc>
              <a:buFont typeface="Wingdings" panose="05000000000000000000" pitchFamily="2" charset="2"/>
              <a:buChar char="§"/>
            </a:pPr>
            <a:r>
              <a:rPr lang="en-GB" sz="2000" dirty="0" smtClean="0"/>
              <a:t>The </a:t>
            </a:r>
            <a:r>
              <a:rPr lang="en-GB" sz="2000" dirty="0"/>
              <a:t>1959 Antarctic Treaty </a:t>
            </a:r>
            <a:endParaRPr lang="en-GB" sz="2000" dirty="0" smtClean="0"/>
          </a:p>
          <a:p>
            <a:pPr marL="701675" lvl="1" indent="-342900">
              <a:lnSpc>
                <a:spcPct val="110000"/>
              </a:lnSpc>
              <a:buFont typeface="Wingdings" panose="05000000000000000000" pitchFamily="2" charset="2"/>
              <a:buChar char="§"/>
            </a:pPr>
            <a:r>
              <a:rPr lang="en-GB" sz="2000" dirty="0" smtClean="0"/>
              <a:t>No </a:t>
            </a:r>
            <a:r>
              <a:rPr lang="en-GB" sz="2000" dirty="0"/>
              <a:t>territorial sea, EEZ or equivalent zones </a:t>
            </a:r>
            <a:r>
              <a:rPr lang="en-GB" sz="2000" dirty="0" smtClean="0"/>
              <a:t> </a:t>
            </a:r>
          </a:p>
          <a:p>
            <a:pPr marL="701675" lvl="1" indent="-342900">
              <a:lnSpc>
                <a:spcPct val="110000"/>
              </a:lnSpc>
              <a:buFont typeface="Wingdings" panose="05000000000000000000" pitchFamily="2" charset="2"/>
              <a:buChar char="§"/>
            </a:pPr>
            <a:r>
              <a:rPr lang="en-GB" sz="2000" dirty="0" smtClean="0"/>
              <a:t>International law</a:t>
            </a:r>
            <a:endParaRPr lang="da-DK" sz="2000" dirty="0" smtClean="0"/>
          </a:p>
          <a:p>
            <a:pPr marL="701675" lvl="1" indent="-342900">
              <a:lnSpc>
                <a:spcPct val="110000"/>
              </a:lnSpc>
              <a:buFont typeface="Wingdings" panose="05000000000000000000" pitchFamily="2" charset="2"/>
              <a:buChar char="§"/>
            </a:pPr>
            <a:endParaRPr lang="da-DK" sz="2000" dirty="0" smtClean="0"/>
          </a:p>
        </p:txBody>
      </p:sp>
      <p:pic>
        <p:nvPicPr>
          <p:cNvPr id="5" name="Billed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87149"/>
            <a:ext cx="2880000" cy="2770851"/>
          </a:xfrm>
          <a:prstGeom prst="rect">
            <a:avLst/>
          </a:prstGeom>
        </p:spPr>
      </p:pic>
    </p:spTree>
    <p:extLst>
      <p:ext uri="{BB962C8B-B14F-4D97-AF65-F5344CB8AC3E}">
        <p14:creationId xmlns:p14="http://schemas.microsoft.com/office/powerpoint/2010/main" xmlns="" val="419548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603831"/>
            <a:ext cx="10972800" cy="504888"/>
          </a:xfrm>
        </p:spPr>
        <p:txBody>
          <a:bodyPr>
            <a:normAutofit/>
          </a:bodyPr>
          <a:lstStyle/>
          <a:p>
            <a:r>
              <a:rPr lang="da-DK" altLang="en-US" sz="2400" dirty="0" smtClean="0">
                <a:latin typeface="Georgia" panose="02040502050405020303" pitchFamily="18" charset="0"/>
              </a:rPr>
              <a:t>COMMON FEATURES IN THE ARCTIC COASTAL STATES </a:t>
            </a:r>
            <a:endParaRPr lang="da-DK" sz="2400" dirty="0"/>
          </a:p>
        </p:txBody>
      </p:sp>
      <p:sp>
        <p:nvSpPr>
          <p:cNvPr id="3" name="Pladsholder til indhold 2"/>
          <p:cNvSpPr>
            <a:spLocks noGrp="1"/>
          </p:cNvSpPr>
          <p:nvPr>
            <p:ph idx="1"/>
          </p:nvPr>
        </p:nvSpPr>
        <p:spPr>
          <a:xfrm>
            <a:off x="2519264" y="2407298"/>
            <a:ext cx="9063136" cy="3858826"/>
          </a:xfrm>
        </p:spPr>
        <p:txBody>
          <a:bodyPr>
            <a:normAutofit/>
          </a:bodyPr>
          <a:lstStyle/>
          <a:p>
            <a:pPr lvl="1">
              <a:lnSpc>
                <a:spcPct val="130000"/>
              </a:lnSpc>
              <a:buFont typeface="Wingdings" panose="05000000000000000000" pitchFamily="2" charset="2"/>
              <a:buChar char="§"/>
            </a:pPr>
            <a:r>
              <a:rPr lang="en-GB" altLang="da-DK" sz="2000" dirty="0" smtClean="0"/>
              <a:t>National legal regimes covering the issues at hand</a:t>
            </a:r>
          </a:p>
          <a:p>
            <a:pPr lvl="2">
              <a:lnSpc>
                <a:spcPct val="130000"/>
              </a:lnSpc>
              <a:buFont typeface="Wingdings" panose="05000000000000000000" pitchFamily="2" charset="2"/>
              <a:buChar char="§"/>
            </a:pPr>
            <a:r>
              <a:rPr lang="en-GB" altLang="da-DK" sz="2000" dirty="0" smtClean="0"/>
              <a:t>Environmental </a:t>
            </a:r>
            <a:r>
              <a:rPr lang="en-GB" altLang="da-DK" sz="2000" dirty="0"/>
              <a:t>protection legislation </a:t>
            </a:r>
            <a:endParaRPr lang="en-GB" altLang="da-DK" sz="2000" dirty="0" smtClean="0"/>
          </a:p>
          <a:p>
            <a:pPr lvl="2">
              <a:lnSpc>
                <a:spcPct val="130000"/>
              </a:lnSpc>
              <a:buFont typeface="Wingdings" panose="05000000000000000000" pitchFamily="2" charset="2"/>
              <a:buChar char="§"/>
            </a:pPr>
            <a:r>
              <a:rPr lang="en-GB" altLang="da-DK" sz="2000" dirty="0" smtClean="0"/>
              <a:t>Response and delegation of responsibility</a:t>
            </a:r>
          </a:p>
          <a:p>
            <a:pPr lvl="2">
              <a:lnSpc>
                <a:spcPct val="130000"/>
              </a:lnSpc>
              <a:buFont typeface="Wingdings" panose="05000000000000000000" pitchFamily="2" charset="2"/>
              <a:buChar char="§"/>
            </a:pPr>
            <a:r>
              <a:rPr lang="en-GB" altLang="da-DK" sz="2000" dirty="0"/>
              <a:t>CLC </a:t>
            </a:r>
            <a:r>
              <a:rPr lang="en-GB" altLang="da-DK" sz="2000" dirty="0" smtClean="0"/>
              <a:t>1992 and </a:t>
            </a:r>
            <a:r>
              <a:rPr lang="en-GB" altLang="da-DK" sz="2000" dirty="0"/>
              <a:t>Fund Convention </a:t>
            </a:r>
            <a:r>
              <a:rPr lang="en-GB" altLang="da-DK" sz="2000" dirty="0" smtClean="0"/>
              <a:t> (not USA</a:t>
            </a:r>
            <a:r>
              <a:rPr lang="en-GB" altLang="da-DK" sz="2000" dirty="0"/>
              <a:t>)</a:t>
            </a:r>
            <a:endParaRPr lang="en-US" altLang="da-DK" sz="2000" dirty="0"/>
          </a:p>
          <a:p>
            <a:pPr lvl="2">
              <a:lnSpc>
                <a:spcPct val="130000"/>
              </a:lnSpc>
              <a:buFont typeface="Wingdings" panose="05000000000000000000" pitchFamily="2" charset="2"/>
              <a:buChar char="§"/>
            </a:pPr>
            <a:r>
              <a:rPr lang="en-GB" altLang="da-DK" sz="2000" dirty="0" smtClean="0"/>
              <a:t>OPA 90 in USA</a:t>
            </a:r>
          </a:p>
          <a:p>
            <a:pPr lvl="2">
              <a:lnSpc>
                <a:spcPct val="130000"/>
              </a:lnSpc>
              <a:buFont typeface="Wingdings" panose="05000000000000000000" pitchFamily="2" charset="2"/>
              <a:buChar char="§"/>
            </a:pPr>
            <a:r>
              <a:rPr lang="en-GB" altLang="da-DK" sz="2000" dirty="0" smtClean="0"/>
              <a:t>LLMC 1996 limitation</a:t>
            </a:r>
          </a:p>
          <a:p>
            <a:pPr lvl="2">
              <a:lnSpc>
                <a:spcPct val="130000"/>
              </a:lnSpc>
              <a:buFont typeface="Wingdings" panose="05000000000000000000" pitchFamily="2" charset="2"/>
              <a:buChar char="§"/>
            </a:pPr>
            <a:r>
              <a:rPr lang="en-GB" altLang="da-DK" sz="2000" dirty="0" smtClean="0"/>
              <a:t>Bunker </a:t>
            </a:r>
            <a:r>
              <a:rPr lang="en-GB" altLang="da-DK" sz="2000" dirty="0"/>
              <a:t>Convention (not effective for Greenland)</a:t>
            </a:r>
          </a:p>
          <a:p>
            <a:pPr lvl="2">
              <a:lnSpc>
                <a:spcPct val="130000"/>
              </a:lnSpc>
              <a:buFont typeface="Wingdings" panose="05000000000000000000" pitchFamily="2" charset="2"/>
              <a:buChar char="§"/>
            </a:pPr>
            <a:endParaRPr lang="en-GB" altLang="da-DK" sz="2000" dirty="0" smtClean="0"/>
          </a:p>
          <a:p>
            <a:pPr lvl="2">
              <a:lnSpc>
                <a:spcPct val="130000"/>
              </a:lnSpc>
              <a:buFont typeface="Wingdings" panose="05000000000000000000" pitchFamily="2" charset="2"/>
              <a:buChar char="§"/>
            </a:pPr>
            <a:endParaRPr lang="en-GB" altLang="da-DK" sz="2000" dirty="0"/>
          </a:p>
          <a:p>
            <a:pPr lvl="1">
              <a:lnSpc>
                <a:spcPct val="130000"/>
              </a:lnSpc>
              <a:buFont typeface="Wingdings" panose="05000000000000000000" pitchFamily="2" charset="2"/>
              <a:buChar char="§"/>
            </a:pPr>
            <a:endParaRPr lang="en-US" altLang="da-DK" sz="2000" dirty="0"/>
          </a:p>
          <a:p>
            <a:endParaRPr lang="da-DK" dirty="0"/>
          </a:p>
        </p:txBody>
      </p:sp>
      <p:pic>
        <p:nvPicPr>
          <p:cNvPr id="4" name="Picture 6">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471" r="15471"/>
          <a:stretch>
            <a:fillRect/>
          </a:stretch>
        </p:blipFill>
        <p:spPr>
          <a:xfrm>
            <a:off x="0" y="3941911"/>
            <a:ext cx="3024000" cy="2916089"/>
          </a:xfrm>
          <a:prstGeom prst="rect">
            <a:avLst/>
          </a:prstGeo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2077083"/>
      </p:ext>
    </p:extLst>
  </p:cSld>
  <p:clrMapOvr>
    <a:masterClrMapping/>
  </p:clrMapOvr>
</p:sld>
</file>

<file path=ppt/theme/theme1.xml><?xml version="1.0" encoding="utf-8"?>
<a:theme xmlns:a="http://schemas.openxmlformats.org/drawingml/2006/main" name="hafnia_template_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617</Words>
  <Application>Microsoft Office PowerPoint</Application>
  <PresentationFormat>Custom</PresentationFormat>
  <Paragraphs>83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hafnia_template_03</vt:lpstr>
      <vt:lpstr>Slide 1</vt:lpstr>
      <vt:lpstr>THE REPORT</vt:lpstr>
      <vt:lpstr>THE REPORT</vt:lpstr>
      <vt:lpstr>CONTRIBUTIONS</vt:lpstr>
      <vt:lpstr>NEW TRADE ROUTES </vt:lpstr>
      <vt:lpstr>THE ROUTES</vt:lpstr>
      <vt:lpstr>TERRITORIES</vt:lpstr>
      <vt:lpstr>THE ARCTIC AND ANTARCTIC LEGAL REGIMES</vt:lpstr>
      <vt:lpstr>COMMON FEATURES IN THE ARCTIC COASTAL STATES </vt:lpstr>
      <vt:lpstr>GOOD TO HAVES IN THE ARCTIC </vt:lpstr>
      <vt:lpstr>CONCLUSIONS</vt:lpstr>
      <vt:lpstr>CONCLUSIONS</vt:lpstr>
      <vt:lpstr>CONCLUSIONS</vt:lpstr>
      <vt:lpstr>CONCLUSIONS</vt:lpstr>
      <vt:lpstr>CONCLUSIONS ANTARCTICA</vt:lpstr>
      <vt:lpstr>RECOMMENDATIONS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becker</dc:creator>
  <cp:lastModifiedBy>robin</cp:lastModifiedBy>
  <cp:revision>1</cp:revision>
  <dcterms:modified xsi:type="dcterms:W3CDTF">2016-04-27T18:50:13Z</dcterms:modified>
</cp:coreProperties>
</file>