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4" r:id="rId1"/>
  </p:sldMasterIdLst>
  <p:notesMasterIdLst>
    <p:notesMasterId r:id="rId17"/>
  </p:notesMasterIdLst>
  <p:handoutMasterIdLst>
    <p:handoutMasterId r:id="rId18"/>
  </p:handoutMasterIdLst>
  <p:sldIdLst>
    <p:sldId id="281" r:id="rId2"/>
    <p:sldId id="282" r:id="rId3"/>
    <p:sldId id="295" r:id="rId4"/>
    <p:sldId id="294" r:id="rId5"/>
    <p:sldId id="287" r:id="rId6"/>
    <p:sldId id="302" r:id="rId7"/>
    <p:sldId id="297" r:id="rId8"/>
    <p:sldId id="298" r:id="rId9"/>
    <p:sldId id="300" r:id="rId10"/>
    <p:sldId id="301" r:id="rId11"/>
    <p:sldId id="296" r:id="rId12"/>
    <p:sldId id="299" r:id="rId13"/>
    <p:sldId id="291" r:id="rId14"/>
    <p:sldId id="292" r:id="rId15"/>
    <p:sldId id="278" r:id="rId16"/>
  </p:sldIdLst>
  <p:sldSz cx="9144000" cy="6858000" type="screen4x3"/>
  <p:notesSz cx="6784975" cy="9906000"/>
  <p:defaultTextStyle>
    <a:defPPr>
      <a:defRPr lang="en-US"/>
    </a:defPPr>
    <a:lvl1pPr algn="l" rtl="0" eaLnBrk="0" fontAlgn="base" hangingPunct="0">
      <a:spcBef>
        <a:spcPct val="0"/>
      </a:spcBef>
      <a:spcAft>
        <a:spcPct val="0"/>
      </a:spcAft>
      <a:defRPr kern="1200">
        <a:solidFill>
          <a:schemeClr val="tx1"/>
        </a:solidFill>
        <a:latin typeface="Tw Cen MT" pitchFamily="34" charset="0"/>
        <a:ea typeface="+mn-ea"/>
        <a:cs typeface="+mn-cs"/>
      </a:defRPr>
    </a:lvl1pPr>
    <a:lvl2pPr marL="457200" algn="l" rtl="0" eaLnBrk="0" fontAlgn="base" hangingPunct="0">
      <a:spcBef>
        <a:spcPct val="0"/>
      </a:spcBef>
      <a:spcAft>
        <a:spcPct val="0"/>
      </a:spcAft>
      <a:defRPr kern="1200">
        <a:solidFill>
          <a:schemeClr val="tx1"/>
        </a:solidFill>
        <a:latin typeface="Tw Cen MT" pitchFamily="34" charset="0"/>
        <a:ea typeface="+mn-ea"/>
        <a:cs typeface="+mn-cs"/>
      </a:defRPr>
    </a:lvl2pPr>
    <a:lvl3pPr marL="914400" algn="l" rtl="0" eaLnBrk="0" fontAlgn="base" hangingPunct="0">
      <a:spcBef>
        <a:spcPct val="0"/>
      </a:spcBef>
      <a:spcAft>
        <a:spcPct val="0"/>
      </a:spcAft>
      <a:defRPr kern="1200">
        <a:solidFill>
          <a:schemeClr val="tx1"/>
        </a:solidFill>
        <a:latin typeface="Tw Cen MT" pitchFamily="34" charset="0"/>
        <a:ea typeface="+mn-ea"/>
        <a:cs typeface="+mn-cs"/>
      </a:defRPr>
    </a:lvl3pPr>
    <a:lvl4pPr marL="1371600" algn="l" rtl="0" eaLnBrk="0" fontAlgn="base" hangingPunct="0">
      <a:spcBef>
        <a:spcPct val="0"/>
      </a:spcBef>
      <a:spcAft>
        <a:spcPct val="0"/>
      </a:spcAft>
      <a:defRPr kern="1200">
        <a:solidFill>
          <a:schemeClr val="tx1"/>
        </a:solidFill>
        <a:latin typeface="Tw Cen MT" pitchFamily="34" charset="0"/>
        <a:ea typeface="+mn-ea"/>
        <a:cs typeface="+mn-cs"/>
      </a:defRPr>
    </a:lvl4pPr>
    <a:lvl5pPr marL="1828800" algn="l" rtl="0" eaLnBrk="0" fontAlgn="base" hangingPunct="0">
      <a:spcBef>
        <a:spcPct val="0"/>
      </a:spcBef>
      <a:spcAft>
        <a:spcPct val="0"/>
      </a:spcAft>
      <a:defRPr kern="1200">
        <a:solidFill>
          <a:schemeClr val="tx1"/>
        </a:solidFill>
        <a:latin typeface="Tw Cen MT" pitchFamily="34" charset="0"/>
        <a:ea typeface="+mn-ea"/>
        <a:cs typeface="+mn-cs"/>
      </a:defRPr>
    </a:lvl5pPr>
    <a:lvl6pPr marL="2286000" algn="l" defTabSz="914400" rtl="0" eaLnBrk="1" latinLnBrk="0" hangingPunct="1">
      <a:defRPr kern="1200">
        <a:solidFill>
          <a:schemeClr val="tx1"/>
        </a:solidFill>
        <a:latin typeface="Tw Cen MT" pitchFamily="34" charset="0"/>
        <a:ea typeface="+mn-ea"/>
        <a:cs typeface="+mn-cs"/>
      </a:defRPr>
    </a:lvl6pPr>
    <a:lvl7pPr marL="2743200" algn="l" defTabSz="914400" rtl="0" eaLnBrk="1" latinLnBrk="0" hangingPunct="1">
      <a:defRPr kern="1200">
        <a:solidFill>
          <a:schemeClr val="tx1"/>
        </a:solidFill>
        <a:latin typeface="Tw Cen MT" pitchFamily="34" charset="0"/>
        <a:ea typeface="+mn-ea"/>
        <a:cs typeface="+mn-cs"/>
      </a:defRPr>
    </a:lvl7pPr>
    <a:lvl8pPr marL="3200400" algn="l" defTabSz="914400" rtl="0" eaLnBrk="1" latinLnBrk="0" hangingPunct="1">
      <a:defRPr kern="1200">
        <a:solidFill>
          <a:schemeClr val="tx1"/>
        </a:solidFill>
        <a:latin typeface="Tw Cen MT" pitchFamily="34" charset="0"/>
        <a:ea typeface="+mn-ea"/>
        <a:cs typeface="+mn-cs"/>
      </a:defRPr>
    </a:lvl8pPr>
    <a:lvl9pPr marL="3657600" algn="l" defTabSz="914400" rtl="0" eaLnBrk="1" latinLnBrk="0" hangingPunct="1">
      <a:defRPr kern="1200">
        <a:solidFill>
          <a:schemeClr val="tx1"/>
        </a:solidFill>
        <a:latin typeface="Tw Cen MT"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3770"/>
    <a:srgbClr val="9395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99" autoAdjust="0"/>
    <p:restoredTop sz="94676" autoAdjust="0"/>
  </p:normalViewPr>
  <p:slideViewPr>
    <p:cSldViewPr>
      <p:cViewPr varScale="1">
        <p:scale>
          <a:sx n="70" d="100"/>
          <a:sy n="70" d="100"/>
        </p:scale>
        <p:origin x="118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0156" cy="4953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pt-BR"/>
          </a:p>
        </p:txBody>
      </p:sp>
      <p:sp>
        <p:nvSpPr>
          <p:cNvPr id="3" name="Espaço Reservado para Data 2"/>
          <p:cNvSpPr>
            <a:spLocks noGrp="1"/>
          </p:cNvSpPr>
          <p:nvPr>
            <p:ph type="dt" sz="quarter" idx="1"/>
          </p:nvPr>
        </p:nvSpPr>
        <p:spPr>
          <a:xfrm>
            <a:off x="3843249" y="0"/>
            <a:ext cx="2940156" cy="4953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DC3E6C0A-8A93-4347-8903-3FF1563D67FB}" type="datetimeFigureOut">
              <a:rPr lang="pt-BR"/>
              <a:pPr>
                <a:defRPr/>
              </a:pPr>
              <a:t>30/04/2016</a:t>
            </a:fld>
            <a:endParaRPr lang="pt-BR"/>
          </a:p>
        </p:txBody>
      </p:sp>
      <p:sp>
        <p:nvSpPr>
          <p:cNvPr id="4" name="Espaço Reservado para Rodapé 3"/>
          <p:cNvSpPr>
            <a:spLocks noGrp="1"/>
          </p:cNvSpPr>
          <p:nvPr>
            <p:ph type="ftr" sz="quarter" idx="2"/>
          </p:nvPr>
        </p:nvSpPr>
        <p:spPr>
          <a:xfrm>
            <a:off x="0" y="9408981"/>
            <a:ext cx="2940156" cy="4953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pt-BR"/>
              <a:t>Kincaid | Mendes Vianna Advogados</a:t>
            </a:r>
          </a:p>
        </p:txBody>
      </p:sp>
      <p:sp>
        <p:nvSpPr>
          <p:cNvPr id="5" name="Espaço Reservado para Número de Slide 4"/>
          <p:cNvSpPr>
            <a:spLocks noGrp="1"/>
          </p:cNvSpPr>
          <p:nvPr>
            <p:ph type="sldNum" sz="quarter" idx="3"/>
          </p:nvPr>
        </p:nvSpPr>
        <p:spPr>
          <a:xfrm>
            <a:off x="3843249" y="9408981"/>
            <a:ext cx="2940156" cy="4953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itchFamily="34" charset="0"/>
              </a:defRPr>
            </a:lvl1pPr>
          </a:lstStyle>
          <a:p>
            <a:pPr>
              <a:defRPr/>
            </a:pPr>
            <a:fld id="{12D68C9A-ACE9-4B65-989C-D88E8EE003D0}" type="slidenum">
              <a:rPr lang="pt-BR"/>
              <a:pPr>
                <a:defRPr/>
              </a:pPr>
              <a:t>‹nº›</a:t>
            </a:fld>
            <a:endParaRPr lang="pt-BR"/>
          </a:p>
        </p:txBody>
      </p:sp>
    </p:spTree>
    <p:extLst>
      <p:ext uri="{BB962C8B-B14F-4D97-AF65-F5344CB8AC3E}">
        <p14:creationId xmlns:p14="http://schemas.microsoft.com/office/powerpoint/2010/main" val="164842431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0156" cy="495300"/>
          </a:xfrm>
          <a:prstGeom prst="rect">
            <a:avLst/>
          </a:prstGeom>
        </p:spPr>
        <p:txBody>
          <a:bodyPr vert="horz" rtlCol="0"/>
          <a:lstStyle>
            <a:lvl1pPr algn="l" eaLnBrk="1" fontAlgn="auto" latinLnBrk="0" hangingPunct="1">
              <a:spcBef>
                <a:spcPts val="0"/>
              </a:spcBef>
              <a:spcAft>
                <a:spcPts val="0"/>
              </a:spcAft>
              <a:defRPr lang="pt-BR" sz="1200">
                <a:latin typeface="+mn-lt"/>
              </a:defRPr>
            </a:lvl1pPr>
          </a:lstStyle>
          <a:p>
            <a:pPr>
              <a:defRPr/>
            </a:pPr>
            <a:endParaRPr/>
          </a:p>
        </p:txBody>
      </p:sp>
      <p:sp>
        <p:nvSpPr>
          <p:cNvPr id="3" name="Date Placeholder 2"/>
          <p:cNvSpPr>
            <a:spLocks noGrp="1"/>
          </p:cNvSpPr>
          <p:nvPr>
            <p:ph type="dt" idx="1"/>
          </p:nvPr>
        </p:nvSpPr>
        <p:spPr>
          <a:xfrm>
            <a:off x="3843249" y="0"/>
            <a:ext cx="2940156" cy="495300"/>
          </a:xfrm>
          <a:prstGeom prst="rect">
            <a:avLst/>
          </a:prstGeom>
        </p:spPr>
        <p:txBody>
          <a:bodyPr vert="horz" rtlCol="0"/>
          <a:lstStyle>
            <a:lvl1pPr algn="r" eaLnBrk="1" fontAlgn="auto" latinLnBrk="0" hangingPunct="1">
              <a:spcBef>
                <a:spcPts val="0"/>
              </a:spcBef>
              <a:spcAft>
                <a:spcPts val="0"/>
              </a:spcAft>
              <a:defRPr lang="pt-BR" sz="1200">
                <a:latin typeface="+mn-lt"/>
              </a:defRPr>
            </a:lvl1pPr>
          </a:lstStyle>
          <a:p>
            <a:pPr>
              <a:defRPr/>
            </a:pPr>
            <a:fld id="{57598FB2-7BA6-4D66-848D-5E4EA3539829}" type="datetimeFigureOut">
              <a:rPr lang="en-US"/>
              <a:pPr>
                <a:defRPr/>
              </a:pPr>
              <a:t>4/30/2016</a:t>
            </a:fld>
            <a:endParaRPr/>
          </a:p>
        </p:txBody>
      </p:sp>
      <p:sp>
        <p:nvSpPr>
          <p:cNvPr id="4" name="Slide Image Placeholder 3"/>
          <p:cNvSpPr>
            <a:spLocks noGrp="1" noRot="1" noChangeAspect="1"/>
          </p:cNvSpPr>
          <p:nvPr>
            <p:ph type="sldImg" idx="2"/>
          </p:nvPr>
        </p:nvSpPr>
        <p:spPr>
          <a:xfrm>
            <a:off x="915988" y="742950"/>
            <a:ext cx="4953000" cy="3714750"/>
          </a:xfrm>
          <a:prstGeom prst="rect">
            <a:avLst/>
          </a:prstGeom>
          <a:noFill/>
          <a:ln w="12700">
            <a:solidFill>
              <a:prstClr val="black"/>
            </a:solidFill>
          </a:ln>
        </p:spPr>
        <p:txBody>
          <a:bodyPr vert="horz" rtlCol="0" anchor="ctr"/>
          <a:lstStyle/>
          <a:p>
            <a:pPr lvl="0"/>
            <a:endParaRPr lang="pt-BR" noProof="0"/>
          </a:p>
        </p:txBody>
      </p:sp>
      <p:sp>
        <p:nvSpPr>
          <p:cNvPr id="5" name="Notes Placeholder 4"/>
          <p:cNvSpPr>
            <a:spLocks noGrp="1"/>
          </p:cNvSpPr>
          <p:nvPr>
            <p:ph type="body" sz="quarter" idx="3"/>
          </p:nvPr>
        </p:nvSpPr>
        <p:spPr>
          <a:xfrm>
            <a:off x="678498" y="4705350"/>
            <a:ext cx="5427980" cy="4457700"/>
          </a:xfrm>
          <a:prstGeom prst="rect">
            <a:avLst/>
          </a:prstGeom>
        </p:spPr>
        <p:txBody>
          <a:bodyPr vert="horz" rtlCol="0">
            <a:normAutofit/>
          </a:body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p>
        </p:txBody>
      </p:sp>
      <p:sp>
        <p:nvSpPr>
          <p:cNvPr id="6" name="Footer Placeholder 5"/>
          <p:cNvSpPr>
            <a:spLocks noGrp="1"/>
          </p:cNvSpPr>
          <p:nvPr>
            <p:ph type="ftr" sz="quarter" idx="4"/>
          </p:nvPr>
        </p:nvSpPr>
        <p:spPr>
          <a:xfrm>
            <a:off x="0" y="9408981"/>
            <a:ext cx="2940156" cy="495300"/>
          </a:xfrm>
          <a:prstGeom prst="rect">
            <a:avLst/>
          </a:prstGeom>
        </p:spPr>
        <p:txBody>
          <a:bodyPr vert="horz" rtlCol="0" anchor="b"/>
          <a:lstStyle>
            <a:lvl1pPr algn="l" eaLnBrk="1" fontAlgn="auto" latinLnBrk="0" hangingPunct="1">
              <a:spcBef>
                <a:spcPts val="0"/>
              </a:spcBef>
              <a:spcAft>
                <a:spcPts val="0"/>
              </a:spcAft>
              <a:defRPr lang="pt-BR" sz="1200">
                <a:latin typeface="+mn-lt"/>
              </a:defRPr>
            </a:lvl1pPr>
          </a:lstStyle>
          <a:p>
            <a:pPr>
              <a:defRPr/>
            </a:pPr>
            <a:r>
              <a:t>Kincaid | Mendes Vianna Advogados</a:t>
            </a:r>
          </a:p>
        </p:txBody>
      </p:sp>
      <p:sp>
        <p:nvSpPr>
          <p:cNvPr id="7" name="Slide Number Placeholder 6"/>
          <p:cNvSpPr>
            <a:spLocks noGrp="1"/>
          </p:cNvSpPr>
          <p:nvPr>
            <p:ph type="sldNum" sz="quarter" idx="5"/>
          </p:nvPr>
        </p:nvSpPr>
        <p:spPr>
          <a:xfrm>
            <a:off x="3843249" y="9408981"/>
            <a:ext cx="2940156" cy="4953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itchFamily="34" charset="0"/>
              </a:defRPr>
            </a:lvl1pPr>
          </a:lstStyle>
          <a:p>
            <a:pPr>
              <a:defRPr/>
            </a:pPr>
            <a:fld id="{FA5A5262-FF71-4FB6-AE71-AC6963A8A2DC}" type="slidenum">
              <a:rPr lang="pt-BR"/>
              <a:pPr>
                <a:defRPr/>
              </a:pPr>
              <a:t>‹nº›</a:t>
            </a:fld>
            <a:endParaRPr lang="pt-BR"/>
          </a:p>
        </p:txBody>
      </p:sp>
    </p:spTree>
    <p:extLst>
      <p:ext uri="{BB962C8B-B14F-4D97-AF65-F5344CB8AC3E}">
        <p14:creationId xmlns:p14="http://schemas.microsoft.com/office/powerpoint/2010/main" val="2497202969"/>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lang="pt-BR" sz="1200" kern="1200">
        <a:solidFill>
          <a:schemeClr val="tx1"/>
        </a:solidFill>
        <a:latin typeface="+mn-lt"/>
        <a:ea typeface="+mn-ea"/>
        <a:cs typeface="+mn-cs"/>
      </a:defRPr>
    </a:lvl1pPr>
    <a:lvl2pPr marL="457200" algn="l" rtl="0" eaLnBrk="0" fontAlgn="base" hangingPunct="0">
      <a:spcBef>
        <a:spcPct val="30000"/>
      </a:spcBef>
      <a:spcAft>
        <a:spcPct val="0"/>
      </a:spcAft>
      <a:defRPr lang="pt-BR" sz="1200" kern="1200">
        <a:solidFill>
          <a:schemeClr val="tx1"/>
        </a:solidFill>
        <a:latin typeface="+mn-lt"/>
        <a:ea typeface="+mn-ea"/>
        <a:cs typeface="+mn-cs"/>
      </a:defRPr>
    </a:lvl2pPr>
    <a:lvl3pPr marL="914400" algn="l" rtl="0" eaLnBrk="0" fontAlgn="base" hangingPunct="0">
      <a:spcBef>
        <a:spcPct val="30000"/>
      </a:spcBef>
      <a:spcAft>
        <a:spcPct val="0"/>
      </a:spcAft>
      <a:defRPr lang="pt-BR" sz="1200" kern="1200">
        <a:solidFill>
          <a:schemeClr val="tx1"/>
        </a:solidFill>
        <a:latin typeface="+mn-lt"/>
        <a:ea typeface="+mn-ea"/>
        <a:cs typeface="+mn-cs"/>
      </a:defRPr>
    </a:lvl3pPr>
    <a:lvl4pPr marL="1371600" algn="l" rtl="0" eaLnBrk="0" fontAlgn="base" hangingPunct="0">
      <a:spcBef>
        <a:spcPct val="30000"/>
      </a:spcBef>
      <a:spcAft>
        <a:spcPct val="0"/>
      </a:spcAft>
      <a:defRPr lang="pt-BR" sz="1200" kern="1200">
        <a:solidFill>
          <a:schemeClr val="tx1"/>
        </a:solidFill>
        <a:latin typeface="+mn-lt"/>
        <a:ea typeface="+mn-ea"/>
        <a:cs typeface="+mn-cs"/>
      </a:defRPr>
    </a:lvl4pPr>
    <a:lvl5pPr marL="1828800" algn="l" rtl="0" eaLnBrk="0" fontAlgn="base" hangingPunct="0">
      <a:spcBef>
        <a:spcPct val="30000"/>
      </a:spcBef>
      <a:spcAft>
        <a:spcPct val="0"/>
      </a:spcAft>
      <a:defRPr lang="pt-BR" sz="1200" kern="1200">
        <a:solidFill>
          <a:schemeClr val="tx1"/>
        </a:solidFill>
        <a:latin typeface="+mn-lt"/>
        <a:ea typeface="+mn-ea"/>
        <a:cs typeface="+mn-cs"/>
      </a:defRPr>
    </a:lvl5pPr>
    <a:lvl6pPr marL="2286000" algn="l" rtl="0">
      <a:defRPr lang="pt-BR" sz="1200" kern="1200">
        <a:solidFill>
          <a:schemeClr val="tx1"/>
        </a:solidFill>
        <a:latin typeface="+mn-lt"/>
        <a:ea typeface="+mn-ea"/>
        <a:cs typeface="+mn-cs"/>
      </a:defRPr>
    </a:lvl6pPr>
    <a:lvl7pPr marL="2743200" algn="l" rtl="0">
      <a:defRPr lang="pt-BR" sz="1200" kern="1200">
        <a:solidFill>
          <a:schemeClr val="tx1"/>
        </a:solidFill>
        <a:latin typeface="+mn-lt"/>
        <a:ea typeface="+mn-ea"/>
        <a:cs typeface="+mn-cs"/>
      </a:defRPr>
    </a:lvl7pPr>
    <a:lvl8pPr marL="3200400" algn="l" rtl="0">
      <a:defRPr lang="pt-BR" sz="1200" kern="1200">
        <a:solidFill>
          <a:schemeClr val="tx1"/>
        </a:solidFill>
        <a:latin typeface="+mn-lt"/>
        <a:ea typeface="+mn-ea"/>
        <a:cs typeface="+mn-cs"/>
      </a:defRPr>
    </a:lvl8pPr>
    <a:lvl9pPr marL="3657600" algn="l" rtl="0">
      <a:defRPr lang="pt-B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eaLnBrk="0" fontAlgn="base" hangingPunct="0">
              <a:spcBef>
                <a:spcPct val="0"/>
              </a:spcBef>
              <a:spcAft>
                <a:spcPct val="0"/>
              </a:spcAft>
              <a:defRPr>
                <a:solidFill>
                  <a:schemeClr val="tx1"/>
                </a:solidFill>
                <a:latin typeface="Tw Cen MT" pitchFamily="34" charset="0"/>
              </a:defRPr>
            </a:lvl6pPr>
            <a:lvl7pPr marL="2971800" indent="-228600" eaLnBrk="0" fontAlgn="base" hangingPunct="0">
              <a:spcBef>
                <a:spcPct val="0"/>
              </a:spcBef>
              <a:spcAft>
                <a:spcPct val="0"/>
              </a:spcAft>
              <a:defRPr>
                <a:solidFill>
                  <a:schemeClr val="tx1"/>
                </a:solidFill>
                <a:latin typeface="Tw Cen MT" pitchFamily="34" charset="0"/>
              </a:defRPr>
            </a:lvl7pPr>
            <a:lvl8pPr marL="3429000" indent="-228600" eaLnBrk="0" fontAlgn="base" hangingPunct="0">
              <a:spcBef>
                <a:spcPct val="0"/>
              </a:spcBef>
              <a:spcAft>
                <a:spcPct val="0"/>
              </a:spcAft>
              <a:defRPr>
                <a:solidFill>
                  <a:schemeClr val="tx1"/>
                </a:solidFill>
                <a:latin typeface="Tw Cen MT" pitchFamily="34" charset="0"/>
              </a:defRPr>
            </a:lvl8pPr>
            <a:lvl9pPr marL="3886200" indent="-228600" eaLnBrk="0" fontAlgn="base" hangingPunct="0">
              <a:spcBef>
                <a:spcPct val="0"/>
              </a:spcBef>
              <a:spcAft>
                <a:spcPct val="0"/>
              </a:spcAft>
              <a:defRPr>
                <a:solidFill>
                  <a:schemeClr val="tx1"/>
                </a:solidFill>
                <a:latin typeface="Tw Cen MT" pitchFamily="34" charset="0"/>
              </a:defRPr>
            </a:lvl9pPr>
          </a:lstStyle>
          <a:p>
            <a:fld id="{CCE3240E-5A8D-4008-B23C-641EAA27E401}" type="slidenum">
              <a:rPr lang="pt-BR">
                <a:latin typeface="Calibri" pitchFamily="34" charset="0"/>
              </a:rPr>
              <a:pPr/>
              <a:t>1</a:t>
            </a:fld>
            <a:endParaRPr lang="pt-BR">
              <a:latin typeface="Calibri" pitchFamily="34" charset="0"/>
            </a:endParaRPr>
          </a:p>
        </p:txBody>
      </p:sp>
      <p:sp>
        <p:nvSpPr>
          <p:cNvPr id="10245" name="Espaço Reservado para Rodapé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eaLnBrk="0" fontAlgn="base" hangingPunct="0">
              <a:spcBef>
                <a:spcPct val="0"/>
              </a:spcBef>
              <a:spcAft>
                <a:spcPct val="0"/>
              </a:spcAft>
              <a:defRPr>
                <a:solidFill>
                  <a:schemeClr val="tx1"/>
                </a:solidFill>
                <a:latin typeface="Tw Cen MT" pitchFamily="34" charset="0"/>
              </a:defRPr>
            </a:lvl6pPr>
            <a:lvl7pPr marL="2971800" indent="-228600" eaLnBrk="0" fontAlgn="base" hangingPunct="0">
              <a:spcBef>
                <a:spcPct val="0"/>
              </a:spcBef>
              <a:spcAft>
                <a:spcPct val="0"/>
              </a:spcAft>
              <a:defRPr>
                <a:solidFill>
                  <a:schemeClr val="tx1"/>
                </a:solidFill>
                <a:latin typeface="Tw Cen MT" pitchFamily="34" charset="0"/>
              </a:defRPr>
            </a:lvl7pPr>
            <a:lvl8pPr marL="3429000" indent="-228600" eaLnBrk="0" fontAlgn="base" hangingPunct="0">
              <a:spcBef>
                <a:spcPct val="0"/>
              </a:spcBef>
              <a:spcAft>
                <a:spcPct val="0"/>
              </a:spcAft>
              <a:defRPr>
                <a:solidFill>
                  <a:schemeClr val="tx1"/>
                </a:solidFill>
                <a:latin typeface="Tw Cen MT" pitchFamily="34" charset="0"/>
              </a:defRPr>
            </a:lvl8pPr>
            <a:lvl9pPr marL="3886200" indent="-228600" eaLnBrk="0" fontAlgn="base" hangingPunct="0">
              <a:spcBef>
                <a:spcPct val="0"/>
              </a:spcBef>
              <a:spcAft>
                <a:spcPct val="0"/>
              </a:spcAft>
              <a:defRPr>
                <a:solidFill>
                  <a:schemeClr val="tx1"/>
                </a:solidFill>
                <a:latin typeface="Tw Cen MT" pitchFamily="34" charset="0"/>
              </a:defRPr>
            </a:lvl9pPr>
          </a:lstStyle>
          <a:p>
            <a:pPr fontAlgn="base">
              <a:spcBef>
                <a:spcPct val="0"/>
              </a:spcBef>
              <a:spcAft>
                <a:spcPct val="0"/>
              </a:spcAft>
            </a:pPr>
            <a:r>
              <a:rPr smtClean="0">
                <a:latin typeface="Calibri" pitchFamily="34" charset="0"/>
              </a:rPr>
              <a:t>Kincaid | Mendes Vianna Advogados</a:t>
            </a:r>
          </a:p>
        </p:txBody>
      </p:sp>
    </p:spTree>
    <p:extLst>
      <p:ext uri="{BB962C8B-B14F-4D97-AF65-F5344CB8AC3E}">
        <p14:creationId xmlns:p14="http://schemas.microsoft.com/office/powerpoint/2010/main" val="2430397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eaLnBrk="0" fontAlgn="base" hangingPunct="0">
              <a:spcBef>
                <a:spcPct val="0"/>
              </a:spcBef>
              <a:spcAft>
                <a:spcPct val="0"/>
              </a:spcAft>
              <a:defRPr>
                <a:solidFill>
                  <a:schemeClr val="tx1"/>
                </a:solidFill>
                <a:latin typeface="Tw Cen MT" pitchFamily="34" charset="0"/>
              </a:defRPr>
            </a:lvl6pPr>
            <a:lvl7pPr marL="2971800" indent="-228600" eaLnBrk="0" fontAlgn="base" hangingPunct="0">
              <a:spcBef>
                <a:spcPct val="0"/>
              </a:spcBef>
              <a:spcAft>
                <a:spcPct val="0"/>
              </a:spcAft>
              <a:defRPr>
                <a:solidFill>
                  <a:schemeClr val="tx1"/>
                </a:solidFill>
                <a:latin typeface="Tw Cen MT" pitchFamily="34" charset="0"/>
              </a:defRPr>
            </a:lvl7pPr>
            <a:lvl8pPr marL="3429000" indent="-228600" eaLnBrk="0" fontAlgn="base" hangingPunct="0">
              <a:spcBef>
                <a:spcPct val="0"/>
              </a:spcBef>
              <a:spcAft>
                <a:spcPct val="0"/>
              </a:spcAft>
              <a:defRPr>
                <a:solidFill>
                  <a:schemeClr val="tx1"/>
                </a:solidFill>
                <a:latin typeface="Tw Cen MT" pitchFamily="34" charset="0"/>
              </a:defRPr>
            </a:lvl8pPr>
            <a:lvl9pPr marL="3886200" indent="-228600" eaLnBrk="0" fontAlgn="base" hangingPunct="0">
              <a:spcBef>
                <a:spcPct val="0"/>
              </a:spcBef>
              <a:spcAft>
                <a:spcPct val="0"/>
              </a:spcAft>
              <a:defRPr>
                <a:solidFill>
                  <a:schemeClr val="tx1"/>
                </a:solidFill>
                <a:latin typeface="Tw Cen MT" pitchFamily="34" charset="0"/>
              </a:defRPr>
            </a:lvl9pPr>
          </a:lstStyle>
          <a:p>
            <a:fld id="{F090AE25-5F84-4FA5-8519-630A93384B9E}" type="slidenum">
              <a:rPr lang="pt-BR">
                <a:latin typeface="Calibri" pitchFamily="34" charset="0"/>
              </a:rPr>
              <a:pPr/>
              <a:t>10</a:t>
            </a:fld>
            <a:endParaRPr lang="pt-BR">
              <a:latin typeface="Calibri" pitchFamily="34" charset="0"/>
            </a:endParaRPr>
          </a:p>
        </p:txBody>
      </p:sp>
      <p:sp>
        <p:nvSpPr>
          <p:cNvPr id="12293" name="Espaço Reservado para Rodapé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eaLnBrk="0" fontAlgn="base" hangingPunct="0">
              <a:spcBef>
                <a:spcPct val="0"/>
              </a:spcBef>
              <a:spcAft>
                <a:spcPct val="0"/>
              </a:spcAft>
              <a:defRPr>
                <a:solidFill>
                  <a:schemeClr val="tx1"/>
                </a:solidFill>
                <a:latin typeface="Tw Cen MT" pitchFamily="34" charset="0"/>
              </a:defRPr>
            </a:lvl6pPr>
            <a:lvl7pPr marL="2971800" indent="-228600" eaLnBrk="0" fontAlgn="base" hangingPunct="0">
              <a:spcBef>
                <a:spcPct val="0"/>
              </a:spcBef>
              <a:spcAft>
                <a:spcPct val="0"/>
              </a:spcAft>
              <a:defRPr>
                <a:solidFill>
                  <a:schemeClr val="tx1"/>
                </a:solidFill>
                <a:latin typeface="Tw Cen MT" pitchFamily="34" charset="0"/>
              </a:defRPr>
            </a:lvl7pPr>
            <a:lvl8pPr marL="3429000" indent="-228600" eaLnBrk="0" fontAlgn="base" hangingPunct="0">
              <a:spcBef>
                <a:spcPct val="0"/>
              </a:spcBef>
              <a:spcAft>
                <a:spcPct val="0"/>
              </a:spcAft>
              <a:defRPr>
                <a:solidFill>
                  <a:schemeClr val="tx1"/>
                </a:solidFill>
                <a:latin typeface="Tw Cen MT" pitchFamily="34" charset="0"/>
              </a:defRPr>
            </a:lvl8pPr>
            <a:lvl9pPr marL="3886200" indent="-228600" eaLnBrk="0" fontAlgn="base" hangingPunct="0">
              <a:spcBef>
                <a:spcPct val="0"/>
              </a:spcBef>
              <a:spcAft>
                <a:spcPct val="0"/>
              </a:spcAft>
              <a:defRPr>
                <a:solidFill>
                  <a:schemeClr val="tx1"/>
                </a:solidFill>
                <a:latin typeface="Tw Cen MT" pitchFamily="34" charset="0"/>
              </a:defRPr>
            </a:lvl9pPr>
          </a:lstStyle>
          <a:p>
            <a:pPr fontAlgn="base">
              <a:spcBef>
                <a:spcPct val="0"/>
              </a:spcBef>
              <a:spcAft>
                <a:spcPct val="0"/>
              </a:spcAft>
            </a:pPr>
            <a:r>
              <a:rPr smtClean="0">
                <a:latin typeface="Calibri" pitchFamily="34" charset="0"/>
              </a:rPr>
              <a:t>Kincaid | Mendes Vianna Advogados</a:t>
            </a:r>
          </a:p>
        </p:txBody>
      </p:sp>
    </p:spTree>
    <p:extLst>
      <p:ext uri="{BB962C8B-B14F-4D97-AF65-F5344CB8AC3E}">
        <p14:creationId xmlns:p14="http://schemas.microsoft.com/office/powerpoint/2010/main" val="4292563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eaLnBrk="0" fontAlgn="base" hangingPunct="0">
              <a:spcBef>
                <a:spcPct val="0"/>
              </a:spcBef>
              <a:spcAft>
                <a:spcPct val="0"/>
              </a:spcAft>
              <a:defRPr>
                <a:solidFill>
                  <a:schemeClr val="tx1"/>
                </a:solidFill>
                <a:latin typeface="Tw Cen MT" pitchFamily="34" charset="0"/>
              </a:defRPr>
            </a:lvl6pPr>
            <a:lvl7pPr marL="2971800" indent="-228600" eaLnBrk="0" fontAlgn="base" hangingPunct="0">
              <a:spcBef>
                <a:spcPct val="0"/>
              </a:spcBef>
              <a:spcAft>
                <a:spcPct val="0"/>
              </a:spcAft>
              <a:defRPr>
                <a:solidFill>
                  <a:schemeClr val="tx1"/>
                </a:solidFill>
                <a:latin typeface="Tw Cen MT" pitchFamily="34" charset="0"/>
              </a:defRPr>
            </a:lvl7pPr>
            <a:lvl8pPr marL="3429000" indent="-228600" eaLnBrk="0" fontAlgn="base" hangingPunct="0">
              <a:spcBef>
                <a:spcPct val="0"/>
              </a:spcBef>
              <a:spcAft>
                <a:spcPct val="0"/>
              </a:spcAft>
              <a:defRPr>
                <a:solidFill>
                  <a:schemeClr val="tx1"/>
                </a:solidFill>
                <a:latin typeface="Tw Cen MT" pitchFamily="34" charset="0"/>
              </a:defRPr>
            </a:lvl8pPr>
            <a:lvl9pPr marL="3886200" indent="-228600" eaLnBrk="0" fontAlgn="base" hangingPunct="0">
              <a:spcBef>
                <a:spcPct val="0"/>
              </a:spcBef>
              <a:spcAft>
                <a:spcPct val="0"/>
              </a:spcAft>
              <a:defRPr>
                <a:solidFill>
                  <a:schemeClr val="tx1"/>
                </a:solidFill>
                <a:latin typeface="Tw Cen MT" pitchFamily="34" charset="0"/>
              </a:defRPr>
            </a:lvl9pPr>
          </a:lstStyle>
          <a:p>
            <a:fld id="{F090AE25-5F84-4FA5-8519-630A93384B9E}" type="slidenum">
              <a:rPr lang="pt-BR">
                <a:latin typeface="Calibri" pitchFamily="34" charset="0"/>
              </a:rPr>
              <a:pPr/>
              <a:t>11</a:t>
            </a:fld>
            <a:endParaRPr lang="pt-BR">
              <a:latin typeface="Calibri" pitchFamily="34" charset="0"/>
            </a:endParaRPr>
          </a:p>
        </p:txBody>
      </p:sp>
      <p:sp>
        <p:nvSpPr>
          <p:cNvPr id="12293" name="Espaço Reservado para Rodapé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eaLnBrk="0" fontAlgn="base" hangingPunct="0">
              <a:spcBef>
                <a:spcPct val="0"/>
              </a:spcBef>
              <a:spcAft>
                <a:spcPct val="0"/>
              </a:spcAft>
              <a:defRPr>
                <a:solidFill>
                  <a:schemeClr val="tx1"/>
                </a:solidFill>
                <a:latin typeface="Tw Cen MT" pitchFamily="34" charset="0"/>
              </a:defRPr>
            </a:lvl6pPr>
            <a:lvl7pPr marL="2971800" indent="-228600" eaLnBrk="0" fontAlgn="base" hangingPunct="0">
              <a:spcBef>
                <a:spcPct val="0"/>
              </a:spcBef>
              <a:spcAft>
                <a:spcPct val="0"/>
              </a:spcAft>
              <a:defRPr>
                <a:solidFill>
                  <a:schemeClr val="tx1"/>
                </a:solidFill>
                <a:latin typeface="Tw Cen MT" pitchFamily="34" charset="0"/>
              </a:defRPr>
            </a:lvl7pPr>
            <a:lvl8pPr marL="3429000" indent="-228600" eaLnBrk="0" fontAlgn="base" hangingPunct="0">
              <a:spcBef>
                <a:spcPct val="0"/>
              </a:spcBef>
              <a:spcAft>
                <a:spcPct val="0"/>
              </a:spcAft>
              <a:defRPr>
                <a:solidFill>
                  <a:schemeClr val="tx1"/>
                </a:solidFill>
                <a:latin typeface="Tw Cen MT" pitchFamily="34" charset="0"/>
              </a:defRPr>
            </a:lvl8pPr>
            <a:lvl9pPr marL="3886200" indent="-228600" eaLnBrk="0" fontAlgn="base" hangingPunct="0">
              <a:spcBef>
                <a:spcPct val="0"/>
              </a:spcBef>
              <a:spcAft>
                <a:spcPct val="0"/>
              </a:spcAft>
              <a:defRPr>
                <a:solidFill>
                  <a:schemeClr val="tx1"/>
                </a:solidFill>
                <a:latin typeface="Tw Cen MT" pitchFamily="34" charset="0"/>
              </a:defRPr>
            </a:lvl9pPr>
          </a:lstStyle>
          <a:p>
            <a:pPr fontAlgn="base">
              <a:spcBef>
                <a:spcPct val="0"/>
              </a:spcBef>
              <a:spcAft>
                <a:spcPct val="0"/>
              </a:spcAft>
            </a:pPr>
            <a:r>
              <a:rPr smtClean="0">
                <a:latin typeface="Calibri" pitchFamily="34" charset="0"/>
              </a:rPr>
              <a:t>Kincaid | Mendes Vianna Advogados</a:t>
            </a:r>
          </a:p>
        </p:txBody>
      </p:sp>
    </p:spTree>
    <p:extLst>
      <p:ext uri="{BB962C8B-B14F-4D97-AF65-F5344CB8AC3E}">
        <p14:creationId xmlns:p14="http://schemas.microsoft.com/office/powerpoint/2010/main" val="2942442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eaLnBrk="0" fontAlgn="base" hangingPunct="0">
              <a:spcBef>
                <a:spcPct val="0"/>
              </a:spcBef>
              <a:spcAft>
                <a:spcPct val="0"/>
              </a:spcAft>
              <a:defRPr>
                <a:solidFill>
                  <a:schemeClr val="tx1"/>
                </a:solidFill>
                <a:latin typeface="Tw Cen MT" pitchFamily="34" charset="0"/>
              </a:defRPr>
            </a:lvl6pPr>
            <a:lvl7pPr marL="2971800" indent="-228600" eaLnBrk="0" fontAlgn="base" hangingPunct="0">
              <a:spcBef>
                <a:spcPct val="0"/>
              </a:spcBef>
              <a:spcAft>
                <a:spcPct val="0"/>
              </a:spcAft>
              <a:defRPr>
                <a:solidFill>
                  <a:schemeClr val="tx1"/>
                </a:solidFill>
                <a:latin typeface="Tw Cen MT" pitchFamily="34" charset="0"/>
              </a:defRPr>
            </a:lvl7pPr>
            <a:lvl8pPr marL="3429000" indent="-228600" eaLnBrk="0" fontAlgn="base" hangingPunct="0">
              <a:spcBef>
                <a:spcPct val="0"/>
              </a:spcBef>
              <a:spcAft>
                <a:spcPct val="0"/>
              </a:spcAft>
              <a:defRPr>
                <a:solidFill>
                  <a:schemeClr val="tx1"/>
                </a:solidFill>
                <a:latin typeface="Tw Cen MT" pitchFamily="34" charset="0"/>
              </a:defRPr>
            </a:lvl8pPr>
            <a:lvl9pPr marL="3886200" indent="-228600" eaLnBrk="0" fontAlgn="base" hangingPunct="0">
              <a:spcBef>
                <a:spcPct val="0"/>
              </a:spcBef>
              <a:spcAft>
                <a:spcPct val="0"/>
              </a:spcAft>
              <a:defRPr>
                <a:solidFill>
                  <a:schemeClr val="tx1"/>
                </a:solidFill>
                <a:latin typeface="Tw Cen MT" pitchFamily="34" charset="0"/>
              </a:defRPr>
            </a:lvl9pPr>
          </a:lstStyle>
          <a:p>
            <a:fld id="{F090AE25-5F84-4FA5-8519-630A93384B9E}" type="slidenum">
              <a:rPr lang="pt-BR">
                <a:latin typeface="Calibri" pitchFamily="34" charset="0"/>
              </a:rPr>
              <a:pPr/>
              <a:t>12</a:t>
            </a:fld>
            <a:endParaRPr lang="pt-BR">
              <a:latin typeface="Calibri" pitchFamily="34" charset="0"/>
            </a:endParaRPr>
          </a:p>
        </p:txBody>
      </p:sp>
      <p:sp>
        <p:nvSpPr>
          <p:cNvPr id="12293" name="Espaço Reservado para Rodapé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eaLnBrk="0" fontAlgn="base" hangingPunct="0">
              <a:spcBef>
                <a:spcPct val="0"/>
              </a:spcBef>
              <a:spcAft>
                <a:spcPct val="0"/>
              </a:spcAft>
              <a:defRPr>
                <a:solidFill>
                  <a:schemeClr val="tx1"/>
                </a:solidFill>
                <a:latin typeface="Tw Cen MT" pitchFamily="34" charset="0"/>
              </a:defRPr>
            </a:lvl6pPr>
            <a:lvl7pPr marL="2971800" indent="-228600" eaLnBrk="0" fontAlgn="base" hangingPunct="0">
              <a:spcBef>
                <a:spcPct val="0"/>
              </a:spcBef>
              <a:spcAft>
                <a:spcPct val="0"/>
              </a:spcAft>
              <a:defRPr>
                <a:solidFill>
                  <a:schemeClr val="tx1"/>
                </a:solidFill>
                <a:latin typeface="Tw Cen MT" pitchFamily="34" charset="0"/>
              </a:defRPr>
            </a:lvl7pPr>
            <a:lvl8pPr marL="3429000" indent="-228600" eaLnBrk="0" fontAlgn="base" hangingPunct="0">
              <a:spcBef>
                <a:spcPct val="0"/>
              </a:spcBef>
              <a:spcAft>
                <a:spcPct val="0"/>
              </a:spcAft>
              <a:defRPr>
                <a:solidFill>
                  <a:schemeClr val="tx1"/>
                </a:solidFill>
                <a:latin typeface="Tw Cen MT" pitchFamily="34" charset="0"/>
              </a:defRPr>
            </a:lvl8pPr>
            <a:lvl9pPr marL="3886200" indent="-228600" eaLnBrk="0" fontAlgn="base" hangingPunct="0">
              <a:spcBef>
                <a:spcPct val="0"/>
              </a:spcBef>
              <a:spcAft>
                <a:spcPct val="0"/>
              </a:spcAft>
              <a:defRPr>
                <a:solidFill>
                  <a:schemeClr val="tx1"/>
                </a:solidFill>
                <a:latin typeface="Tw Cen MT" pitchFamily="34" charset="0"/>
              </a:defRPr>
            </a:lvl9pPr>
          </a:lstStyle>
          <a:p>
            <a:pPr fontAlgn="base">
              <a:spcBef>
                <a:spcPct val="0"/>
              </a:spcBef>
              <a:spcAft>
                <a:spcPct val="0"/>
              </a:spcAft>
            </a:pPr>
            <a:r>
              <a:rPr smtClean="0">
                <a:latin typeface="Calibri" pitchFamily="34" charset="0"/>
              </a:rPr>
              <a:t>Kincaid | Mendes Vianna Advogados</a:t>
            </a:r>
          </a:p>
        </p:txBody>
      </p:sp>
    </p:spTree>
    <p:extLst>
      <p:ext uri="{BB962C8B-B14F-4D97-AF65-F5344CB8AC3E}">
        <p14:creationId xmlns:p14="http://schemas.microsoft.com/office/powerpoint/2010/main" val="3761698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eaLnBrk="0" fontAlgn="base" hangingPunct="0">
              <a:spcBef>
                <a:spcPct val="0"/>
              </a:spcBef>
              <a:spcAft>
                <a:spcPct val="0"/>
              </a:spcAft>
              <a:defRPr>
                <a:solidFill>
                  <a:schemeClr val="tx1"/>
                </a:solidFill>
                <a:latin typeface="Tw Cen MT" pitchFamily="34" charset="0"/>
              </a:defRPr>
            </a:lvl6pPr>
            <a:lvl7pPr marL="2971800" indent="-228600" eaLnBrk="0" fontAlgn="base" hangingPunct="0">
              <a:spcBef>
                <a:spcPct val="0"/>
              </a:spcBef>
              <a:spcAft>
                <a:spcPct val="0"/>
              </a:spcAft>
              <a:defRPr>
                <a:solidFill>
                  <a:schemeClr val="tx1"/>
                </a:solidFill>
                <a:latin typeface="Tw Cen MT" pitchFamily="34" charset="0"/>
              </a:defRPr>
            </a:lvl7pPr>
            <a:lvl8pPr marL="3429000" indent="-228600" eaLnBrk="0" fontAlgn="base" hangingPunct="0">
              <a:spcBef>
                <a:spcPct val="0"/>
              </a:spcBef>
              <a:spcAft>
                <a:spcPct val="0"/>
              </a:spcAft>
              <a:defRPr>
                <a:solidFill>
                  <a:schemeClr val="tx1"/>
                </a:solidFill>
                <a:latin typeface="Tw Cen MT" pitchFamily="34" charset="0"/>
              </a:defRPr>
            </a:lvl8pPr>
            <a:lvl9pPr marL="3886200" indent="-228600" eaLnBrk="0" fontAlgn="base" hangingPunct="0">
              <a:spcBef>
                <a:spcPct val="0"/>
              </a:spcBef>
              <a:spcAft>
                <a:spcPct val="0"/>
              </a:spcAft>
              <a:defRPr>
                <a:solidFill>
                  <a:schemeClr val="tx1"/>
                </a:solidFill>
                <a:latin typeface="Tw Cen MT" pitchFamily="34" charset="0"/>
              </a:defRPr>
            </a:lvl9pPr>
          </a:lstStyle>
          <a:p>
            <a:fld id="{F090AE25-5F84-4FA5-8519-630A93384B9E}" type="slidenum">
              <a:rPr lang="pt-BR">
                <a:latin typeface="Calibri" pitchFamily="34" charset="0"/>
              </a:rPr>
              <a:pPr/>
              <a:t>13</a:t>
            </a:fld>
            <a:endParaRPr lang="pt-BR">
              <a:latin typeface="Calibri" pitchFamily="34" charset="0"/>
            </a:endParaRPr>
          </a:p>
        </p:txBody>
      </p:sp>
      <p:sp>
        <p:nvSpPr>
          <p:cNvPr id="12293" name="Espaço Reservado para Rodapé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eaLnBrk="0" fontAlgn="base" hangingPunct="0">
              <a:spcBef>
                <a:spcPct val="0"/>
              </a:spcBef>
              <a:spcAft>
                <a:spcPct val="0"/>
              </a:spcAft>
              <a:defRPr>
                <a:solidFill>
                  <a:schemeClr val="tx1"/>
                </a:solidFill>
                <a:latin typeface="Tw Cen MT" pitchFamily="34" charset="0"/>
              </a:defRPr>
            </a:lvl6pPr>
            <a:lvl7pPr marL="2971800" indent="-228600" eaLnBrk="0" fontAlgn="base" hangingPunct="0">
              <a:spcBef>
                <a:spcPct val="0"/>
              </a:spcBef>
              <a:spcAft>
                <a:spcPct val="0"/>
              </a:spcAft>
              <a:defRPr>
                <a:solidFill>
                  <a:schemeClr val="tx1"/>
                </a:solidFill>
                <a:latin typeface="Tw Cen MT" pitchFamily="34" charset="0"/>
              </a:defRPr>
            </a:lvl7pPr>
            <a:lvl8pPr marL="3429000" indent="-228600" eaLnBrk="0" fontAlgn="base" hangingPunct="0">
              <a:spcBef>
                <a:spcPct val="0"/>
              </a:spcBef>
              <a:spcAft>
                <a:spcPct val="0"/>
              </a:spcAft>
              <a:defRPr>
                <a:solidFill>
                  <a:schemeClr val="tx1"/>
                </a:solidFill>
                <a:latin typeface="Tw Cen MT" pitchFamily="34" charset="0"/>
              </a:defRPr>
            </a:lvl8pPr>
            <a:lvl9pPr marL="3886200" indent="-228600" eaLnBrk="0" fontAlgn="base" hangingPunct="0">
              <a:spcBef>
                <a:spcPct val="0"/>
              </a:spcBef>
              <a:spcAft>
                <a:spcPct val="0"/>
              </a:spcAft>
              <a:defRPr>
                <a:solidFill>
                  <a:schemeClr val="tx1"/>
                </a:solidFill>
                <a:latin typeface="Tw Cen MT" pitchFamily="34" charset="0"/>
              </a:defRPr>
            </a:lvl9pPr>
          </a:lstStyle>
          <a:p>
            <a:pPr fontAlgn="base">
              <a:spcBef>
                <a:spcPct val="0"/>
              </a:spcBef>
              <a:spcAft>
                <a:spcPct val="0"/>
              </a:spcAft>
            </a:pPr>
            <a:r>
              <a:rPr smtClean="0">
                <a:latin typeface="Calibri" pitchFamily="34" charset="0"/>
              </a:rPr>
              <a:t>Kincaid | Mendes Vianna Advogados</a:t>
            </a:r>
          </a:p>
        </p:txBody>
      </p:sp>
    </p:spTree>
    <p:extLst>
      <p:ext uri="{BB962C8B-B14F-4D97-AF65-F5344CB8AC3E}">
        <p14:creationId xmlns:p14="http://schemas.microsoft.com/office/powerpoint/2010/main" val="2741641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eaLnBrk="0" fontAlgn="base" hangingPunct="0">
              <a:spcBef>
                <a:spcPct val="0"/>
              </a:spcBef>
              <a:spcAft>
                <a:spcPct val="0"/>
              </a:spcAft>
              <a:defRPr>
                <a:solidFill>
                  <a:schemeClr val="tx1"/>
                </a:solidFill>
                <a:latin typeface="Tw Cen MT" pitchFamily="34" charset="0"/>
              </a:defRPr>
            </a:lvl6pPr>
            <a:lvl7pPr marL="2971800" indent="-228600" eaLnBrk="0" fontAlgn="base" hangingPunct="0">
              <a:spcBef>
                <a:spcPct val="0"/>
              </a:spcBef>
              <a:spcAft>
                <a:spcPct val="0"/>
              </a:spcAft>
              <a:defRPr>
                <a:solidFill>
                  <a:schemeClr val="tx1"/>
                </a:solidFill>
                <a:latin typeface="Tw Cen MT" pitchFamily="34" charset="0"/>
              </a:defRPr>
            </a:lvl7pPr>
            <a:lvl8pPr marL="3429000" indent="-228600" eaLnBrk="0" fontAlgn="base" hangingPunct="0">
              <a:spcBef>
                <a:spcPct val="0"/>
              </a:spcBef>
              <a:spcAft>
                <a:spcPct val="0"/>
              </a:spcAft>
              <a:defRPr>
                <a:solidFill>
                  <a:schemeClr val="tx1"/>
                </a:solidFill>
                <a:latin typeface="Tw Cen MT" pitchFamily="34" charset="0"/>
              </a:defRPr>
            </a:lvl8pPr>
            <a:lvl9pPr marL="3886200" indent="-228600" eaLnBrk="0" fontAlgn="base" hangingPunct="0">
              <a:spcBef>
                <a:spcPct val="0"/>
              </a:spcBef>
              <a:spcAft>
                <a:spcPct val="0"/>
              </a:spcAft>
              <a:defRPr>
                <a:solidFill>
                  <a:schemeClr val="tx1"/>
                </a:solidFill>
                <a:latin typeface="Tw Cen MT" pitchFamily="34" charset="0"/>
              </a:defRPr>
            </a:lvl9pPr>
          </a:lstStyle>
          <a:p>
            <a:fld id="{F090AE25-5F84-4FA5-8519-630A93384B9E}" type="slidenum">
              <a:rPr lang="pt-BR">
                <a:latin typeface="Calibri" pitchFamily="34" charset="0"/>
              </a:rPr>
              <a:pPr/>
              <a:t>14</a:t>
            </a:fld>
            <a:endParaRPr lang="pt-BR">
              <a:latin typeface="Calibri" pitchFamily="34" charset="0"/>
            </a:endParaRPr>
          </a:p>
        </p:txBody>
      </p:sp>
      <p:sp>
        <p:nvSpPr>
          <p:cNvPr id="12293" name="Espaço Reservado para Rodapé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eaLnBrk="0" fontAlgn="base" hangingPunct="0">
              <a:spcBef>
                <a:spcPct val="0"/>
              </a:spcBef>
              <a:spcAft>
                <a:spcPct val="0"/>
              </a:spcAft>
              <a:defRPr>
                <a:solidFill>
                  <a:schemeClr val="tx1"/>
                </a:solidFill>
                <a:latin typeface="Tw Cen MT" pitchFamily="34" charset="0"/>
              </a:defRPr>
            </a:lvl6pPr>
            <a:lvl7pPr marL="2971800" indent="-228600" eaLnBrk="0" fontAlgn="base" hangingPunct="0">
              <a:spcBef>
                <a:spcPct val="0"/>
              </a:spcBef>
              <a:spcAft>
                <a:spcPct val="0"/>
              </a:spcAft>
              <a:defRPr>
                <a:solidFill>
                  <a:schemeClr val="tx1"/>
                </a:solidFill>
                <a:latin typeface="Tw Cen MT" pitchFamily="34" charset="0"/>
              </a:defRPr>
            </a:lvl7pPr>
            <a:lvl8pPr marL="3429000" indent="-228600" eaLnBrk="0" fontAlgn="base" hangingPunct="0">
              <a:spcBef>
                <a:spcPct val="0"/>
              </a:spcBef>
              <a:spcAft>
                <a:spcPct val="0"/>
              </a:spcAft>
              <a:defRPr>
                <a:solidFill>
                  <a:schemeClr val="tx1"/>
                </a:solidFill>
                <a:latin typeface="Tw Cen MT" pitchFamily="34" charset="0"/>
              </a:defRPr>
            </a:lvl8pPr>
            <a:lvl9pPr marL="3886200" indent="-228600" eaLnBrk="0" fontAlgn="base" hangingPunct="0">
              <a:spcBef>
                <a:spcPct val="0"/>
              </a:spcBef>
              <a:spcAft>
                <a:spcPct val="0"/>
              </a:spcAft>
              <a:defRPr>
                <a:solidFill>
                  <a:schemeClr val="tx1"/>
                </a:solidFill>
                <a:latin typeface="Tw Cen MT" pitchFamily="34" charset="0"/>
              </a:defRPr>
            </a:lvl9pPr>
          </a:lstStyle>
          <a:p>
            <a:pPr fontAlgn="base">
              <a:spcBef>
                <a:spcPct val="0"/>
              </a:spcBef>
              <a:spcAft>
                <a:spcPct val="0"/>
              </a:spcAft>
            </a:pPr>
            <a:r>
              <a:rPr smtClean="0">
                <a:latin typeface="Calibri" pitchFamily="34" charset="0"/>
              </a:rPr>
              <a:t>Kincaid | Mendes Vianna Advogados</a:t>
            </a:r>
          </a:p>
        </p:txBody>
      </p:sp>
    </p:spTree>
    <p:extLst>
      <p:ext uri="{BB962C8B-B14F-4D97-AF65-F5344CB8AC3E}">
        <p14:creationId xmlns:p14="http://schemas.microsoft.com/office/powerpoint/2010/main" val="1884992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eaLnBrk="0" fontAlgn="base" hangingPunct="0">
              <a:spcBef>
                <a:spcPct val="0"/>
              </a:spcBef>
              <a:spcAft>
                <a:spcPct val="0"/>
              </a:spcAft>
              <a:defRPr>
                <a:solidFill>
                  <a:schemeClr val="tx1"/>
                </a:solidFill>
                <a:latin typeface="Tw Cen MT" pitchFamily="34" charset="0"/>
              </a:defRPr>
            </a:lvl6pPr>
            <a:lvl7pPr marL="2971800" indent="-228600" eaLnBrk="0" fontAlgn="base" hangingPunct="0">
              <a:spcBef>
                <a:spcPct val="0"/>
              </a:spcBef>
              <a:spcAft>
                <a:spcPct val="0"/>
              </a:spcAft>
              <a:defRPr>
                <a:solidFill>
                  <a:schemeClr val="tx1"/>
                </a:solidFill>
                <a:latin typeface="Tw Cen MT" pitchFamily="34" charset="0"/>
              </a:defRPr>
            </a:lvl7pPr>
            <a:lvl8pPr marL="3429000" indent="-228600" eaLnBrk="0" fontAlgn="base" hangingPunct="0">
              <a:spcBef>
                <a:spcPct val="0"/>
              </a:spcBef>
              <a:spcAft>
                <a:spcPct val="0"/>
              </a:spcAft>
              <a:defRPr>
                <a:solidFill>
                  <a:schemeClr val="tx1"/>
                </a:solidFill>
                <a:latin typeface="Tw Cen MT" pitchFamily="34" charset="0"/>
              </a:defRPr>
            </a:lvl8pPr>
            <a:lvl9pPr marL="3886200" indent="-228600" eaLnBrk="0" fontAlgn="base" hangingPunct="0">
              <a:spcBef>
                <a:spcPct val="0"/>
              </a:spcBef>
              <a:spcAft>
                <a:spcPct val="0"/>
              </a:spcAft>
              <a:defRPr>
                <a:solidFill>
                  <a:schemeClr val="tx1"/>
                </a:solidFill>
                <a:latin typeface="Tw Cen MT" pitchFamily="34" charset="0"/>
              </a:defRPr>
            </a:lvl9pPr>
          </a:lstStyle>
          <a:p>
            <a:fld id="{0F0C16E9-4DBC-4C1D-A14F-213991452A4F}" type="slidenum">
              <a:rPr lang="pt-BR">
                <a:latin typeface="Calibri" pitchFamily="34" charset="0"/>
              </a:rPr>
              <a:pPr/>
              <a:t>15</a:t>
            </a:fld>
            <a:endParaRPr lang="pt-BR">
              <a:latin typeface="Calibri" pitchFamily="34" charset="0"/>
            </a:endParaRPr>
          </a:p>
        </p:txBody>
      </p:sp>
      <p:sp>
        <p:nvSpPr>
          <p:cNvPr id="14341" name="Espaço Reservado para Rodapé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eaLnBrk="0" fontAlgn="base" hangingPunct="0">
              <a:spcBef>
                <a:spcPct val="0"/>
              </a:spcBef>
              <a:spcAft>
                <a:spcPct val="0"/>
              </a:spcAft>
              <a:defRPr>
                <a:solidFill>
                  <a:schemeClr val="tx1"/>
                </a:solidFill>
                <a:latin typeface="Tw Cen MT" pitchFamily="34" charset="0"/>
              </a:defRPr>
            </a:lvl6pPr>
            <a:lvl7pPr marL="2971800" indent="-228600" eaLnBrk="0" fontAlgn="base" hangingPunct="0">
              <a:spcBef>
                <a:spcPct val="0"/>
              </a:spcBef>
              <a:spcAft>
                <a:spcPct val="0"/>
              </a:spcAft>
              <a:defRPr>
                <a:solidFill>
                  <a:schemeClr val="tx1"/>
                </a:solidFill>
                <a:latin typeface="Tw Cen MT" pitchFamily="34" charset="0"/>
              </a:defRPr>
            </a:lvl7pPr>
            <a:lvl8pPr marL="3429000" indent="-228600" eaLnBrk="0" fontAlgn="base" hangingPunct="0">
              <a:spcBef>
                <a:spcPct val="0"/>
              </a:spcBef>
              <a:spcAft>
                <a:spcPct val="0"/>
              </a:spcAft>
              <a:defRPr>
                <a:solidFill>
                  <a:schemeClr val="tx1"/>
                </a:solidFill>
                <a:latin typeface="Tw Cen MT" pitchFamily="34" charset="0"/>
              </a:defRPr>
            </a:lvl8pPr>
            <a:lvl9pPr marL="3886200" indent="-228600" eaLnBrk="0" fontAlgn="base" hangingPunct="0">
              <a:spcBef>
                <a:spcPct val="0"/>
              </a:spcBef>
              <a:spcAft>
                <a:spcPct val="0"/>
              </a:spcAft>
              <a:defRPr>
                <a:solidFill>
                  <a:schemeClr val="tx1"/>
                </a:solidFill>
                <a:latin typeface="Tw Cen MT" pitchFamily="34" charset="0"/>
              </a:defRPr>
            </a:lvl9pPr>
          </a:lstStyle>
          <a:p>
            <a:pPr fontAlgn="base">
              <a:spcBef>
                <a:spcPct val="0"/>
              </a:spcBef>
              <a:spcAft>
                <a:spcPct val="0"/>
              </a:spcAft>
            </a:pPr>
            <a:r>
              <a:rPr smtClean="0">
                <a:latin typeface="Calibri" pitchFamily="34" charset="0"/>
              </a:rPr>
              <a:t>Kincaid | Mendes Vianna Advogados</a:t>
            </a:r>
          </a:p>
        </p:txBody>
      </p:sp>
    </p:spTree>
    <p:extLst>
      <p:ext uri="{BB962C8B-B14F-4D97-AF65-F5344CB8AC3E}">
        <p14:creationId xmlns:p14="http://schemas.microsoft.com/office/powerpoint/2010/main" val="134426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eaLnBrk="0" fontAlgn="base" hangingPunct="0">
              <a:spcBef>
                <a:spcPct val="0"/>
              </a:spcBef>
              <a:spcAft>
                <a:spcPct val="0"/>
              </a:spcAft>
              <a:defRPr>
                <a:solidFill>
                  <a:schemeClr val="tx1"/>
                </a:solidFill>
                <a:latin typeface="Tw Cen MT" pitchFamily="34" charset="0"/>
              </a:defRPr>
            </a:lvl6pPr>
            <a:lvl7pPr marL="2971800" indent="-228600" eaLnBrk="0" fontAlgn="base" hangingPunct="0">
              <a:spcBef>
                <a:spcPct val="0"/>
              </a:spcBef>
              <a:spcAft>
                <a:spcPct val="0"/>
              </a:spcAft>
              <a:defRPr>
                <a:solidFill>
                  <a:schemeClr val="tx1"/>
                </a:solidFill>
                <a:latin typeface="Tw Cen MT" pitchFamily="34" charset="0"/>
              </a:defRPr>
            </a:lvl7pPr>
            <a:lvl8pPr marL="3429000" indent="-228600" eaLnBrk="0" fontAlgn="base" hangingPunct="0">
              <a:spcBef>
                <a:spcPct val="0"/>
              </a:spcBef>
              <a:spcAft>
                <a:spcPct val="0"/>
              </a:spcAft>
              <a:defRPr>
                <a:solidFill>
                  <a:schemeClr val="tx1"/>
                </a:solidFill>
                <a:latin typeface="Tw Cen MT" pitchFamily="34" charset="0"/>
              </a:defRPr>
            </a:lvl8pPr>
            <a:lvl9pPr marL="3886200" indent="-228600" eaLnBrk="0" fontAlgn="base" hangingPunct="0">
              <a:spcBef>
                <a:spcPct val="0"/>
              </a:spcBef>
              <a:spcAft>
                <a:spcPct val="0"/>
              </a:spcAft>
              <a:defRPr>
                <a:solidFill>
                  <a:schemeClr val="tx1"/>
                </a:solidFill>
                <a:latin typeface="Tw Cen MT" pitchFamily="34" charset="0"/>
              </a:defRPr>
            </a:lvl9pPr>
          </a:lstStyle>
          <a:p>
            <a:fld id="{F090AE25-5F84-4FA5-8519-630A93384B9E}" type="slidenum">
              <a:rPr lang="pt-BR">
                <a:latin typeface="Calibri" pitchFamily="34" charset="0"/>
              </a:rPr>
              <a:pPr/>
              <a:t>2</a:t>
            </a:fld>
            <a:endParaRPr lang="pt-BR">
              <a:latin typeface="Calibri" pitchFamily="34" charset="0"/>
            </a:endParaRPr>
          </a:p>
        </p:txBody>
      </p:sp>
      <p:sp>
        <p:nvSpPr>
          <p:cNvPr id="12293" name="Espaço Reservado para Rodapé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eaLnBrk="0" fontAlgn="base" hangingPunct="0">
              <a:spcBef>
                <a:spcPct val="0"/>
              </a:spcBef>
              <a:spcAft>
                <a:spcPct val="0"/>
              </a:spcAft>
              <a:defRPr>
                <a:solidFill>
                  <a:schemeClr val="tx1"/>
                </a:solidFill>
                <a:latin typeface="Tw Cen MT" pitchFamily="34" charset="0"/>
              </a:defRPr>
            </a:lvl6pPr>
            <a:lvl7pPr marL="2971800" indent="-228600" eaLnBrk="0" fontAlgn="base" hangingPunct="0">
              <a:spcBef>
                <a:spcPct val="0"/>
              </a:spcBef>
              <a:spcAft>
                <a:spcPct val="0"/>
              </a:spcAft>
              <a:defRPr>
                <a:solidFill>
                  <a:schemeClr val="tx1"/>
                </a:solidFill>
                <a:latin typeface="Tw Cen MT" pitchFamily="34" charset="0"/>
              </a:defRPr>
            </a:lvl7pPr>
            <a:lvl8pPr marL="3429000" indent="-228600" eaLnBrk="0" fontAlgn="base" hangingPunct="0">
              <a:spcBef>
                <a:spcPct val="0"/>
              </a:spcBef>
              <a:spcAft>
                <a:spcPct val="0"/>
              </a:spcAft>
              <a:defRPr>
                <a:solidFill>
                  <a:schemeClr val="tx1"/>
                </a:solidFill>
                <a:latin typeface="Tw Cen MT" pitchFamily="34" charset="0"/>
              </a:defRPr>
            </a:lvl8pPr>
            <a:lvl9pPr marL="3886200" indent="-228600" eaLnBrk="0" fontAlgn="base" hangingPunct="0">
              <a:spcBef>
                <a:spcPct val="0"/>
              </a:spcBef>
              <a:spcAft>
                <a:spcPct val="0"/>
              </a:spcAft>
              <a:defRPr>
                <a:solidFill>
                  <a:schemeClr val="tx1"/>
                </a:solidFill>
                <a:latin typeface="Tw Cen MT" pitchFamily="34" charset="0"/>
              </a:defRPr>
            </a:lvl9pPr>
          </a:lstStyle>
          <a:p>
            <a:pPr fontAlgn="base">
              <a:spcBef>
                <a:spcPct val="0"/>
              </a:spcBef>
              <a:spcAft>
                <a:spcPct val="0"/>
              </a:spcAft>
            </a:pPr>
            <a:r>
              <a:rPr smtClean="0">
                <a:latin typeface="Calibri" pitchFamily="34" charset="0"/>
              </a:rPr>
              <a:t>Kincaid | Mendes Vianna Advogados</a:t>
            </a:r>
          </a:p>
        </p:txBody>
      </p:sp>
    </p:spTree>
    <p:extLst>
      <p:ext uri="{BB962C8B-B14F-4D97-AF65-F5344CB8AC3E}">
        <p14:creationId xmlns:p14="http://schemas.microsoft.com/office/powerpoint/2010/main" val="1700549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eaLnBrk="0" fontAlgn="base" hangingPunct="0">
              <a:spcBef>
                <a:spcPct val="0"/>
              </a:spcBef>
              <a:spcAft>
                <a:spcPct val="0"/>
              </a:spcAft>
              <a:defRPr>
                <a:solidFill>
                  <a:schemeClr val="tx1"/>
                </a:solidFill>
                <a:latin typeface="Tw Cen MT" pitchFamily="34" charset="0"/>
              </a:defRPr>
            </a:lvl6pPr>
            <a:lvl7pPr marL="2971800" indent="-228600" eaLnBrk="0" fontAlgn="base" hangingPunct="0">
              <a:spcBef>
                <a:spcPct val="0"/>
              </a:spcBef>
              <a:spcAft>
                <a:spcPct val="0"/>
              </a:spcAft>
              <a:defRPr>
                <a:solidFill>
                  <a:schemeClr val="tx1"/>
                </a:solidFill>
                <a:latin typeface="Tw Cen MT" pitchFamily="34" charset="0"/>
              </a:defRPr>
            </a:lvl7pPr>
            <a:lvl8pPr marL="3429000" indent="-228600" eaLnBrk="0" fontAlgn="base" hangingPunct="0">
              <a:spcBef>
                <a:spcPct val="0"/>
              </a:spcBef>
              <a:spcAft>
                <a:spcPct val="0"/>
              </a:spcAft>
              <a:defRPr>
                <a:solidFill>
                  <a:schemeClr val="tx1"/>
                </a:solidFill>
                <a:latin typeface="Tw Cen MT" pitchFamily="34" charset="0"/>
              </a:defRPr>
            </a:lvl8pPr>
            <a:lvl9pPr marL="3886200" indent="-228600" eaLnBrk="0" fontAlgn="base" hangingPunct="0">
              <a:spcBef>
                <a:spcPct val="0"/>
              </a:spcBef>
              <a:spcAft>
                <a:spcPct val="0"/>
              </a:spcAft>
              <a:defRPr>
                <a:solidFill>
                  <a:schemeClr val="tx1"/>
                </a:solidFill>
                <a:latin typeface="Tw Cen MT" pitchFamily="34" charset="0"/>
              </a:defRPr>
            </a:lvl9pPr>
          </a:lstStyle>
          <a:p>
            <a:fld id="{F090AE25-5F84-4FA5-8519-630A93384B9E}" type="slidenum">
              <a:rPr lang="pt-BR">
                <a:latin typeface="Calibri" pitchFamily="34" charset="0"/>
              </a:rPr>
              <a:pPr/>
              <a:t>3</a:t>
            </a:fld>
            <a:endParaRPr lang="pt-BR">
              <a:latin typeface="Calibri" pitchFamily="34" charset="0"/>
            </a:endParaRPr>
          </a:p>
        </p:txBody>
      </p:sp>
      <p:sp>
        <p:nvSpPr>
          <p:cNvPr id="12293" name="Espaço Reservado para Rodapé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eaLnBrk="0" fontAlgn="base" hangingPunct="0">
              <a:spcBef>
                <a:spcPct val="0"/>
              </a:spcBef>
              <a:spcAft>
                <a:spcPct val="0"/>
              </a:spcAft>
              <a:defRPr>
                <a:solidFill>
                  <a:schemeClr val="tx1"/>
                </a:solidFill>
                <a:latin typeface="Tw Cen MT" pitchFamily="34" charset="0"/>
              </a:defRPr>
            </a:lvl6pPr>
            <a:lvl7pPr marL="2971800" indent="-228600" eaLnBrk="0" fontAlgn="base" hangingPunct="0">
              <a:spcBef>
                <a:spcPct val="0"/>
              </a:spcBef>
              <a:spcAft>
                <a:spcPct val="0"/>
              </a:spcAft>
              <a:defRPr>
                <a:solidFill>
                  <a:schemeClr val="tx1"/>
                </a:solidFill>
                <a:latin typeface="Tw Cen MT" pitchFamily="34" charset="0"/>
              </a:defRPr>
            </a:lvl7pPr>
            <a:lvl8pPr marL="3429000" indent="-228600" eaLnBrk="0" fontAlgn="base" hangingPunct="0">
              <a:spcBef>
                <a:spcPct val="0"/>
              </a:spcBef>
              <a:spcAft>
                <a:spcPct val="0"/>
              </a:spcAft>
              <a:defRPr>
                <a:solidFill>
                  <a:schemeClr val="tx1"/>
                </a:solidFill>
                <a:latin typeface="Tw Cen MT" pitchFamily="34" charset="0"/>
              </a:defRPr>
            </a:lvl8pPr>
            <a:lvl9pPr marL="3886200" indent="-228600" eaLnBrk="0" fontAlgn="base" hangingPunct="0">
              <a:spcBef>
                <a:spcPct val="0"/>
              </a:spcBef>
              <a:spcAft>
                <a:spcPct val="0"/>
              </a:spcAft>
              <a:defRPr>
                <a:solidFill>
                  <a:schemeClr val="tx1"/>
                </a:solidFill>
                <a:latin typeface="Tw Cen MT" pitchFamily="34" charset="0"/>
              </a:defRPr>
            </a:lvl9pPr>
          </a:lstStyle>
          <a:p>
            <a:pPr fontAlgn="base">
              <a:spcBef>
                <a:spcPct val="0"/>
              </a:spcBef>
              <a:spcAft>
                <a:spcPct val="0"/>
              </a:spcAft>
            </a:pPr>
            <a:r>
              <a:rPr smtClean="0">
                <a:latin typeface="Calibri" pitchFamily="34" charset="0"/>
              </a:rPr>
              <a:t>Kincaid | Mendes Vianna Advogados</a:t>
            </a:r>
          </a:p>
        </p:txBody>
      </p:sp>
    </p:spTree>
    <p:extLst>
      <p:ext uri="{BB962C8B-B14F-4D97-AF65-F5344CB8AC3E}">
        <p14:creationId xmlns:p14="http://schemas.microsoft.com/office/powerpoint/2010/main" val="2930234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eaLnBrk="0" fontAlgn="base" hangingPunct="0">
              <a:spcBef>
                <a:spcPct val="0"/>
              </a:spcBef>
              <a:spcAft>
                <a:spcPct val="0"/>
              </a:spcAft>
              <a:defRPr>
                <a:solidFill>
                  <a:schemeClr val="tx1"/>
                </a:solidFill>
                <a:latin typeface="Tw Cen MT" pitchFamily="34" charset="0"/>
              </a:defRPr>
            </a:lvl6pPr>
            <a:lvl7pPr marL="2971800" indent="-228600" eaLnBrk="0" fontAlgn="base" hangingPunct="0">
              <a:spcBef>
                <a:spcPct val="0"/>
              </a:spcBef>
              <a:spcAft>
                <a:spcPct val="0"/>
              </a:spcAft>
              <a:defRPr>
                <a:solidFill>
                  <a:schemeClr val="tx1"/>
                </a:solidFill>
                <a:latin typeface="Tw Cen MT" pitchFamily="34" charset="0"/>
              </a:defRPr>
            </a:lvl7pPr>
            <a:lvl8pPr marL="3429000" indent="-228600" eaLnBrk="0" fontAlgn="base" hangingPunct="0">
              <a:spcBef>
                <a:spcPct val="0"/>
              </a:spcBef>
              <a:spcAft>
                <a:spcPct val="0"/>
              </a:spcAft>
              <a:defRPr>
                <a:solidFill>
                  <a:schemeClr val="tx1"/>
                </a:solidFill>
                <a:latin typeface="Tw Cen MT" pitchFamily="34" charset="0"/>
              </a:defRPr>
            </a:lvl8pPr>
            <a:lvl9pPr marL="3886200" indent="-228600" eaLnBrk="0" fontAlgn="base" hangingPunct="0">
              <a:spcBef>
                <a:spcPct val="0"/>
              </a:spcBef>
              <a:spcAft>
                <a:spcPct val="0"/>
              </a:spcAft>
              <a:defRPr>
                <a:solidFill>
                  <a:schemeClr val="tx1"/>
                </a:solidFill>
                <a:latin typeface="Tw Cen MT" pitchFamily="34" charset="0"/>
              </a:defRPr>
            </a:lvl9pPr>
          </a:lstStyle>
          <a:p>
            <a:fld id="{F090AE25-5F84-4FA5-8519-630A93384B9E}" type="slidenum">
              <a:rPr lang="pt-BR">
                <a:latin typeface="Calibri" pitchFamily="34" charset="0"/>
              </a:rPr>
              <a:pPr/>
              <a:t>4</a:t>
            </a:fld>
            <a:endParaRPr lang="pt-BR">
              <a:latin typeface="Calibri" pitchFamily="34" charset="0"/>
            </a:endParaRPr>
          </a:p>
        </p:txBody>
      </p:sp>
      <p:sp>
        <p:nvSpPr>
          <p:cNvPr id="12293" name="Espaço Reservado para Rodapé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eaLnBrk="0" fontAlgn="base" hangingPunct="0">
              <a:spcBef>
                <a:spcPct val="0"/>
              </a:spcBef>
              <a:spcAft>
                <a:spcPct val="0"/>
              </a:spcAft>
              <a:defRPr>
                <a:solidFill>
                  <a:schemeClr val="tx1"/>
                </a:solidFill>
                <a:latin typeface="Tw Cen MT" pitchFamily="34" charset="0"/>
              </a:defRPr>
            </a:lvl6pPr>
            <a:lvl7pPr marL="2971800" indent="-228600" eaLnBrk="0" fontAlgn="base" hangingPunct="0">
              <a:spcBef>
                <a:spcPct val="0"/>
              </a:spcBef>
              <a:spcAft>
                <a:spcPct val="0"/>
              </a:spcAft>
              <a:defRPr>
                <a:solidFill>
                  <a:schemeClr val="tx1"/>
                </a:solidFill>
                <a:latin typeface="Tw Cen MT" pitchFamily="34" charset="0"/>
              </a:defRPr>
            </a:lvl7pPr>
            <a:lvl8pPr marL="3429000" indent="-228600" eaLnBrk="0" fontAlgn="base" hangingPunct="0">
              <a:spcBef>
                <a:spcPct val="0"/>
              </a:spcBef>
              <a:spcAft>
                <a:spcPct val="0"/>
              </a:spcAft>
              <a:defRPr>
                <a:solidFill>
                  <a:schemeClr val="tx1"/>
                </a:solidFill>
                <a:latin typeface="Tw Cen MT" pitchFamily="34" charset="0"/>
              </a:defRPr>
            </a:lvl8pPr>
            <a:lvl9pPr marL="3886200" indent="-228600" eaLnBrk="0" fontAlgn="base" hangingPunct="0">
              <a:spcBef>
                <a:spcPct val="0"/>
              </a:spcBef>
              <a:spcAft>
                <a:spcPct val="0"/>
              </a:spcAft>
              <a:defRPr>
                <a:solidFill>
                  <a:schemeClr val="tx1"/>
                </a:solidFill>
                <a:latin typeface="Tw Cen MT" pitchFamily="34" charset="0"/>
              </a:defRPr>
            </a:lvl9pPr>
          </a:lstStyle>
          <a:p>
            <a:pPr fontAlgn="base">
              <a:spcBef>
                <a:spcPct val="0"/>
              </a:spcBef>
              <a:spcAft>
                <a:spcPct val="0"/>
              </a:spcAft>
            </a:pPr>
            <a:r>
              <a:rPr smtClean="0">
                <a:latin typeface="Calibri" pitchFamily="34" charset="0"/>
              </a:rPr>
              <a:t>Kincaid | Mendes Vianna Advogados</a:t>
            </a:r>
          </a:p>
        </p:txBody>
      </p:sp>
    </p:spTree>
    <p:extLst>
      <p:ext uri="{BB962C8B-B14F-4D97-AF65-F5344CB8AC3E}">
        <p14:creationId xmlns:p14="http://schemas.microsoft.com/office/powerpoint/2010/main" val="358091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eaLnBrk="0" fontAlgn="base" hangingPunct="0">
              <a:spcBef>
                <a:spcPct val="0"/>
              </a:spcBef>
              <a:spcAft>
                <a:spcPct val="0"/>
              </a:spcAft>
              <a:defRPr>
                <a:solidFill>
                  <a:schemeClr val="tx1"/>
                </a:solidFill>
                <a:latin typeface="Tw Cen MT" pitchFamily="34" charset="0"/>
              </a:defRPr>
            </a:lvl6pPr>
            <a:lvl7pPr marL="2971800" indent="-228600" eaLnBrk="0" fontAlgn="base" hangingPunct="0">
              <a:spcBef>
                <a:spcPct val="0"/>
              </a:spcBef>
              <a:spcAft>
                <a:spcPct val="0"/>
              </a:spcAft>
              <a:defRPr>
                <a:solidFill>
                  <a:schemeClr val="tx1"/>
                </a:solidFill>
                <a:latin typeface="Tw Cen MT" pitchFamily="34" charset="0"/>
              </a:defRPr>
            </a:lvl7pPr>
            <a:lvl8pPr marL="3429000" indent="-228600" eaLnBrk="0" fontAlgn="base" hangingPunct="0">
              <a:spcBef>
                <a:spcPct val="0"/>
              </a:spcBef>
              <a:spcAft>
                <a:spcPct val="0"/>
              </a:spcAft>
              <a:defRPr>
                <a:solidFill>
                  <a:schemeClr val="tx1"/>
                </a:solidFill>
                <a:latin typeface="Tw Cen MT" pitchFamily="34" charset="0"/>
              </a:defRPr>
            </a:lvl8pPr>
            <a:lvl9pPr marL="3886200" indent="-228600" eaLnBrk="0" fontAlgn="base" hangingPunct="0">
              <a:spcBef>
                <a:spcPct val="0"/>
              </a:spcBef>
              <a:spcAft>
                <a:spcPct val="0"/>
              </a:spcAft>
              <a:defRPr>
                <a:solidFill>
                  <a:schemeClr val="tx1"/>
                </a:solidFill>
                <a:latin typeface="Tw Cen MT" pitchFamily="34" charset="0"/>
              </a:defRPr>
            </a:lvl9pPr>
          </a:lstStyle>
          <a:p>
            <a:fld id="{F090AE25-5F84-4FA5-8519-630A93384B9E}" type="slidenum">
              <a:rPr lang="pt-BR">
                <a:latin typeface="Calibri" pitchFamily="34" charset="0"/>
              </a:rPr>
              <a:pPr/>
              <a:t>5</a:t>
            </a:fld>
            <a:endParaRPr lang="pt-BR">
              <a:latin typeface="Calibri" pitchFamily="34" charset="0"/>
            </a:endParaRPr>
          </a:p>
        </p:txBody>
      </p:sp>
      <p:sp>
        <p:nvSpPr>
          <p:cNvPr id="12293" name="Espaço Reservado para Rodapé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eaLnBrk="0" fontAlgn="base" hangingPunct="0">
              <a:spcBef>
                <a:spcPct val="0"/>
              </a:spcBef>
              <a:spcAft>
                <a:spcPct val="0"/>
              </a:spcAft>
              <a:defRPr>
                <a:solidFill>
                  <a:schemeClr val="tx1"/>
                </a:solidFill>
                <a:latin typeface="Tw Cen MT" pitchFamily="34" charset="0"/>
              </a:defRPr>
            </a:lvl6pPr>
            <a:lvl7pPr marL="2971800" indent="-228600" eaLnBrk="0" fontAlgn="base" hangingPunct="0">
              <a:spcBef>
                <a:spcPct val="0"/>
              </a:spcBef>
              <a:spcAft>
                <a:spcPct val="0"/>
              </a:spcAft>
              <a:defRPr>
                <a:solidFill>
                  <a:schemeClr val="tx1"/>
                </a:solidFill>
                <a:latin typeface="Tw Cen MT" pitchFamily="34" charset="0"/>
              </a:defRPr>
            </a:lvl7pPr>
            <a:lvl8pPr marL="3429000" indent="-228600" eaLnBrk="0" fontAlgn="base" hangingPunct="0">
              <a:spcBef>
                <a:spcPct val="0"/>
              </a:spcBef>
              <a:spcAft>
                <a:spcPct val="0"/>
              </a:spcAft>
              <a:defRPr>
                <a:solidFill>
                  <a:schemeClr val="tx1"/>
                </a:solidFill>
                <a:latin typeface="Tw Cen MT" pitchFamily="34" charset="0"/>
              </a:defRPr>
            </a:lvl8pPr>
            <a:lvl9pPr marL="3886200" indent="-228600" eaLnBrk="0" fontAlgn="base" hangingPunct="0">
              <a:spcBef>
                <a:spcPct val="0"/>
              </a:spcBef>
              <a:spcAft>
                <a:spcPct val="0"/>
              </a:spcAft>
              <a:defRPr>
                <a:solidFill>
                  <a:schemeClr val="tx1"/>
                </a:solidFill>
                <a:latin typeface="Tw Cen MT" pitchFamily="34" charset="0"/>
              </a:defRPr>
            </a:lvl9pPr>
          </a:lstStyle>
          <a:p>
            <a:pPr fontAlgn="base">
              <a:spcBef>
                <a:spcPct val="0"/>
              </a:spcBef>
              <a:spcAft>
                <a:spcPct val="0"/>
              </a:spcAft>
            </a:pPr>
            <a:r>
              <a:rPr smtClean="0">
                <a:latin typeface="Calibri" pitchFamily="34" charset="0"/>
              </a:rPr>
              <a:t>Kincaid | Mendes Vianna Advogados</a:t>
            </a:r>
          </a:p>
        </p:txBody>
      </p:sp>
    </p:spTree>
    <p:extLst>
      <p:ext uri="{BB962C8B-B14F-4D97-AF65-F5344CB8AC3E}">
        <p14:creationId xmlns:p14="http://schemas.microsoft.com/office/powerpoint/2010/main" val="4010177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eaLnBrk="0" fontAlgn="base" hangingPunct="0">
              <a:spcBef>
                <a:spcPct val="0"/>
              </a:spcBef>
              <a:spcAft>
                <a:spcPct val="0"/>
              </a:spcAft>
              <a:defRPr>
                <a:solidFill>
                  <a:schemeClr val="tx1"/>
                </a:solidFill>
                <a:latin typeface="Tw Cen MT" pitchFamily="34" charset="0"/>
              </a:defRPr>
            </a:lvl6pPr>
            <a:lvl7pPr marL="2971800" indent="-228600" eaLnBrk="0" fontAlgn="base" hangingPunct="0">
              <a:spcBef>
                <a:spcPct val="0"/>
              </a:spcBef>
              <a:spcAft>
                <a:spcPct val="0"/>
              </a:spcAft>
              <a:defRPr>
                <a:solidFill>
                  <a:schemeClr val="tx1"/>
                </a:solidFill>
                <a:latin typeface="Tw Cen MT" pitchFamily="34" charset="0"/>
              </a:defRPr>
            </a:lvl7pPr>
            <a:lvl8pPr marL="3429000" indent="-228600" eaLnBrk="0" fontAlgn="base" hangingPunct="0">
              <a:spcBef>
                <a:spcPct val="0"/>
              </a:spcBef>
              <a:spcAft>
                <a:spcPct val="0"/>
              </a:spcAft>
              <a:defRPr>
                <a:solidFill>
                  <a:schemeClr val="tx1"/>
                </a:solidFill>
                <a:latin typeface="Tw Cen MT" pitchFamily="34" charset="0"/>
              </a:defRPr>
            </a:lvl8pPr>
            <a:lvl9pPr marL="3886200" indent="-228600" eaLnBrk="0" fontAlgn="base" hangingPunct="0">
              <a:spcBef>
                <a:spcPct val="0"/>
              </a:spcBef>
              <a:spcAft>
                <a:spcPct val="0"/>
              </a:spcAft>
              <a:defRPr>
                <a:solidFill>
                  <a:schemeClr val="tx1"/>
                </a:solidFill>
                <a:latin typeface="Tw Cen MT" pitchFamily="34" charset="0"/>
              </a:defRPr>
            </a:lvl9pPr>
          </a:lstStyle>
          <a:p>
            <a:fld id="{F090AE25-5F84-4FA5-8519-630A93384B9E}" type="slidenum">
              <a:rPr lang="pt-BR">
                <a:latin typeface="Calibri" pitchFamily="34" charset="0"/>
              </a:rPr>
              <a:pPr/>
              <a:t>6</a:t>
            </a:fld>
            <a:endParaRPr lang="pt-BR">
              <a:latin typeface="Calibri" pitchFamily="34" charset="0"/>
            </a:endParaRPr>
          </a:p>
        </p:txBody>
      </p:sp>
      <p:sp>
        <p:nvSpPr>
          <p:cNvPr id="12293" name="Espaço Reservado para Rodapé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eaLnBrk="0" fontAlgn="base" hangingPunct="0">
              <a:spcBef>
                <a:spcPct val="0"/>
              </a:spcBef>
              <a:spcAft>
                <a:spcPct val="0"/>
              </a:spcAft>
              <a:defRPr>
                <a:solidFill>
                  <a:schemeClr val="tx1"/>
                </a:solidFill>
                <a:latin typeface="Tw Cen MT" pitchFamily="34" charset="0"/>
              </a:defRPr>
            </a:lvl6pPr>
            <a:lvl7pPr marL="2971800" indent="-228600" eaLnBrk="0" fontAlgn="base" hangingPunct="0">
              <a:spcBef>
                <a:spcPct val="0"/>
              </a:spcBef>
              <a:spcAft>
                <a:spcPct val="0"/>
              </a:spcAft>
              <a:defRPr>
                <a:solidFill>
                  <a:schemeClr val="tx1"/>
                </a:solidFill>
                <a:latin typeface="Tw Cen MT" pitchFamily="34" charset="0"/>
              </a:defRPr>
            </a:lvl7pPr>
            <a:lvl8pPr marL="3429000" indent="-228600" eaLnBrk="0" fontAlgn="base" hangingPunct="0">
              <a:spcBef>
                <a:spcPct val="0"/>
              </a:spcBef>
              <a:spcAft>
                <a:spcPct val="0"/>
              </a:spcAft>
              <a:defRPr>
                <a:solidFill>
                  <a:schemeClr val="tx1"/>
                </a:solidFill>
                <a:latin typeface="Tw Cen MT" pitchFamily="34" charset="0"/>
              </a:defRPr>
            </a:lvl8pPr>
            <a:lvl9pPr marL="3886200" indent="-228600" eaLnBrk="0" fontAlgn="base" hangingPunct="0">
              <a:spcBef>
                <a:spcPct val="0"/>
              </a:spcBef>
              <a:spcAft>
                <a:spcPct val="0"/>
              </a:spcAft>
              <a:defRPr>
                <a:solidFill>
                  <a:schemeClr val="tx1"/>
                </a:solidFill>
                <a:latin typeface="Tw Cen MT" pitchFamily="34" charset="0"/>
              </a:defRPr>
            </a:lvl9pPr>
          </a:lstStyle>
          <a:p>
            <a:pPr fontAlgn="base">
              <a:spcBef>
                <a:spcPct val="0"/>
              </a:spcBef>
              <a:spcAft>
                <a:spcPct val="0"/>
              </a:spcAft>
            </a:pPr>
            <a:r>
              <a:rPr smtClean="0">
                <a:latin typeface="Calibri" pitchFamily="34" charset="0"/>
              </a:rPr>
              <a:t>Kincaid | Mendes Vianna Advogados</a:t>
            </a:r>
          </a:p>
        </p:txBody>
      </p:sp>
    </p:spTree>
    <p:extLst>
      <p:ext uri="{BB962C8B-B14F-4D97-AF65-F5344CB8AC3E}">
        <p14:creationId xmlns:p14="http://schemas.microsoft.com/office/powerpoint/2010/main" val="3906179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eaLnBrk="0" fontAlgn="base" hangingPunct="0">
              <a:spcBef>
                <a:spcPct val="0"/>
              </a:spcBef>
              <a:spcAft>
                <a:spcPct val="0"/>
              </a:spcAft>
              <a:defRPr>
                <a:solidFill>
                  <a:schemeClr val="tx1"/>
                </a:solidFill>
                <a:latin typeface="Tw Cen MT" pitchFamily="34" charset="0"/>
              </a:defRPr>
            </a:lvl6pPr>
            <a:lvl7pPr marL="2971800" indent="-228600" eaLnBrk="0" fontAlgn="base" hangingPunct="0">
              <a:spcBef>
                <a:spcPct val="0"/>
              </a:spcBef>
              <a:spcAft>
                <a:spcPct val="0"/>
              </a:spcAft>
              <a:defRPr>
                <a:solidFill>
                  <a:schemeClr val="tx1"/>
                </a:solidFill>
                <a:latin typeface="Tw Cen MT" pitchFamily="34" charset="0"/>
              </a:defRPr>
            </a:lvl7pPr>
            <a:lvl8pPr marL="3429000" indent="-228600" eaLnBrk="0" fontAlgn="base" hangingPunct="0">
              <a:spcBef>
                <a:spcPct val="0"/>
              </a:spcBef>
              <a:spcAft>
                <a:spcPct val="0"/>
              </a:spcAft>
              <a:defRPr>
                <a:solidFill>
                  <a:schemeClr val="tx1"/>
                </a:solidFill>
                <a:latin typeface="Tw Cen MT" pitchFamily="34" charset="0"/>
              </a:defRPr>
            </a:lvl8pPr>
            <a:lvl9pPr marL="3886200" indent="-228600" eaLnBrk="0" fontAlgn="base" hangingPunct="0">
              <a:spcBef>
                <a:spcPct val="0"/>
              </a:spcBef>
              <a:spcAft>
                <a:spcPct val="0"/>
              </a:spcAft>
              <a:defRPr>
                <a:solidFill>
                  <a:schemeClr val="tx1"/>
                </a:solidFill>
                <a:latin typeface="Tw Cen MT" pitchFamily="34" charset="0"/>
              </a:defRPr>
            </a:lvl9pPr>
          </a:lstStyle>
          <a:p>
            <a:fld id="{F090AE25-5F84-4FA5-8519-630A93384B9E}" type="slidenum">
              <a:rPr lang="pt-BR">
                <a:latin typeface="Calibri" pitchFamily="34" charset="0"/>
              </a:rPr>
              <a:pPr/>
              <a:t>7</a:t>
            </a:fld>
            <a:endParaRPr lang="pt-BR">
              <a:latin typeface="Calibri" pitchFamily="34" charset="0"/>
            </a:endParaRPr>
          </a:p>
        </p:txBody>
      </p:sp>
      <p:sp>
        <p:nvSpPr>
          <p:cNvPr id="12293" name="Espaço Reservado para Rodapé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eaLnBrk="0" fontAlgn="base" hangingPunct="0">
              <a:spcBef>
                <a:spcPct val="0"/>
              </a:spcBef>
              <a:spcAft>
                <a:spcPct val="0"/>
              </a:spcAft>
              <a:defRPr>
                <a:solidFill>
                  <a:schemeClr val="tx1"/>
                </a:solidFill>
                <a:latin typeface="Tw Cen MT" pitchFamily="34" charset="0"/>
              </a:defRPr>
            </a:lvl6pPr>
            <a:lvl7pPr marL="2971800" indent="-228600" eaLnBrk="0" fontAlgn="base" hangingPunct="0">
              <a:spcBef>
                <a:spcPct val="0"/>
              </a:spcBef>
              <a:spcAft>
                <a:spcPct val="0"/>
              </a:spcAft>
              <a:defRPr>
                <a:solidFill>
                  <a:schemeClr val="tx1"/>
                </a:solidFill>
                <a:latin typeface="Tw Cen MT" pitchFamily="34" charset="0"/>
              </a:defRPr>
            </a:lvl7pPr>
            <a:lvl8pPr marL="3429000" indent="-228600" eaLnBrk="0" fontAlgn="base" hangingPunct="0">
              <a:spcBef>
                <a:spcPct val="0"/>
              </a:spcBef>
              <a:spcAft>
                <a:spcPct val="0"/>
              </a:spcAft>
              <a:defRPr>
                <a:solidFill>
                  <a:schemeClr val="tx1"/>
                </a:solidFill>
                <a:latin typeface="Tw Cen MT" pitchFamily="34" charset="0"/>
              </a:defRPr>
            </a:lvl8pPr>
            <a:lvl9pPr marL="3886200" indent="-228600" eaLnBrk="0" fontAlgn="base" hangingPunct="0">
              <a:spcBef>
                <a:spcPct val="0"/>
              </a:spcBef>
              <a:spcAft>
                <a:spcPct val="0"/>
              </a:spcAft>
              <a:defRPr>
                <a:solidFill>
                  <a:schemeClr val="tx1"/>
                </a:solidFill>
                <a:latin typeface="Tw Cen MT" pitchFamily="34" charset="0"/>
              </a:defRPr>
            </a:lvl9pPr>
          </a:lstStyle>
          <a:p>
            <a:pPr fontAlgn="base">
              <a:spcBef>
                <a:spcPct val="0"/>
              </a:spcBef>
              <a:spcAft>
                <a:spcPct val="0"/>
              </a:spcAft>
            </a:pPr>
            <a:r>
              <a:rPr smtClean="0">
                <a:latin typeface="Calibri" pitchFamily="34" charset="0"/>
              </a:rPr>
              <a:t>Kincaid | Mendes Vianna Advogados</a:t>
            </a:r>
          </a:p>
        </p:txBody>
      </p:sp>
    </p:spTree>
    <p:extLst>
      <p:ext uri="{BB962C8B-B14F-4D97-AF65-F5344CB8AC3E}">
        <p14:creationId xmlns:p14="http://schemas.microsoft.com/office/powerpoint/2010/main" val="455547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eaLnBrk="0" fontAlgn="base" hangingPunct="0">
              <a:spcBef>
                <a:spcPct val="0"/>
              </a:spcBef>
              <a:spcAft>
                <a:spcPct val="0"/>
              </a:spcAft>
              <a:defRPr>
                <a:solidFill>
                  <a:schemeClr val="tx1"/>
                </a:solidFill>
                <a:latin typeface="Tw Cen MT" pitchFamily="34" charset="0"/>
              </a:defRPr>
            </a:lvl6pPr>
            <a:lvl7pPr marL="2971800" indent="-228600" eaLnBrk="0" fontAlgn="base" hangingPunct="0">
              <a:spcBef>
                <a:spcPct val="0"/>
              </a:spcBef>
              <a:spcAft>
                <a:spcPct val="0"/>
              </a:spcAft>
              <a:defRPr>
                <a:solidFill>
                  <a:schemeClr val="tx1"/>
                </a:solidFill>
                <a:latin typeface="Tw Cen MT" pitchFamily="34" charset="0"/>
              </a:defRPr>
            </a:lvl7pPr>
            <a:lvl8pPr marL="3429000" indent="-228600" eaLnBrk="0" fontAlgn="base" hangingPunct="0">
              <a:spcBef>
                <a:spcPct val="0"/>
              </a:spcBef>
              <a:spcAft>
                <a:spcPct val="0"/>
              </a:spcAft>
              <a:defRPr>
                <a:solidFill>
                  <a:schemeClr val="tx1"/>
                </a:solidFill>
                <a:latin typeface="Tw Cen MT" pitchFamily="34" charset="0"/>
              </a:defRPr>
            </a:lvl8pPr>
            <a:lvl9pPr marL="3886200" indent="-228600" eaLnBrk="0" fontAlgn="base" hangingPunct="0">
              <a:spcBef>
                <a:spcPct val="0"/>
              </a:spcBef>
              <a:spcAft>
                <a:spcPct val="0"/>
              </a:spcAft>
              <a:defRPr>
                <a:solidFill>
                  <a:schemeClr val="tx1"/>
                </a:solidFill>
                <a:latin typeface="Tw Cen MT" pitchFamily="34" charset="0"/>
              </a:defRPr>
            </a:lvl9pPr>
          </a:lstStyle>
          <a:p>
            <a:fld id="{F090AE25-5F84-4FA5-8519-630A93384B9E}" type="slidenum">
              <a:rPr lang="pt-BR">
                <a:latin typeface="Calibri" pitchFamily="34" charset="0"/>
              </a:rPr>
              <a:pPr/>
              <a:t>8</a:t>
            </a:fld>
            <a:endParaRPr lang="pt-BR">
              <a:latin typeface="Calibri" pitchFamily="34" charset="0"/>
            </a:endParaRPr>
          </a:p>
        </p:txBody>
      </p:sp>
      <p:sp>
        <p:nvSpPr>
          <p:cNvPr id="12293" name="Espaço Reservado para Rodapé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eaLnBrk="0" fontAlgn="base" hangingPunct="0">
              <a:spcBef>
                <a:spcPct val="0"/>
              </a:spcBef>
              <a:spcAft>
                <a:spcPct val="0"/>
              </a:spcAft>
              <a:defRPr>
                <a:solidFill>
                  <a:schemeClr val="tx1"/>
                </a:solidFill>
                <a:latin typeface="Tw Cen MT" pitchFamily="34" charset="0"/>
              </a:defRPr>
            </a:lvl6pPr>
            <a:lvl7pPr marL="2971800" indent="-228600" eaLnBrk="0" fontAlgn="base" hangingPunct="0">
              <a:spcBef>
                <a:spcPct val="0"/>
              </a:spcBef>
              <a:spcAft>
                <a:spcPct val="0"/>
              </a:spcAft>
              <a:defRPr>
                <a:solidFill>
                  <a:schemeClr val="tx1"/>
                </a:solidFill>
                <a:latin typeface="Tw Cen MT" pitchFamily="34" charset="0"/>
              </a:defRPr>
            </a:lvl7pPr>
            <a:lvl8pPr marL="3429000" indent="-228600" eaLnBrk="0" fontAlgn="base" hangingPunct="0">
              <a:spcBef>
                <a:spcPct val="0"/>
              </a:spcBef>
              <a:spcAft>
                <a:spcPct val="0"/>
              </a:spcAft>
              <a:defRPr>
                <a:solidFill>
                  <a:schemeClr val="tx1"/>
                </a:solidFill>
                <a:latin typeface="Tw Cen MT" pitchFamily="34" charset="0"/>
              </a:defRPr>
            </a:lvl8pPr>
            <a:lvl9pPr marL="3886200" indent="-228600" eaLnBrk="0" fontAlgn="base" hangingPunct="0">
              <a:spcBef>
                <a:spcPct val="0"/>
              </a:spcBef>
              <a:spcAft>
                <a:spcPct val="0"/>
              </a:spcAft>
              <a:defRPr>
                <a:solidFill>
                  <a:schemeClr val="tx1"/>
                </a:solidFill>
                <a:latin typeface="Tw Cen MT" pitchFamily="34" charset="0"/>
              </a:defRPr>
            </a:lvl9pPr>
          </a:lstStyle>
          <a:p>
            <a:pPr fontAlgn="base">
              <a:spcBef>
                <a:spcPct val="0"/>
              </a:spcBef>
              <a:spcAft>
                <a:spcPct val="0"/>
              </a:spcAft>
            </a:pPr>
            <a:r>
              <a:rPr smtClean="0">
                <a:latin typeface="Calibri" pitchFamily="34" charset="0"/>
              </a:rPr>
              <a:t>Kincaid | Mendes Vianna Advogados</a:t>
            </a:r>
          </a:p>
        </p:txBody>
      </p:sp>
    </p:spTree>
    <p:extLst>
      <p:ext uri="{BB962C8B-B14F-4D97-AF65-F5344CB8AC3E}">
        <p14:creationId xmlns:p14="http://schemas.microsoft.com/office/powerpoint/2010/main" val="2913088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eaLnBrk="0" fontAlgn="base" hangingPunct="0">
              <a:spcBef>
                <a:spcPct val="0"/>
              </a:spcBef>
              <a:spcAft>
                <a:spcPct val="0"/>
              </a:spcAft>
              <a:defRPr>
                <a:solidFill>
                  <a:schemeClr val="tx1"/>
                </a:solidFill>
                <a:latin typeface="Tw Cen MT" pitchFamily="34" charset="0"/>
              </a:defRPr>
            </a:lvl6pPr>
            <a:lvl7pPr marL="2971800" indent="-228600" eaLnBrk="0" fontAlgn="base" hangingPunct="0">
              <a:spcBef>
                <a:spcPct val="0"/>
              </a:spcBef>
              <a:spcAft>
                <a:spcPct val="0"/>
              </a:spcAft>
              <a:defRPr>
                <a:solidFill>
                  <a:schemeClr val="tx1"/>
                </a:solidFill>
                <a:latin typeface="Tw Cen MT" pitchFamily="34" charset="0"/>
              </a:defRPr>
            </a:lvl7pPr>
            <a:lvl8pPr marL="3429000" indent="-228600" eaLnBrk="0" fontAlgn="base" hangingPunct="0">
              <a:spcBef>
                <a:spcPct val="0"/>
              </a:spcBef>
              <a:spcAft>
                <a:spcPct val="0"/>
              </a:spcAft>
              <a:defRPr>
                <a:solidFill>
                  <a:schemeClr val="tx1"/>
                </a:solidFill>
                <a:latin typeface="Tw Cen MT" pitchFamily="34" charset="0"/>
              </a:defRPr>
            </a:lvl8pPr>
            <a:lvl9pPr marL="3886200" indent="-228600" eaLnBrk="0" fontAlgn="base" hangingPunct="0">
              <a:spcBef>
                <a:spcPct val="0"/>
              </a:spcBef>
              <a:spcAft>
                <a:spcPct val="0"/>
              </a:spcAft>
              <a:defRPr>
                <a:solidFill>
                  <a:schemeClr val="tx1"/>
                </a:solidFill>
                <a:latin typeface="Tw Cen MT" pitchFamily="34" charset="0"/>
              </a:defRPr>
            </a:lvl9pPr>
          </a:lstStyle>
          <a:p>
            <a:fld id="{F090AE25-5F84-4FA5-8519-630A93384B9E}" type="slidenum">
              <a:rPr lang="pt-BR">
                <a:latin typeface="Calibri" pitchFamily="34" charset="0"/>
              </a:rPr>
              <a:pPr/>
              <a:t>9</a:t>
            </a:fld>
            <a:endParaRPr lang="pt-BR">
              <a:latin typeface="Calibri" pitchFamily="34" charset="0"/>
            </a:endParaRPr>
          </a:p>
        </p:txBody>
      </p:sp>
      <p:sp>
        <p:nvSpPr>
          <p:cNvPr id="12293" name="Espaço Reservado para Rodapé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eaLnBrk="0" fontAlgn="base" hangingPunct="0">
              <a:spcBef>
                <a:spcPct val="0"/>
              </a:spcBef>
              <a:spcAft>
                <a:spcPct val="0"/>
              </a:spcAft>
              <a:defRPr>
                <a:solidFill>
                  <a:schemeClr val="tx1"/>
                </a:solidFill>
                <a:latin typeface="Tw Cen MT" pitchFamily="34" charset="0"/>
              </a:defRPr>
            </a:lvl6pPr>
            <a:lvl7pPr marL="2971800" indent="-228600" eaLnBrk="0" fontAlgn="base" hangingPunct="0">
              <a:spcBef>
                <a:spcPct val="0"/>
              </a:spcBef>
              <a:spcAft>
                <a:spcPct val="0"/>
              </a:spcAft>
              <a:defRPr>
                <a:solidFill>
                  <a:schemeClr val="tx1"/>
                </a:solidFill>
                <a:latin typeface="Tw Cen MT" pitchFamily="34" charset="0"/>
              </a:defRPr>
            </a:lvl7pPr>
            <a:lvl8pPr marL="3429000" indent="-228600" eaLnBrk="0" fontAlgn="base" hangingPunct="0">
              <a:spcBef>
                <a:spcPct val="0"/>
              </a:spcBef>
              <a:spcAft>
                <a:spcPct val="0"/>
              </a:spcAft>
              <a:defRPr>
                <a:solidFill>
                  <a:schemeClr val="tx1"/>
                </a:solidFill>
                <a:latin typeface="Tw Cen MT" pitchFamily="34" charset="0"/>
              </a:defRPr>
            </a:lvl8pPr>
            <a:lvl9pPr marL="3886200" indent="-228600" eaLnBrk="0" fontAlgn="base" hangingPunct="0">
              <a:spcBef>
                <a:spcPct val="0"/>
              </a:spcBef>
              <a:spcAft>
                <a:spcPct val="0"/>
              </a:spcAft>
              <a:defRPr>
                <a:solidFill>
                  <a:schemeClr val="tx1"/>
                </a:solidFill>
                <a:latin typeface="Tw Cen MT" pitchFamily="34" charset="0"/>
              </a:defRPr>
            </a:lvl9pPr>
          </a:lstStyle>
          <a:p>
            <a:pPr fontAlgn="base">
              <a:spcBef>
                <a:spcPct val="0"/>
              </a:spcBef>
              <a:spcAft>
                <a:spcPct val="0"/>
              </a:spcAft>
            </a:pPr>
            <a:r>
              <a:rPr smtClean="0">
                <a:latin typeface="Calibri" pitchFamily="34" charset="0"/>
              </a:rPr>
              <a:t>Kincaid | Mendes Vianna Advogados</a:t>
            </a:r>
          </a:p>
        </p:txBody>
      </p:sp>
    </p:spTree>
    <p:extLst>
      <p:ext uri="{BB962C8B-B14F-4D97-AF65-F5344CB8AC3E}">
        <p14:creationId xmlns:p14="http://schemas.microsoft.com/office/powerpoint/2010/main" val="7068841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lide do Título">
    <p:bg>
      <p:bgPr>
        <a:solidFill>
          <a:schemeClr val="bg2"/>
        </a:solidFill>
        <a:effectLst/>
      </p:bgPr>
    </p:bg>
    <p:spTree>
      <p:nvGrpSpPr>
        <p:cNvPr id="1" name=""/>
        <p:cNvGrpSpPr/>
        <p:nvPr/>
      </p:nvGrpSpPr>
      <p:grpSpPr>
        <a:xfrm>
          <a:off x="0" y="0"/>
          <a:ext cx="0" cy="0"/>
          <a:chOff x="0" y="0"/>
          <a:chExt cx="0" cy="0"/>
        </a:xfrm>
      </p:grpSpPr>
      <p:pic>
        <p:nvPicPr>
          <p:cNvPr id="2" name="Picture 8" descr="Mendes_Vianna_PAP_power_point_miolo.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861246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ítulo e Texto Vertical">
    <p:spTree>
      <p:nvGrpSpPr>
        <p:cNvPr id="1" name=""/>
        <p:cNvGrpSpPr/>
        <p:nvPr/>
      </p:nvGrpSpPr>
      <p:grpSpPr>
        <a:xfrm>
          <a:off x="0" y="0"/>
          <a:ext cx="0" cy="0"/>
          <a:chOff x="0" y="0"/>
          <a:chExt cx="0" cy="0"/>
        </a:xfrm>
      </p:grpSpPr>
    </p:spTree>
    <p:extLst>
      <p:ext uri="{BB962C8B-B14F-4D97-AF65-F5344CB8AC3E}">
        <p14:creationId xmlns:p14="http://schemas.microsoft.com/office/powerpoint/2010/main" val="694897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ítulo Vertical e Texto">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67377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7174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abeçalho de Seção">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844584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uas Partes de Conteúdo">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7684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ção">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038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ment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2087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5592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údo com Legenda">
    <p:spTree>
      <p:nvGrpSpPr>
        <p:cNvPr id="1" name=""/>
        <p:cNvGrpSpPr/>
        <p:nvPr/>
      </p:nvGrpSpPr>
      <p:grpSpPr>
        <a:xfrm>
          <a:off x="0" y="0"/>
          <a:ext cx="0" cy="0"/>
          <a:chOff x="0" y="0"/>
          <a:chExt cx="0" cy="0"/>
        </a:xfrm>
      </p:grpSpPr>
      <p:pic>
        <p:nvPicPr>
          <p:cNvPr id="2" name="Picture 3" descr="Mendes_Vianna_PAP_power_point_miol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0486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magem com Legenda">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894695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 descr="Mendes_Vianna_PAP_power_point_miolo.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4" r:id="rId1"/>
    <p:sldLayoutId id="2147483729" r:id="rId2"/>
    <p:sldLayoutId id="2147483735" r:id="rId3"/>
    <p:sldLayoutId id="2147483730" r:id="rId4"/>
    <p:sldLayoutId id="2147483731" r:id="rId5"/>
    <p:sldLayoutId id="2147483732" r:id="rId6"/>
    <p:sldLayoutId id="2147483736" r:id="rId7"/>
    <p:sldLayoutId id="2147483737" r:id="rId8"/>
    <p:sldLayoutId id="2147483738" r:id="rId9"/>
    <p:sldLayoutId id="2147483733" r:id="rId10"/>
    <p:sldLayoutId id="2147483739" r:id="rId11"/>
  </p:sldLayoutIdLst>
  <p:hf hdr="0" dt="0"/>
  <p:txStyles>
    <p:titleStyle>
      <a:lvl1pPr algn="l" rtl="0" eaLnBrk="0" fontAlgn="base" hangingPunct="0">
        <a:spcBef>
          <a:spcPct val="0"/>
        </a:spcBef>
        <a:spcAft>
          <a:spcPct val="0"/>
        </a:spcAft>
        <a:defRPr lang="pt-B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lang="pt-B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lang="pt-B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lang="pt-B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lang="pt-B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lang="pt-B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lang="pt-B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lang="pt-B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lang="pt-B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lang="pt-BR" sz="1800" kern="1200" baseline="0">
          <a:solidFill>
            <a:schemeClr val="tx1"/>
          </a:solidFill>
          <a:latin typeface="+mn-lt"/>
          <a:ea typeface="+mn-ea"/>
          <a:cs typeface="+mn-cs"/>
        </a:defRPr>
      </a:lvl9pPr>
    </p:bodyStyle>
    <p:otherStyle>
      <a:lvl1pPr marL="0" algn="l" rtl="0" eaLnBrk="1" latinLnBrk="0" hangingPunct="1">
        <a:defRPr lang="pt-BR" kern="1200">
          <a:solidFill>
            <a:schemeClr val="tx1"/>
          </a:solidFill>
          <a:latin typeface="+mn-lt"/>
          <a:ea typeface="+mn-ea"/>
          <a:cs typeface="+mn-cs"/>
        </a:defRPr>
      </a:lvl1pPr>
      <a:lvl2pPr marL="457200" algn="l" rtl="0" eaLnBrk="1" hangingPunct="1">
        <a:defRPr lang="pt-BR" kern="1200">
          <a:solidFill>
            <a:schemeClr val="tx1"/>
          </a:solidFill>
          <a:latin typeface="+mn-lt"/>
          <a:ea typeface="+mn-ea"/>
          <a:cs typeface="+mn-cs"/>
        </a:defRPr>
      </a:lvl2pPr>
      <a:lvl3pPr marL="914400" algn="l" rtl="0" eaLnBrk="1" hangingPunct="1">
        <a:defRPr lang="pt-BR" kern="1200">
          <a:solidFill>
            <a:schemeClr val="tx1"/>
          </a:solidFill>
          <a:latin typeface="+mn-lt"/>
          <a:ea typeface="+mn-ea"/>
          <a:cs typeface="+mn-cs"/>
        </a:defRPr>
      </a:lvl3pPr>
      <a:lvl4pPr marL="1371600" algn="l" rtl="0" eaLnBrk="1" hangingPunct="1">
        <a:defRPr lang="pt-BR" kern="1200">
          <a:solidFill>
            <a:schemeClr val="tx1"/>
          </a:solidFill>
          <a:latin typeface="+mn-lt"/>
          <a:ea typeface="+mn-ea"/>
          <a:cs typeface="+mn-cs"/>
        </a:defRPr>
      </a:lvl4pPr>
      <a:lvl5pPr marL="1828800" algn="l" rtl="0" eaLnBrk="1" hangingPunct="1">
        <a:defRPr lang="pt-BR" kern="1200">
          <a:solidFill>
            <a:schemeClr val="tx1"/>
          </a:solidFill>
          <a:latin typeface="+mn-lt"/>
          <a:ea typeface="+mn-ea"/>
          <a:cs typeface="+mn-cs"/>
        </a:defRPr>
      </a:lvl5pPr>
      <a:lvl6pPr marL="2286000" algn="l" rtl="0" eaLnBrk="1" hangingPunct="1">
        <a:defRPr lang="pt-BR" kern="1200">
          <a:solidFill>
            <a:schemeClr val="tx1"/>
          </a:solidFill>
          <a:latin typeface="+mn-lt"/>
          <a:ea typeface="+mn-ea"/>
          <a:cs typeface="+mn-cs"/>
        </a:defRPr>
      </a:lvl6pPr>
      <a:lvl7pPr marL="2743200" algn="l" rtl="0" eaLnBrk="1" hangingPunct="1">
        <a:defRPr lang="pt-BR" kern="1200">
          <a:solidFill>
            <a:schemeClr val="tx1"/>
          </a:solidFill>
          <a:latin typeface="+mn-lt"/>
          <a:ea typeface="+mn-ea"/>
          <a:cs typeface="+mn-cs"/>
        </a:defRPr>
      </a:lvl7pPr>
      <a:lvl8pPr marL="3200400" algn="l" rtl="0" eaLnBrk="1" hangingPunct="1">
        <a:defRPr lang="pt-BR" kern="1200">
          <a:solidFill>
            <a:schemeClr val="tx1"/>
          </a:solidFill>
          <a:latin typeface="+mn-lt"/>
          <a:ea typeface="+mn-ea"/>
          <a:cs typeface="+mn-cs"/>
        </a:defRPr>
      </a:lvl8pPr>
      <a:lvl9pPr marL="3657600" algn="l" rtl="0" eaLnBrk="1" hangingPunct="1">
        <a:defRPr lang="pt-B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descr="Mendes_Vianna_PAP_power_point_inici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3141663"/>
            <a:ext cx="852488" cy="935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ixaDeTexto 1"/>
          <p:cNvSpPr txBox="1"/>
          <p:nvPr/>
        </p:nvSpPr>
        <p:spPr>
          <a:xfrm>
            <a:off x="611560" y="260648"/>
            <a:ext cx="7920880" cy="2031325"/>
          </a:xfrm>
          <a:prstGeom prst="rect">
            <a:avLst/>
          </a:prstGeom>
          <a:noFill/>
        </p:spPr>
        <p:txBody>
          <a:bodyPr wrap="square" rtlCol="0">
            <a:spAutoFit/>
          </a:bodyPr>
          <a:lstStyle/>
          <a:p>
            <a:pPr algn="ctr"/>
            <a:endParaRPr lang="pt-BR" dirty="0" smtClean="0">
              <a:solidFill>
                <a:schemeClr val="bg1"/>
              </a:solidFill>
              <a:latin typeface="Arial" pitchFamily="34" charset="0"/>
              <a:cs typeface="Arial" pitchFamily="34" charset="0"/>
            </a:endParaRPr>
          </a:p>
          <a:p>
            <a:pPr algn="ctr"/>
            <a:endParaRPr lang="pt-BR" dirty="0">
              <a:solidFill>
                <a:schemeClr val="bg1"/>
              </a:solidFill>
              <a:latin typeface="Arial" pitchFamily="34" charset="0"/>
              <a:cs typeface="Arial" pitchFamily="34" charset="0"/>
            </a:endParaRPr>
          </a:p>
          <a:p>
            <a:pPr algn="ctr"/>
            <a:r>
              <a:rPr lang="pt-BR" b="1" dirty="0" smtClean="0">
                <a:solidFill>
                  <a:schemeClr val="bg1"/>
                </a:solidFill>
                <a:latin typeface="Arial" pitchFamily="34" charset="0"/>
                <a:cs typeface="Arial" pitchFamily="34" charset="0"/>
              </a:rPr>
              <a:t>VALIDADE </a:t>
            </a:r>
            <a:r>
              <a:rPr lang="pt-BR" b="1" dirty="0">
                <a:solidFill>
                  <a:schemeClr val="bg1"/>
                </a:solidFill>
                <a:latin typeface="Arial" pitchFamily="34" charset="0"/>
                <a:cs typeface="Arial" pitchFamily="34" charset="0"/>
              </a:rPr>
              <a:t>DA HIPOTECA ESTRANGEIRA NO BRASIL:</a:t>
            </a:r>
          </a:p>
          <a:p>
            <a:pPr algn="ctr"/>
            <a:r>
              <a:rPr lang="pt-BR" b="1" dirty="0" smtClean="0">
                <a:solidFill>
                  <a:schemeClr val="bg1"/>
                </a:solidFill>
                <a:latin typeface="Arial" pitchFamily="34" charset="0"/>
                <a:cs typeface="Arial" pitchFamily="34" charset="0"/>
              </a:rPr>
              <a:t> </a:t>
            </a:r>
          </a:p>
          <a:p>
            <a:pPr algn="ctr"/>
            <a:r>
              <a:rPr lang="pt-BR" b="1" dirty="0" smtClean="0">
                <a:solidFill>
                  <a:schemeClr val="bg1"/>
                </a:solidFill>
                <a:latin typeface="Arial" pitchFamily="34" charset="0"/>
                <a:cs typeface="Arial" pitchFamily="34" charset="0"/>
              </a:rPr>
              <a:t>PRIMEIRO ENTENDIMENTO DA JUSTIÇA BRASILEIRA (TJ/SP)</a:t>
            </a:r>
          </a:p>
          <a:p>
            <a:pPr algn="ctr"/>
            <a:endParaRPr lang="pt-BR" dirty="0" smtClean="0">
              <a:solidFill>
                <a:schemeClr val="bg1"/>
              </a:solidFill>
              <a:latin typeface="Arial" pitchFamily="34" charset="0"/>
              <a:cs typeface="Arial" pitchFamily="34" charset="0"/>
            </a:endParaRPr>
          </a:p>
          <a:p>
            <a:pPr algn="ctr"/>
            <a:r>
              <a:rPr lang="pt-BR" dirty="0" smtClean="0">
                <a:solidFill>
                  <a:schemeClr val="bg1"/>
                </a:solidFill>
                <a:latin typeface="Arial" pitchFamily="34" charset="0"/>
                <a:cs typeface="Arial" pitchFamily="34" charset="0"/>
              </a:rPr>
              <a:t>09 de março de 2016</a:t>
            </a:r>
            <a:endParaRPr lang="pt-BR" dirty="0">
              <a:solidFill>
                <a:schemeClr val="bg1"/>
              </a:solidFill>
              <a:latin typeface="Arial" pitchFamily="34" charset="0"/>
              <a:cs typeface="Arial" pitchFamily="34" charset="0"/>
            </a:endParaRPr>
          </a:p>
        </p:txBody>
      </p:sp>
      <p:pic>
        <p:nvPicPr>
          <p:cNvPr id="5" name="Imagem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367" y="4381243"/>
            <a:ext cx="4384633" cy="2033651"/>
          </a:xfrm>
          <a:prstGeom prst="rect">
            <a:avLst/>
          </a:prstGeom>
        </p:spPr>
      </p:pic>
      <p:pic>
        <p:nvPicPr>
          <p:cNvPr id="6" name="Picture 4" descr="C:\Users\lsw\Documents\Apresentações KINCAID\Conteúdo Local (OSV 2015)\offshore industry.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6016" y="4381243"/>
            <a:ext cx="4320480" cy="206272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 descr="Mendes_Vianna_PAP_power_point_inici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ixaDeTexto 2"/>
          <p:cNvSpPr txBox="1"/>
          <p:nvPr/>
        </p:nvSpPr>
        <p:spPr>
          <a:xfrm>
            <a:off x="4860032" y="2492896"/>
            <a:ext cx="4176464" cy="2554545"/>
          </a:xfrm>
          <a:prstGeom prst="rect">
            <a:avLst/>
          </a:prstGeom>
          <a:noFill/>
        </p:spPr>
        <p:txBody>
          <a:bodyPr wrap="square" rtlCol="0">
            <a:spAutoFit/>
          </a:bodyPr>
          <a:lstStyle/>
          <a:p>
            <a:r>
              <a:rPr lang="en-US" sz="3200" b="1" dirty="0" smtClean="0">
                <a:solidFill>
                  <a:schemeClr val="bg1"/>
                </a:solidFill>
              </a:rPr>
              <a:t>Case Study: São Paulo Court of Appeals  Decision on the validity of a foreign mortgage</a:t>
            </a:r>
            <a:endParaRPr lang="pt-BR" sz="3200" b="1"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tângulo 1"/>
          <p:cNvSpPr>
            <a:spLocks noChangeArrowheads="1"/>
          </p:cNvSpPr>
          <p:nvPr/>
        </p:nvSpPr>
        <p:spPr bwMode="auto">
          <a:xfrm>
            <a:off x="152866" y="3274046"/>
            <a:ext cx="605267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a:endParaRPr lang="pt-BR" sz="1500" i="1" dirty="0" smtClean="0">
              <a:latin typeface="Arial" pitchFamily="34" charset="0"/>
              <a:cs typeface="Arial" pitchFamily="34" charset="0"/>
            </a:endParaRPr>
          </a:p>
        </p:txBody>
      </p:sp>
      <p:sp>
        <p:nvSpPr>
          <p:cNvPr id="3" name="AutoShape 7" descr="Resultado de imagem para estaleiro brasileir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7" name="CaixaDeTexto 6"/>
          <p:cNvSpPr txBox="1"/>
          <p:nvPr/>
        </p:nvSpPr>
        <p:spPr>
          <a:xfrm>
            <a:off x="307975" y="1865967"/>
            <a:ext cx="8379574" cy="3139321"/>
          </a:xfrm>
          <a:prstGeom prst="rect">
            <a:avLst/>
          </a:prstGeom>
          <a:noFill/>
        </p:spPr>
        <p:txBody>
          <a:bodyPr wrap="square" rtlCol="0">
            <a:spAutoFit/>
          </a:bodyPr>
          <a:lstStyle/>
          <a:p>
            <a:pPr algn="ctr"/>
            <a:r>
              <a:rPr lang="pt-BR" b="1" dirty="0" smtClean="0">
                <a:latin typeface="Arial" pitchFamily="34" charset="0"/>
                <a:cs typeface="Arial" pitchFamily="34" charset="0"/>
              </a:rPr>
              <a:t>4) CONSUETUDINARY LAW </a:t>
            </a:r>
          </a:p>
          <a:p>
            <a:pPr algn="ctr"/>
            <a:endParaRPr lang="pt-BR" dirty="0" smtClean="0">
              <a:latin typeface="Arial" pitchFamily="34" charset="0"/>
              <a:cs typeface="Arial" pitchFamily="34" charset="0"/>
            </a:endParaRPr>
          </a:p>
          <a:p>
            <a:r>
              <a:rPr lang="en-US" dirty="0" smtClean="0">
                <a:latin typeface="Arial" pitchFamily="34" charset="0"/>
                <a:cs typeface="Arial" pitchFamily="34" charset="0"/>
              </a:rPr>
              <a:t>The Liberian mortgage has been recognized in several countries. </a:t>
            </a:r>
          </a:p>
          <a:p>
            <a:endParaRPr lang="pt-BR" dirty="0">
              <a:latin typeface="Arial" pitchFamily="34" charset="0"/>
              <a:cs typeface="Arial" pitchFamily="34" charset="0"/>
            </a:endParaRPr>
          </a:p>
          <a:p>
            <a:r>
              <a:rPr lang="en-US" dirty="0" smtClean="0">
                <a:latin typeface="Arial" pitchFamily="34" charset="0"/>
                <a:cs typeface="Arial" pitchFamily="34" charset="0"/>
              </a:rPr>
              <a:t>Brazil recognizing Liberia as a sovereign State implies accepting the most basic maritime costume, recognizing the validity and effectiveness of the mortgage registered there. </a:t>
            </a:r>
          </a:p>
          <a:p>
            <a:endParaRPr lang="pt-BR" dirty="0">
              <a:latin typeface="Arial" pitchFamily="34" charset="0"/>
              <a:cs typeface="Arial" pitchFamily="34" charset="0"/>
            </a:endParaRPr>
          </a:p>
          <a:p>
            <a:r>
              <a:rPr lang="pt-BR" b="1" dirty="0" smtClean="0">
                <a:latin typeface="Arial" pitchFamily="34" charset="0"/>
                <a:cs typeface="Arial" pitchFamily="34" charset="0"/>
              </a:rPr>
              <a:t>DECISION</a:t>
            </a:r>
            <a:r>
              <a:rPr lang="en-US" dirty="0" smtClean="0">
                <a:latin typeface="Arial" pitchFamily="34" charset="0"/>
                <a:cs typeface="Arial" pitchFamily="34" charset="0"/>
              </a:rPr>
              <a:t>:.  Although several opinions from the </a:t>
            </a:r>
            <a:r>
              <a:rPr lang="en-US" dirty="0" smtClean="0"/>
              <a:t>widest possible range of countries, the Court understood that the consuetudinary law has not been demonstrated. </a:t>
            </a:r>
            <a:endParaRPr lang="en-US" dirty="0">
              <a:latin typeface="Arial" pitchFamily="34" charset="0"/>
              <a:cs typeface="Arial" pitchFamily="34" charset="0"/>
            </a:endParaRPr>
          </a:p>
        </p:txBody>
      </p:sp>
      <p:pic>
        <p:nvPicPr>
          <p:cNvPr id="4" name="Picture 3"/>
          <p:cNvPicPr>
            <a:picLocks noChangeAspect="1"/>
          </p:cNvPicPr>
          <p:nvPr/>
        </p:nvPicPr>
        <p:blipFill>
          <a:blip r:embed="rId3"/>
          <a:stretch>
            <a:fillRect/>
          </a:stretch>
        </p:blipFill>
        <p:spPr>
          <a:xfrm>
            <a:off x="2339752" y="4797152"/>
            <a:ext cx="4536504" cy="2246920"/>
          </a:xfrm>
          <a:prstGeom prst="rect">
            <a:avLst/>
          </a:prstGeom>
        </p:spPr>
      </p:pic>
      <p:sp>
        <p:nvSpPr>
          <p:cNvPr id="8" name="Retângulo 4"/>
          <p:cNvSpPr>
            <a:spLocks noChangeArrowheads="1"/>
          </p:cNvSpPr>
          <p:nvPr/>
        </p:nvSpPr>
        <p:spPr bwMode="auto">
          <a:xfrm>
            <a:off x="3446463" y="422731"/>
            <a:ext cx="55181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1" hangingPunct="1"/>
            <a:r>
              <a:rPr lang="pt-BR" sz="2200" b="1" dirty="0" smtClean="0">
                <a:latin typeface="Arial" charset="0"/>
                <a:cs typeface="Arial" charset="0"/>
              </a:rPr>
              <a:t>CONSUETUDINARY LAW</a:t>
            </a:r>
            <a:endParaRPr lang="pt-BR" sz="2200" b="1" dirty="0">
              <a:latin typeface="Arial" charset="0"/>
              <a:cs typeface="Arial" charset="0"/>
            </a:endParaRPr>
          </a:p>
        </p:txBody>
      </p:sp>
    </p:spTree>
    <p:extLst>
      <p:ext uri="{BB962C8B-B14F-4D97-AF65-F5344CB8AC3E}">
        <p14:creationId xmlns:p14="http://schemas.microsoft.com/office/powerpoint/2010/main" val="3663385188"/>
      </p:ext>
    </p:extLst>
  </p:cSld>
  <p:clrMapOvr>
    <a:masterClrMapping/>
  </p:clrMapOvr>
  <p:transition>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tângulo 1"/>
          <p:cNvSpPr>
            <a:spLocks noChangeArrowheads="1"/>
          </p:cNvSpPr>
          <p:nvPr/>
        </p:nvSpPr>
        <p:spPr bwMode="auto">
          <a:xfrm>
            <a:off x="152866" y="3274046"/>
            <a:ext cx="605267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a:endParaRPr lang="pt-BR" sz="1500" i="1" dirty="0" smtClean="0">
              <a:latin typeface="Arial" pitchFamily="34" charset="0"/>
              <a:cs typeface="Arial" pitchFamily="34" charset="0"/>
            </a:endParaRPr>
          </a:p>
        </p:txBody>
      </p:sp>
      <p:sp>
        <p:nvSpPr>
          <p:cNvPr id="3" name="AutoShape 7" descr="Resultado de imagem para estaleiro brasileir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7" name="CaixaDeTexto 6"/>
          <p:cNvSpPr txBox="1"/>
          <p:nvPr/>
        </p:nvSpPr>
        <p:spPr>
          <a:xfrm>
            <a:off x="321921" y="1889051"/>
            <a:ext cx="6986383" cy="4801314"/>
          </a:xfrm>
          <a:prstGeom prst="rect">
            <a:avLst/>
          </a:prstGeom>
          <a:noFill/>
        </p:spPr>
        <p:txBody>
          <a:bodyPr wrap="square" rtlCol="0">
            <a:spAutoFit/>
          </a:bodyPr>
          <a:lstStyle/>
          <a:p>
            <a:pPr marL="342900" indent="-342900" algn="ctr">
              <a:buAutoNum type="arabicParenR"/>
            </a:pPr>
            <a:r>
              <a:rPr lang="en-US" b="1" dirty="0" smtClean="0">
                <a:latin typeface="Arial" pitchFamily="34" charset="0"/>
                <a:cs typeface="Arial" pitchFamily="34" charset="0"/>
              </a:rPr>
              <a:t>OBLIGATION TO REGISTER THE MORTGAGE AT THE ADMIRALTY COURT </a:t>
            </a:r>
          </a:p>
          <a:p>
            <a:pPr algn="ctr"/>
            <a:endParaRPr lang="en-US" dirty="0" smtClean="0">
              <a:latin typeface="Arial" pitchFamily="34" charset="0"/>
              <a:cs typeface="Arial" pitchFamily="34" charset="0"/>
            </a:endParaRPr>
          </a:p>
          <a:p>
            <a:pPr marL="285750" indent="-285750" algn="just">
              <a:buFont typeface="Wingdings" pitchFamily="2" charset="2"/>
              <a:buChar char="ü"/>
            </a:pPr>
            <a:r>
              <a:rPr lang="en-US" dirty="0" smtClean="0">
                <a:latin typeface="Arial" pitchFamily="34" charset="0"/>
                <a:cs typeface="Arial" pitchFamily="34" charset="0"/>
              </a:rPr>
              <a:t>The Brazilian law requires all </a:t>
            </a:r>
            <a:r>
              <a:rPr lang="en-US" dirty="0" err="1" smtClean="0">
                <a:latin typeface="Arial" pitchFamily="34" charset="0"/>
                <a:cs typeface="Arial" pitchFamily="34" charset="0"/>
              </a:rPr>
              <a:t>motgages</a:t>
            </a:r>
            <a:r>
              <a:rPr lang="en-US" dirty="0" smtClean="0">
                <a:latin typeface="Arial" pitchFamily="34" charset="0"/>
                <a:cs typeface="Arial" pitchFamily="34" charset="0"/>
              </a:rPr>
              <a:t>, </a:t>
            </a:r>
            <a:r>
              <a:rPr lang="en-US" dirty="0" err="1" smtClean="0">
                <a:latin typeface="Arial" pitchFamily="34" charset="0"/>
                <a:cs typeface="Arial" pitchFamily="34" charset="0"/>
              </a:rPr>
              <a:t>hypotheques</a:t>
            </a:r>
            <a:r>
              <a:rPr lang="en-US" dirty="0" smtClean="0">
                <a:latin typeface="Arial" pitchFamily="34" charset="0"/>
                <a:cs typeface="Arial" pitchFamily="34" charset="0"/>
              </a:rPr>
              <a:t> and charges on Brazilian Flag vessel to be valid through registration at the Admiralty Court. </a:t>
            </a:r>
          </a:p>
          <a:p>
            <a:pPr marL="285750" indent="-285750" algn="just">
              <a:buFont typeface="Wingdings" pitchFamily="2" charset="2"/>
              <a:buChar char="ü"/>
            </a:pPr>
            <a:endParaRPr lang="en-US" dirty="0" smtClean="0">
              <a:latin typeface="Arial" pitchFamily="34" charset="0"/>
              <a:cs typeface="Arial" pitchFamily="34" charset="0"/>
            </a:endParaRPr>
          </a:p>
          <a:p>
            <a:pPr algn="just"/>
            <a:endParaRPr lang="en-US" dirty="0" smtClean="0">
              <a:latin typeface="Arial" pitchFamily="34" charset="0"/>
              <a:cs typeface="Arial" pitchFamily="34" charset="0"/>
            </a:endParaRPr>
          </a:p>
          <a:p>
            <a:pPr algn="just"/>
            <a:r>
              <a:rPr lang="en-US" b="1" dirty="0" smtClean="0">
                <a:latin typeface="Arial" pitchFamily="34" charset="0"/>
                <a:cs typeface="Arial" pitchFamily="34" charset="0"/>
              </a:rPr>
              <a:t>Decision</a:t>
            </a:r>
            <a:r>
              <a:rPr lang="en-US" dirty="0" smtClean="0">
                <a:latin typeface="Arial" pitchFamily="34" charset="0"/>
                <a:cs typeface="Arial" pitchFamily="34" charset="0"/>
              </a:rPr>
              <a:t>: Although recognize the registration of  a mortgage on a  foreign vessel with the Admiralty Court is impossible it does not imply automatically in recognizing the validity of the mortgage of foreign flag.</a:t>
            </a:r>
          </a:p>
          <a:p>
            <a:pPr algn="just"/>
            <a:endParaRPr lang="en-US" dirty="0" smtClean="0">
              <a:latin typeface="Arial" pitchFamily="34" charset="0"/>
              <a:cs typeface="Arial" pitchFamily="34" charset="0"/>
            </a:endParaRPr>
          </a:p>
          <a:p>
            <a:pPr algn="just"/>
            <a:r>
              <a:rPr lang="en-US" dirty="0" smtClean="0">
                <a:latin typeface="Arial" pitchFamily="34" charset="0"/>
                <a:cs typeface="Arial" pitchFamily="34" charset="0"/>
              </a:rPr>
              <a:t>Liberia has not signed the Bustamante and Brussels Convention.</a:t>
            </a:r>
          </a:p>
          <a:p>
            <a:pPr algn="just"/>
            <a:r>
              <a:rPr lang="en-US" dirty="0" smtClean="0">
                <a:latin typeface="Arial" pitchFamily="34" charset="0"/>
                <a:cs typeface="Arial" pitchFamily="34" charset="0"/>
              </a:rPr>
              <a:t>. </a:t>
            </a:r>
          </a:p>
          <a:p>
            <a:pPr algn="just"/>
            <a:endParaRPr lang="pt-BR" dirty="0">
              <a:latin typeface="Arial" pitchFamily="34" charset="0"/>
              <a:cs typeface="Arial" pitchFamily="34" charset="0"/>
            </a:endParaRPr>
          </a:p>
          <a:p>
            <a:pPr algn="just"/>
            <a:endParaRPr lang="pt-BR" i="1" dirty="0">
              <a:latin typeface="Arial" pitchFamily="34" charset="0"/>
              <a:cs typeface="Arial" pitchFamily="34" charset="0"/>
            </a:endParaRPr>
          </a:p>
        </p:txBody>
      </p:sp>
      <p:sp>
        <p:nvSpPr>
          <p:cNvPr id="12" name="Retângulo 4"/>
          <p:cNvSpPr>
            <a:spLocks noChangeArrowheads="1"/>
          </p:cNvSpPr>
          <p:nvPr/>
        </p:nvSpPr>
        <p:spPr bwMode="auto">
          <a:xfrm>
            <a:off x="3446463" y="422731"/>
            <a:ext cx="55181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1" hangingPunct="1"/>
            <a:r>
              <a:rPr lang="pt-BR" sz="2200" b="1" dirty="0" smtClean="0">
                <a:latin typeface="Arial" charset="0"/>
                <a:cs typeface="Arial" charset="0"/>
              </a:rPr>
              <a:t>REGISTRATION AT ADMIRALTY COURT</a:t>
            </a:r>
            <a:endParaRPr lang="pt-BR" sz="2200" b="1" dirty="0">
              <a:latin typeface="Arial" charset="0"/>
              <a:cs typeface="Arial"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328" y="2924944"/>
            <a:ext cx="1295400" cy="223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1819177"/>
      </p:ext>
    </p:extLst>
  </p:cSld>
  <p:clrMapOvr>
    <a:masterClrMapping/>
  </p:clrMapOvr>
  <p:transition>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tângulo 1"/>
          <p:cNvSpPr>
            <a:spLocks noChangeArrowheads="1"/>
          </p:cNvSpPr>
          <p:nvPr/>
        </p:nvSpPr>
        <p:spPr bwMode="auto">
          <a:xfrm>
            <a:off x="152866" y="3274046"/>
            <a:ext cx="605267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a:endParaRPr lang="pt-BR" sz="1500" i="1" dirty="0" smtClean="0">
              <a:latin typeface="Arial" pitchFamily="34" charset="0"/>
              <a:cs typeface="Arial" pitchFamily="34" charset="0"/>
            </a:endParaRPr>
          </a:p>
        </p:txBody>
      </p:sp>
      <p:sp>
        <p:nvSpPr>
          <p:cNvPr id="3" name="AutoShape 7" descr="Resultado de imagem para estaleiro brasileir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7" name="CaixaDeTexto 6"/>
          <p:cNvSpPr txBox="1"/>
          <p:nvPr/>
        </p:nvSpPr>
        <p:spPr>
          <a:xfrm>
            <a:off x="323528" y="2060848"/>
            <a:ext cx="8379574" cy="1754326"/>
          </a:xfrm>
          <a:prstGeom prst="rect">
            <a:avLst/>
          </a:prstGeom>
          <a:noFill/>
        </p:spPr>
        <p:txBody>
          <a:bodyPr wrap="square" rtlCol="0">
            <a:spAutoFit/>
          </a:bodyPr>
          <a:lstStyle/>
          <a:p>
            <a:pPr algn="ctr"/>
            <a:r>
              <a:rPr lang="pt-BR" b="1" dirty="0" smtClean="0">
                <a:latin typeface="Arial" pitchFamily="34" charset="0"/>
                <a:cs typeface="Arial" pitchFamily="34" charset="0"/>
              </a:rPr>
              <a:t>2) THE CREDITOR WAS AWARE THAT THE MORTGAGE WOULD NOT BE VALID</a:t>
            </a:r>
          </a:p>
          <a:p>
            <a:pPr algn="ctr"/>
            <a:endParaRPr lang="pt-BR" dirty="0" smtClean="0">
              <a:latin typeface="Arial" pitchFamily="34" charset="0"/>
              <a:cs typeface="Arial" pitchFamily="34" charset="0"/>
            </a:endParaRPr>
          </a:p>
          <a:p>
            <a:pPr algn="just"/>
            <a:r>
              <a:rPr lang="en-US" b="1" dirty="0">
                <a:latin typeface="Arial" pitchFamily="34" charset="0"/>
                <a:cs typeface="Arial" pitchFamily="34" charset="0"/>
              </a:rPr>
              <a:t>Decision</a:t>
            </a:r>
            <a:r>
              <a:rPr lang="en-US" dirty="0">
                <a:latin typeface="Arial" pitchFamily="34" charset="0"/>
                <a:cs typeface="Arial" pitchFamily="34" charset="0"/>
              </a:rPr>
              <a:t>: </a:t>
            </a:r>
            <a:r>
              <a:rPr lang="en-US" dirty="0" smtClean="0">
                <a:latin typeface="Arial" pitchFamily="34" charset="0"/>
                <a:cs typeface="Arial" pitchFamily="34" charset="0"/>
              </a:rPr>
              <a:t>: The creditor knew the risks when he accepted the flag of convenience, the vessel would operate in Brazil and l difficulties to </a:t>
            </a:r>
            <a:r>
              <a:rPr lang="en-US" dirty="0" err="1" smtClean="0">
                <a:latin typeface="Arial" pitchFamily="34" charset="0"/>
                <a:cs typeface="Arial" pitchFamily="34" charset="0"/>
              </a:rPr>
              <a:t>enfor</a:t>
            </a:r>
            <a:r>
              <a:rPr lang="en-US" dirty="0" smtClean="0">
                <a:latin typeface="Arial" pitchFamily="34" charset="0"/>
                <a:cs typeface="Arial" pitchFamily="34" charset="0"/>
              </a:rPr>
              <a:t>. </a:t>
            </a:r>
          </a:p>
          <a:p>
            <a:pPr algn="just"/>
            <a:endParaRPr lang="en-US" i="1" dirty="0">
              <a:latin typeface="Arial" pitchFamily="34" charset="0"/>
              <a:cs typeface="Arial" pitchFamily="34" charset="0"/>
            </a:endParaRPr>
          </a:p>
        </p:txBody>
      </p:sp>
      <p:sp>
        <p:nvSpPr>
          <p:cNvPr id="12" name="Retângulo 4"/>
          <p:cNvSpPr>
            <a:spLocks noChangeArrowheads="1"/>
          </p:cNvSpPr>
          <p:nvPr/>
        </p:nvSpPr>
        <p:spPr bwMode="auto">
          <a:xfrm>
            <a:off x="3446463" y="253454"/>
            <a:ext cx="55181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1" hangingPunct="1"/>
            <a:r>
              <a:rPr lang="pt-BR" sz="2200" b="1" dirty="0" smtClean="0">
                <a:latin typeface="Arial" charset="0"/>
                <a:cs typeface="Arial" charset="0"/>
              </a:rPr>
              <a:t>ARGUMENTS AGAINST THE MORTGAGE </a:t>
            </a:r>
            <a:endParaRPr lang="pt-BR" sz="2200" b="1" dirty="0">
              <a:latin typeface="Arial" charset="0"/>
              <a:cs typeface="Arial" charset="0"/>
            </a:endParaRPr>
          </a:p>
        </p:txBody>
      </p:sp>
      <p:pic>
        <p:nvPicPr>
          <p:cNvPr id="2" name="Picture 1"/>
          <p:cNvPicPr>
            <a:picLocks noChangeAspect="1"/>
          </p:cNvPicPr>
          <p:nvPr/>
        </p:nvPicPr>
        <p:blipFill>
          <a:blip r:embed="rId3"/>
          <a:stretch>
            <a:fillRect/>
          </a:stretch>
        </p:blipFill>
        <p:spPr>
          <a:xfrm>
            <a:off x="2163402" y="3594731"/>
            <a:ext cx="4699825" cy="3116188"/>
          </a:xfrm>
          <a:prstGeom prst="rect">
            <a:avLst/>
          </a:prstGeom>
        </p:spPr>
      </p:pic>
    </p:spTree>
    <p:extLst>
      <p:ext uri="{BB962C8B-B14F-4D97-AF65-F5344CB8AC3E}">
        <p14:creationId xmlns:p14="http://schemas.microsoft.com/office/powerpoint/2010/main" val="1959130069"/>
      </p:ext>
    </p:extLst>
  </p:cSld>
  <p:clrMapOvr>
    <a:masterClrMapping/>
  </p:clrMapOvr>
  <p:transition>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tângulo 1"/>
          <p:cNvSpPr>
            <a:spLocks noChangeArrowheads="1"/>
          </p:cNvSpPr>
          <p:nvPr/>
        </p:nvSpPr>
        <p:spPr bwMode="auto">
          <a:xfrm>
            <a:off x="152866" y="3274046"/>
            <a:ext cx="605267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a:endParaRPr lang="pt-BR" sz="1500" i="1" dirty="0" smtClean="0">
              <a:latin typeface="Arial" pitchFamily="34" charset="0"/>
              <a:cs typeface="Arial" pitchFamily="34" charset="0"/>
            </a:endParaRPr>
          </a:p>
        </p:txBody>
      </p:sp>
      <p:sp>
        <p:nvSpPr>
          <p:cNvPr id="3" name="AutoShape 7" descr="Resultado de imagem para estaleiro brasileir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7" name="CaixaDeTexto 6"/>
          <p:cNvSpPr txBox="1"/>
          <p:nvPr/>
        </p:nvSpPr>
        <p:spPr>
          <a:xfrm>
            <a:off x="152865" y="1947604"/>
            <a:ext cx="5643271" cy="4524315"/>
          </a:xfrm>
          <a:prstGeom prst="rect">
            <a:avLst/>
          </a:prstGeom>
          <a:noFill/>
        </p:spPr>
        <p:txBody>
          <a:bodyPr wrap="square" rtlCol="0">
            <a:spAutoFit/>
          </a:bodyPr>
          <a:lstStyle/>
          <a:p>
            <a:pPr algn="just"/>
            <a:endParaRPr lang="pt-BR" b="1" dirty="0">
              <a:latin typeface="Arial" pitchFamily="34" charset="0"/>
              <a:cs typeface="Arial" pitchFamily="34" charset="0"/>
            </a:endParaRPr>
          </a:p>
          <a:p>
            <a:pPr algn="just"/>
            <a:r>
              <a:rPr lang="pt-BR" b="1" dirty="0">
                <a:latin typeface="Arial" pitchFamily="34" charset="0"/>
                <a:cs typeface="Arial" pitchFamily="34" charset="0"/>
              </a:rPr>
              <a:t>1</a:t>
            </a:r>
            <a:r>
              <a:rPr lang="pt-BR" b="1" dirty="0" smtClean="0">
                <a:latin typeface="Arial" pitchFamily="34" charset="0"/>
                <a:cs typeface="Arial" pitchFamily="34" charset="0"/>
              </a:rPr>
              <a:t>. </a:t>
            </a:r>
            <a:r>
              <a:rPr lang="en-US" dirty="0" smtClean="0">
                <a:latin typeface="Arial" pitchFamily="34" charset="0"/>
                <a:cs typeface="Arial" pitchFamily="34" charset="0"/>
              </a:rPr>
              <a:t>Having been evidence that the </a:t>
            </a:r>
            <a:r>
              <a:rPr lang="en-US" b="1" dirty="0" smtClean="0">
                <a:latin typeface="Arial" pitchFamily="34" charset="0"/>
                <a:cs typeface="Arial" pitchFamily="34" charset="0"/>
              </a:rPr>
              <a:t>registration with the Admiralty Court is impossible and illegal</a:t>
            </a:r>
            <a:r>
              <a:rPr lang="en-US" dirty="0" smtClean="0">
                <a:latin typeface="Arial" pitchFamily="34" charset="0"/>
                <a:cs typeface="Arial" pitchFamily="34" charset="0"/>
              </a:rPr>
              <a:t>, how can it be a requisite for the validity of the foreign mortgage? </a:t>
            </a:r>
          </a:p>
          <a:p>
            <a:pPr algn="just"/>
            <a:endParaRPr lang="en-US" dirty="0" smtClean="0">
              <a:latin typeface="Arial" pitchFamily="34" charset="0"/>
              <a:cs typeface="Arial" pitchFamily="34" charset="0"/>
            </a:endParaRPr>
          </a:p>
          <a:p>
            <a:pPr algn="just"/>
            <a:r>
              <a:rPr lang="en-US" b="1" dirty="0" smtClean="0">
                <a:latin typeface="Arial" pitchFamily="34" charset="0"/>
                <a:cs typeface="Arial" pitchFamily="34" charset="0"/>
              </a:rPr>
              <a:t>2. </a:t>
            </a:r>
            <a:r>
              <a:rPr lang="en-US" dirty="0" smtClean="0">
                <a:latin typeface="Arial" pitchFamily="34" charset="0"/>
                <a:cs typeface="Arial" pitchFamily="34" charset="0"/>
              </a:rPr>
              <a:t>To consider the </a:t>
            </a:r>
            <a:r>
              <a:rPr lang="en-US" b="1" dirty="0" smtClean="0">
                <a:latin typeface="Arial" pitchFamily="34" charset="0"/>
                <a:cs typeface="Arial" pitchFamily="34" charset="0"/>
              </a:rPr>
              <a:t>Platform as a fixed asset </a:t>
            </a:r>
            <a:r>
              <a:rPr lang="en-US" dirty="0" smtClean="0">
                <a:latin typeface="Arial" pitchFamily="34" charset="0"/>
                <a:cs typeface="Arial" pitchFamily="34" charset="0"/>
              </a:rPr>
              <a:t>in the country does not need a legal and technical Reasoning. </a:t>
            </a:r>
          </a:p>
          <a:p>
            <a:pPr algn="just"/>
            <a:endParaRPr lang="en-US" dirty="0" smtClean="0">
              <a:latin typeface="Arial" pitchFamily="34" charset="0"/>
              <a:cs typeface="Arial" pitchFamily="34" charset="0"/>
            </a:endParaRPr>
          </a:p>
          <a:p>
            <a:pPr algn="just"/>
            <a:r>
              <a:rPr lang="en-US" b="1" dirty="0" smtClean="0">
                <a:latin typeface="Arial" pitchFamily="34" charset="0"/>
                <a:cs typeface="Arial" pitchFamily="34" charset="0"/>
              </a:rPr>
              <a:t>3. </a:t>
            </a:r>
            <a:r>
              <a:rPr lang="en-US" dirty="0" smtClean="0">
                <a:latin typeface="Arial" pitchFamily="34" charset="0"/>
                <a:cs typeface="Arial" pitchFamily="34" charset="0"/>
              </a:rPr>
              <a:t>The </a:t>
            </a:r>
            <a:r>
              <a:rPr lang="en-US" b="1" dirty="0" smtClean="0">
                <a:latin typeface="Arial" pitchFamily="34" charset="0"/>
                <a:cs typeface="Arial" pitchFamily="34" charset="0"/>
              </a:rPr>
              <a:t>nationality</a:t>
            </a:r>
            <a:r>
              <a:rPr lang="en-US" dirty="0" smtClean="0">
                <a:latin typeface="Arial" pitchFamily="34" charset="0"/>
                <a:cs typeface="Arial" pitchFamily="34" charset="0"/>
              </a:rPr>
              <a:t> of an asset cannot be disregarded by means of the piercing of the corporate veil. </a:t>
            </a:r>
          </a:p>
          <a:p>
            <a:pPr algn="just"/>
            <a:endParaRPr lang="en-US" dirty="0" smtClean="0">
              <a:latin typeface="Arial" pitchFamily="34" charset="0"/>
              <a:cs typeface="Arial" pitchFamily="34" charset="0"/>
            </a:endParaRPr>
          </a:p>
          <a:p>
            <a:pPr algn="just"/>
            <a:r>
              <a:rPr lang="en-US" dirty="0" smtClean="0">
                <a:latin typeface="Arial" pitchFamily="34" charset="0"/>
                <a:cs typeface="Arial" pitchFamily="34" charset="0"/>
              </a:rPr>
              <a:t>4. The disregarding of the flag due to the fact of being a </a:t>
            </a:r>
            <a:r>
              <a:rPr lang="en-US" b="1" dirty="0" smtClean="0">
                <a:latin typeface="Arial" pitchFamily="34" charset="0"/>
                <a:cs typeface="Arial" pitchFamily="34" charset="0"/>
              </a:rPr>
              <a:t>flag of convenience,  </a:t>
            </a:r>
            <a:r>
              <a:rPr lang="en-US" dirty="0" smtClean="0">
                <a:latin typeface="Arial" pitchFamily="34" charset="0"/>
                <a:cs typeface="Arial" pitchFamily="34" charset="0"/>
              </a:rPr>
              <a:t>is rather subjective and has  no technical reasoning. </a:t>
            </a:r>
            <a:endParaRPr lang="en-US" b="1" dirty="0">
              <a:latin typeface="Arial" pitchFamily="34" charset="0"/>
              <a:cs typeface="Arial" pitchFamily="34" charset="0"/>
            </a:endParaRPr>
          </a:p>
        </p:txBody>
      </p:sp>
      <p:sp>
        <p:nvSpPr>
          <p:cNvPr id="12" name="Retângulo 4"/>
          <p:cNvSpPr>
            <a:spLocks noChangeArrowheads="1"/>
          </p:cNvSpPr>
          <p:nvPr/>
        </p:nvSpPr>
        <p:spPr bwMode="auto">
          <a:xfrm>
            <a:off x="3446463" y="422731"/>
            <a:ext cx="55181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1" hangingPunct="1"/>
            <a:r>
              <a:rPr lang="pt-BR" sz="2200" b="1" dirty="0" smtClean="0">
                <a:latin typeface="Arial" charset="0"/>
                <a:cs typeface="Arial" charset="0"/>
              </a:rPr>
              <a:t>OUR LEGAL COMMENTS </a:t>
            </a:r>
            <a:endParaRPr lang="pt-BR" sz="2200" b="1" dirty="0">
              <a:latin typeface="Arial" charset="0"/>
              <a:cs typeface="Arial" charset="0"/>
            </a:endParaRPr>
          </a:p>
        </p:txBody>
      </p:sp>
      <p:pic>
        <p:nvPicPr>
          <p:cNvPr id="2" name="Picture 1"/>
          <p:cNvPicPr>
            <a:picLocks noChangeAspect="1"/>
          </p:cNvPicPr>
          <p:nvPr/>
        </p:nvPicPr>
        <p:blipFill>
          <a:blip r:embed="rId3"/>
          <a:stretch>
            <a:fillRect/>
          </a:stretch>
        </p:blipFill>
        <p:spPr>
          <a:xfrm>
            <a:off x="6191481" y="2708920"/>
            <a:ext cx="2971800" cy="2730500"/>
          </a:xfrm>
          <a:prstGeom prst="rect">
            <a:avLst/>
          </a:prstGeom>
        </p:spPr>
      </p:pic>
    </p:spTree>
    <p:extLst>
      <p:ext uri="{BB962C8B-B14F-4D97-AF65-F5344CB8AC3E}">
        <p14:creationId xmlns:p14="http://schemas.microsoft.com/office/powerpoint/2010/main" val="3394300303"/>
      </p:ext>
    </p:extLst>
  </p:cSld>
  <p:clrMapOvr>
    <a:masterClrMapping/>
  </p:clrMapOvr>
  <p:transition>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tângulo 1"/>
          <p:cNvSpPr>
            <a:spLocks noChangeArrowheads="1"/>
          </p:cNvSpPr>
          <p:nvPr/>
        </p:nvSpPr>
        <p:spPr bwMode="auto">
          <a:xfrm>
            <a:off x="152866" y="3274046"/>
            <a:ext cx="605267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a:endParaRPr lang="pt-BR" sz="1500" i="1" dirty="0" smtClean="0">
              <a:latin typeface="Arial" pitchFamily="34" charset="0"/>
              <a:cs typeface="Arial" pitchFamily="34" charset="0"/>
            </a:endParaRPr>
          </a:p>
        </p:txBody>
      </p:sp>
      <p:sp>
        <p:nvSpPr>
          <p:cNvPr id="3" name="AutoShape 7" descr="Resultado de imagem para estaleiro brasileir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7" name="CaixaDeTexto 6"/>
          <p:cNvSpPr txBox="1"/>
          <p:nvPr/>
        </p:nvSpPr>
        <p:spPr>
          <a:xfrm>
            <a:off x="460375" y="1627882"/>
            <a:ext cx="8019535" cy="3877985"/>
          </a:xfrm>
          <a:prstGeom prst="rect">
            <a:avLst/>
          </a:prstGeom>
          <a:noFill/>
        </p:spPr>
        <p:txBody>
          <a:bodyPr wrap="square" rtlCol="0">
            <a:spAutoFit/>
          </a:bodyPr>
          <a:lstStyle/>
          <a:p>
            <a:pPr marL="285750" indent="-285750" algn="just">
              <a:buFontTx/>
              <a:buChar char="-"/>
            </a:pPr>
            <a:endParaRPr lang="pt-BR" sz="1500" b="1" dirty="0">
              <a:latin typeface="Arial" pitchFamily="34" charset="0"/>
              <a:cs typeface="Arial" pitchFamily="34" charset="0"/>
            </a:endParaRPr>
          </a:p>
          <a:p>
            <a:pPr marL="285750" indent="-285750" algn="just">
              <a:buFont typeface="Wingdings" pitchFamily="2" charset="2"/>
              <a:buChar char="ü"/>
            </a:pPr>
            <a:r>
              <a:rPr lang="en-US" dirty="0" smtClean="0">
                <a:latin typeface="Arial" pitchFamily="34" charset="0"/>
                <a:cs typeface="Arial" pitchFamily="34" charset="0"/>
              </a:rPr>
              <a:t>The decision is still contingent on the Superior Court of Justice´s review </a:t>
            </a:r>
          </a:p>
          <a:p>
            <a:pPr marL="285750" indent="-285750" algn="just">
              <a:buFont typeface="Wingdings" pitchFamily="2" charset="2"/>
              <a:buChar char="ü"/>
            </a:pPr>
            <a:endParaRPr lang="en-US" sz="1500" dirty="0" smtClean="0">
              <a:latin typeface="Arial" pitchFamily="34" charset="0"/>
              <a:cs typeface="Arial" pitchFamily="34" charset="0"/>
            </a:endParaRPr>
          </a:p>
          <a:p>
            <a:pPr marL="285750" indent="-285750" algn="just">
              <a:buFont typeface="Wingdings" pitchFamily="2" charset="2"/>
              <a:buChar char="ü"/>
            </a:pPr>
            <a:r>
              <a:rPr lang="en-US" dirty="0" smtClean="0">
                <a:latin typeface="Arial" pitchFamily="34" charset="0"/>
                <a:cs typeface="Arial" pitchFamily="34" charset="0"/>
              </a:rPr>
              <a:t>Should it be upheld, the possible alternatives are:. </a:t>
            </a:r>
          </a:p>
          <a:p>
            <a:pPr algn="just"/>
            <a:endParaRPr lang="en-US" b="1" dirty="0" smtClean="0">
              <a:latin typeface="Arial" pitchFamily="34" charset="0"/>
              <a:cs typeface="Arial" pitchFamily="34" charset="0"/>
            </a:endParaRPr>
          </a:p>
          <a:p>
            <a:pPr marL="800100" lvl="1" indent="-342900" algn="just">
              <a:buAutoNum type="arabicPeriod"/>
            </a:pPr>
            <a:r>
              <a:rPr lang="en-US" dirty="0" smtClean="0">
                <a:latin typeface="Arial" pitchFamily="34" charset="0"/>
                <a:cs typeface="Arial" pitchFamily="34" charset="0"/>
              </a:rPr>
              <a:t>To keep the mortgage and flag in a signatory country of the Brussels Convention and Bustamante Code. </a:t>
            </a:r>
          </a:p>
          <a:p>
            <a:pPr marL="800100" lvl="1" indent="-342900" algn="just">
              <a:buAutoNum type="arabicPeriod"/>
            </a:pPr>
            <a:endParaRPr lang="en-US" dirty="0" smtClean="0">
              <a:latin typeface="Arial" pitchFamily="34" charset="0"/>
              <a:cs typeface="Arial" pitchFamily="34" charset="0"/>
            </a:endParaRPr>
          </a:p>
          <a:p>
            <a:pPr marL="800100" lvl="1" indent="-342900" algn="just">
              <a:buFontTx/>
              <a:buAutoNum type="arabicPeriod"/>
            </a:pPr>
            <a:r>
              <a:rPr lang="en-US" dirty="0" smtClean="0">
                <a:latin typeface="Arial" pitchFamily="34" charset="0"/>
                <a:cs typeface="Arial" pitchFamily="34" charset="0"/>
              </a:rPr>
              <a:t>To keep the vessel under a flag other than “a flag of convenience</a:t>
            </a:r>
            <a:r>
              <a:rPr lang="en-US" smtClean="0">
                <a:latin typeface="Arial" pitchFamily="34" charset="0"/>
                <a:cs typeface="Arial" pitchFamily="34" charset="0"/>
              </a:rPr>
              <a:t>”. </a:t>
            </a:r>
            <a:endParaRPr lang="en-US" smtClean="0">
              <a:latin typeface="Arial" pitchFamily="34" charset="0"/>
              <a:cs typeface="Arial" pitchFamily="34" charset="0"/>
            </a:endParaRPr>
          </a:p>
          <a:p>
            <a:pPr marL="800100" lvl="1" indent="-342900" algn="just">
              <a:buFontTx/>
              <a:buAutoNum type="arabicPeriod"/>
            </a:pPr>
            <a:endParaRPr lang="en-US" dirty="0" smtClean="0">
              <a:latin typeface="Arial" pitchFamily="34" charset="0"/>
              <a:cs typeface="Arial" pitchFamily="34" charset="0"/>
            </a:endParaRPr>
          </a:p>
          <a:p>
            <a:pPr marL="800100" lvl="1" indent="-342900" algn="just">
              <a:buFontTx/>
              <a:buAutoNum type="arabicPeriod"/>
            </a:pPr>
            <a:endParaRPr lang="en-US" dirty="0" smtClean="0">
              <a:latin typeface="Arial" pitchFamily="34" charset="0"/>
              <a:cs typeface="Arial" pitchFamily="34" charset="0"/>
            </a:endParaRPr>
          </a:p>
          <a:p>
            <a:pPr marL="800100" lvl="1" indent="-342900" algn="just">
              <a:buFontTx/>
              <a:buAutoNum type="arabicPeriod"/>
            </a:pPr>
            <a:endParaRPr lang="en-US" dirty="0" smtClean="0">
              <a:latin typeface="Arial" pitchFamily="34" charset="0"/>
              <a:cs typeface="Arial" pitchFamily="34" charset="0"/>
            </a:endParaRPr>
          </a:p>
          <a:p>
            <a:pPr marL="800100" lvl="1" indent="-342900" algn="just">
              <a:buFontTx/>
              <a:buAutoNum type="arabicPeriod"/>
            </a:pPr>
            <a:endParaRPr lang="en-US" dirty="0" smtClean="0">
              <a:latin typeface="Arial" pitchFamily="34" charset="0"/>
              <a:cs typeface="Arial" pitchFamily="34" charset="0"/>
            </a:endParaRPr>
          </a:p>
          <a:p>
            <a:pPr marL="800100" lvl="1" indent="-342900" algn="just">
              <a:buAutoNum type="arabicPeriod"/>
            </a:pPr>
            <a:endParaRPr lang="pt-BR" dirty="0" smtClean="0">
              <a:latin typeface="Arial" pitchFamily="34" charset="0"/>
              <a:cs typeface="Arial" pitchFamily="34" charset="0"/>
            </a:endParaRPr>
          </a:p>
        </p:txBody>
      </p:sp>
      <p:sp>
        <p:nvSpPr>
          <p:cNvPr id="12" name="Retângulo 4"/>
          <p:cNvSpPr>
            <a:spLocks noChangeArrowheads="1"/>
          </p:cNvSpPr>
          <p:nvPr/>
        </p:nvSpPr>
        <p:spPr bwMode="auto">
          <a:xfrm>
            <a:off x="3446463" y="422731"/>
            <a:ext cx="55181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1" hangingPunct="1"/>
            <a:r>
              <a:rPr lang="pt-BR" sz="2200" b="1" dirty="0" smtClean="0">
                <a:latin typeface="Arial" charset="0"/>
                <a:cs typeface="Arial" charset="0"/>
              </a:rPr>
              <a:t>CONCLUSIONS </a:t>
            </a:r>
            <a:endParaRPr lang="pt-BR" sz="2200" b="1" dirty="0">
              <a:latin typeface="Arial" charset="0"/>
              <a:cs typeface="Arial" charset="0"/>
            </a:endParaRPr>
          </a:p>
        </p:txBody>
      </p:sp>
      <p:sp>
        <p:nvSpPr>
          <p:cNvPr id="2" name="Retângulo 1"/>
          <p:cNvSpPr/>
          <p:nvPr/>
        </p:nvSpPr>
        <p:spPr>
          <a:xfrm>
            <a:off x="949104" y="4044856"/>
            <a:ext cx="7484182" cy="1477328"/>
          </a:xfrm>
          <a:prstGeom prst="rect">
            <a:avLst/>
          </a:prstGeom>
        </p:spPr>
        <p:txBody>
          <a:bodyPr wrap="square">
            <a:spAutoFit/>
          </a:bodyPr>
          <a:lstStyle/>
          <a:p>
            <a:pPr algn="just"/>
            <a:r>
              <a:rPr lang="pt-BR" dirty="0" smtClean="0">
                <a:latin typeface="Arial" pitchFamily="34" charset="0"/>
                <a:cs typeface="Arial" pitchFamily="34" charset="0"/>
              </a:rPr>
              <a:t>3. </a:t>
            </a:r>
            <a:r>
              <a:rPr lang="en-US" dirty="0" smtClean="0">
                <a:latin typeface="Arial" pitchFamily="34" charset="0"/>
                <a:cs typeface="Arial" pitchFamily="34" charset="0"/>
              </a:rPr>
              <a:t>Seek along with the Admiralty Court the creation of a parallel record for registration of the foreign mortgages. </a:t>
            </a:r>
          </a:p>
          <a:p>
            <a:pPr algn="just"/>
            <a:endParaRPr lang="en-US" dirty="0" smtClean="0">
              <a:latin typeface="Arial" pitchFamily="34" charset="0"/>
              <a:cs typeface="Arial" pitchFamily="34" charset="0"/>
            </a:endParaRPr>
          </a:p>
          <a:p>
            <a:pPr algn="just"/>
            <a:r>
              <a:rPr lang="en-US" dirty="0" smtClean="0">
                <a:latin typeface="Arial" pitchFamily="34" charset="0"/>
                <a:cs typeface="Arial" pitchFamily="34" charset="0"/>
              </a:rPr>
              <a:t>4. Brazil to ratify the International Convention on Maritime Liens and Mortgages , 1993.</a:t>
            </a:r>
          </a:p>
        </p:txBody>
      </p:sp>
      <p:sp>
        <p:nvSpPr>
          <p:cNvPr id="4" name="CaixaDeTexto 3"/>
          <p:cNvSpPr txBox="1"/>
          <p:nvPr/>
        </p:nvSpPr>
        <p:spPr>
          <a:xfrm>
            <a:off x="1144971" y="5691936"/>
            <a:ext cx="5040560" cy="923330"/>
          </a:xfrm>
          <a:prstGeom prst="rect">
            <a:avLst/>
          </a:prstGeom>
          <a:noFill/>
        </p:spPr>
        <p:txBody>
          <a:bodyPr wrap="square" rtlCol="0">
            <a:spAutoFit/>
          </a:bodyPr>
          <a:lstStyle/>
          <a:p>
            <a:r>
              <a:rPr lang="en-US" dirty="0" smtClean="0">
                <a:latin typeface="Arial" pitchFamily="34" charset="0"/>
                <a:cs typeface="Arial" pitchFamily="34" charset="0"/>
              </a:rPr>
              <a:t>. </a:t>
            </a:r>
          </a:p>
          <a:p>
            <a:endParaRPr lang="pt-BR" dirty="0">
              <a:latin typeface="Arial" pitchFamily="34" charset="0"/>
              <a:cs typeface="Arial" pitchFamily="34" charset="0"/>
            </a:endParaRPr>
          </a:p>
          <a:p>
            <a:endParaRPr lang="pt-BR" dirty="0"/>
          </a:p>
        </p:txBody>
      </p:sp>
    </p:spTree>
    <p:extLst>
      <p:ext uri="{BB962C8B-B14F-4D97-AF65-F5344CB8AC3E}">
        <p14:creationId xmlns:p14="http://schemas.microsoft.com/office/powerpoint/2010/main" val="2278597965"/>
      </p:ext>
    </p:extLst>
  </p:cSld>
  <p:clrMapOvr>
    <a:masterClrMapping/>
  </p:clrMapOvr>
  <p:transition>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Mendes_Vianna_PAP_power_point_fina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5219700" y="836613"/>
            <a:ext cx="3168650" cy="5602287"/>
          </a:xfrm>
          <a:prstGeom prst="rect">
            <a:avLst/>
          </a:prstGeom>
          <a:noFill/>
        </p:spPr>
        <p:txBody>
          <a:bodyPr>
            <a:spAutoFit/>
          </a:bodyPr>
          <a:lstStyle/>
          <a:p>
            <a:pPr eaLnBrk="1" fontAlgn="auto" hangingPunct="1">
              <a:spcBef>
                <a:spcPts val="0"/>
              </a:spcBef>
              <a:spcAft>
                <a:spcPts val="0"/>
              </a:spcAft>
              <a:defRPr/>
            </a:pPr>
            <a:r>
              <a:rPr lang="en-US" sz="1500" b="1" dirty="0">
                <a:solidFill>
                  <a:srgbClr val="023770"/>
                </a:solidFill>
                <a:latin typeface="Calibri"/>
                <a:cs typeface="Calibri"/>
              </a:rPr>
              <a:t>RIO DE JANEIRO</a:t>
            </a:r>
          </a:p>
          <a:p>
            <a:pPr eaLnBrk="1" fontAlgn="auto" hangingPunct="1">
              <a:spcBef>
                <a:spcPts val="0"/>
              </a:spcBef>
              <a:spcAft>
                <a:spcPts val="0"/>
              </a:spcAft>
              <a:defRPr/>
            </a:pPr>
            <a:endParaRPr lang="en-US" sz="1200" dirty="0">
              <a:solidFill>
                <a:schemeClr val="tx1">
                  <a:lumMod val="65000"/>
                  <a:lumOff val="35000"/>
                </a:schemeClr>
              </a:solidFill>
              <a:latin typeface="+mn-lt"/>
              <a:cs typeface="Calibri"/>
            </a:endParaRPr>
          </a:p>
          <a:p>
            <a:pPr eaLnBrk="1" fontAlgn="auto" hangingPunct="1">
              <a:spcBef>
                <a:spcPts val="0"/>
              </a:spcBef>
              <a:spcAft>
                <a:spcPts val="0"/>
              </a:spcAft>
              <a:defRPr/>
            </a:pPr>
            <a:r>
              <a:rPr lang="en-US" sz="1000" dirty="0">
                <a:solidFill>
                  <a:srgbClr val="000000"/>
                </a:solidFill>
                <a:latin typeface="Calibri"/>
                <a:cs typeface="Calibri"/>
              </a:rPr>
              <a:t>FONE: (55 21) 2276 6200</a:t>
            </a:r>
          </a:p>
          <a:p>
            <a:pPr eaLnBrk="1" fontAlgn="auto" hangingPunct="1">
              <a:spcBef>
                <a:spcPts val="0"/>
              </a:spcBef>
              <a:spcAft>
                <a:spcPts val="0"/>
              </a:spcAft>
              <a:defRPr/>
            </a:pPr>
            <a:r>
              <a:rPr lang="en-US" sz="1000" dirty="0">
                <a:solidFill>
                  <a:srgbClr val="000000"/>
                </a:solidFill>
                <a:latin typeface="Calibri"/>
                <a:cs typeface="Calibri"/>
              </a:rPr>
              <a:t>FAX: (55 21) 2253 4259</a:t>
            </a:r>
          </a:p>
          <a:p>
            <a:pPr eaLnBrk="1" fontAlgn="auto" hangingPunct="1">
              <a:spcBef>
                <a:spcPts val="0"/>
              </a:spcBef>
              <a:spcAft>
                <a:spcPts val="0"/>
              </a:spcAft>
              <a:defRPr/>
            </a:pPr>
            <a:r>
              <a:rPr lang="en-US" sz="1000" dirty="0">
                <a:solidFill>
                  <a:srgbClr val="000000"/>
                </a:solidFill>
                <a:latin typeface="Calibri"/>
                <a:cs typeface="Calibri"/>
              </a:rPr>
              <a:t>AV. RIO BRANCO, 25 - 1º </a:t>
            </a:r>
            <a:r>
              <a:rPr lang="en-US" sz="1000" dirty="0" err="1">
                <a:solidFill>
                  <a:srgbClr val="000000"/>
                </a:solidFill>
                <a:latin typeface="Calibri"/>
                <a:cs typeface="Calibri"/>
              </a:rPr>
              <a:t>andar</a:t>
            </a:r>
            <a:endParaRPr lang="en-US" sz="1000" dirty="0">
              <a:solidFill>
                <a:srgbClr val="000000"/>
              </a:solidFill>
              <a:latin typeface="Calibri"/>
              <a:cs typeface="Calibri"/>
            </a:endParaRPr>
          </a:p>
          <a:p>
            <a:pPr eaLnBrk="1" fontAlgn="auto" hangingPunct="1">
              <a:spcBef>
                <a:spcPts val="0"/>
              </a:spcBef>
              <a:spcAft>
                <a:spcPts val="0"/>
              </a:spcAft>
              <a:defRPr/>
            </a:pPr>
            <a:r>
              <a:rPr lang="en-US" sz="1000" dirty="0">
                <a:solidFill>
                  <a:srgbClr val="000000"/>
                </a:solidFill>
                <a:latin typeface="Calibri"/>
                <a:cs typeface="Calibri"/>
              </a:rPr>
              <a:t>20090-003 - RIO DE JANEIRO – RJ</a:t>
            </a:r>
          </a:p>
          <a:p>
            <a:pPr eaLnBrk="1" fontAlgn="auto" hangingPunct="1">
              <a:spcBef>
                <a:spcPts val="0"/>
              </a:spcBef>
              <a:spcAft>
                <a:spcPts val="0"/>
              </a:spcAft>
              <a:defRPr/>
            </a:pPr>
            <a:endParaRPr lang="en-US" sz="1000" dirty="0">
              <a:solidFill>
                <a:srgbClr val="000000"/>
              </a:solidFill>
              <a:latin typeface="Calibri"/>
              <a:cs typeface="Calibri"/>
            </a:endParaRPr>
          </a:p>
          <a:p>
            <a:pPr eaLnBrk="1" fontAlgn="auto" hangingPunct="1">
              <a:spcBef>
                <a:spcPts val="0"/>
              </a:spcBef>
              <a:spcAft>
                <a:spcPts val="0"/>
              </a:spcAft>
              <a:defRPr/>
            </a:pPr>
            <a:endParaRPr lang="en-US" sz="1000" dirty="0">
              <a:solidFill>
                <a:srgbClr val="000000"/>
              </a:solidFill>
              <a:latin typeface="Calibri"/>
              <a:cs typeface="Calibri"/>
            </a:endParaRPr>
          </a:p>
          <a:p>
            <a:pPr eaLnBrk="1" fontAlgn="auto" hangingPunct="1">
              <a:spcBef>
                <a:spcPts val="0"/>
              </a:spcBef>
              <a:spcAft>
                <a:spcPts val="0"/>
              </a:spcAft>
              <a:defRPr/>
            </a:pPr>
            <a:r>
              <a:rPr lang="en-US" sz="1500" b="1" dirty="0">
                <a:solidFill>
                  <a:srgbClr val="023770"/>
                </a:solidFill>
                <a:latin typeface="Calibri"/>
                <a:cs typeface="Calibri"/>
              </a:rPr>
              <a:t>SÃO PAULO</a:t>
            </a:r>
          </a:p>
          <a:p>
            <a:pPr eaLnBrk="1" fontAlgn="auto" hangingPunct="1">
              <a:spcBef>
                <a:spcPts val="0"/>
              </a:spcBef>
              <a:spcAft>
                <a:spcPts val="0"/>
              </a:spcAft>
              <a:defRPr/>
            </a:pPr>
            <a:endParaRPr lang="en-US" sz="1200" dirty="0">
              <a:solidFill>
                <a:schemeClr val="tx1">
                  <a:lumMod val="65000"/>
                  <a:lumOff val="35000"/>
                </a:schemeClr>
              </a:solidFill>
              <a:latin typeface="+mn-lt"/>
              <a:cs typeface="Calibri"/>
            </a:endParaRPr>
          </a:p>
          <a:p>
            <a:pPr eaLnBrk="1" fontAlgn="auto" hangingPunct="1">
              <a:spcBef>
                <a:spcPts val="0"/>
              </a:spcBef>
              <a:spcAft>
                <a:spcPts val="0"/>
              </a:spcAft>
              <a:defRPr/>
            </a:pPr>
            <a:r>
              <a:rPr lang="en-US" sz="1000" dirty="0">
                <a:solidFill>
                  <a:srgbClr val="000000"/>
                </a:solidFill>
                <a:latin typeface="Calibri"/>
                <a:cs typeface="Calibri"/>
              </a:rPr>
              <a:t>FONE: (55 11) 3045 2442 / 5084 5911</a:t>
            </a:r>
          </a:p>
          <a:p>
            <a:pPr eaLnBrk="1" fontAlgn="auto" hangingPunct="1">
              <a:spcBef>
                <a:spcPts val="0"/>
              </a:spcBef>
              <a:spcAft>
                <a:spcPts val="0"/>
              </a:spcAft>
              <a:defRPr/>
            </a:pPr>
            <a:r>
              <a:rPr lang="en-US" sz="1000" dirty="0">
                <a:solidFill>
                  <a:srgbClr val="000000"/>
                </a:solidFill>
                <a:latin typeface="Calibri"/>
                <a:cs typeface="Calibri"/>
              </a:rPr>
              <a:t>FAX: (55 11) 5084 5913</a:t>
            </a:r>
          </a:p>
          <a:p>
            <a:pPr eaLnBrk="1" fontAlgn="auto" hangingPunct="1">
              <a:spcBef>
                <a:spcPts val="0"/>
              </a:spcBef>
              <a:spcAft>
                <a:spcPts val="0"/>
              </a:spcAft>
              <a:defRPr/>
            </a:pPr>
            <a:r>
              <a:rPr lang="en-US" sz="1000" dirty="0" err="1">
                <a:solidFill>
                  <a:srgbClr val="000000"/>
                </a:solidFill>
                <a:latin typeface="Calibri"/>
                <a:cs typeface="Calibri"/>
              </a:rPr>
              <a:t>Rua</a:t>
            </a:r>
            <a:r>
              <a:rPr lang="en-US" sz="1000" dirty="0">
                <a:solidFill>
                  <a:srgbClr val="000000"/>
                </a:solidFill>
                <a:latin typeface="Calibri"/>
                <a:cs typeface="Calibri"/>
              </a:rPr>
              <a:t> </a:t>
            </a:r>
            <a:r>
              <a:rPr lang="en-US" sz="1000" dirty="0" err="1">
                <a:solidFill>
                  <a:srgbClr val="000000"/>
                </a:solidFill>
                <a:latin typeface="Calibri"/>
                <a:cs typeface="Calibri"/>
              </a:rPr>
              <a:t>Vergueiro</a:t>
            </a:r>
            <a:r>
              <a:rPr lang="en-US" sz="1000" dirty="0">
                <a:solidFill>
                  <a:srgbClr val="000000"/>
                </a:solidFill>
                <a:latin typeface="Calibri"/>
                <a:cs typeface="Calibri"/>
              </a:rPr>
              <a:t>, 2087 – CJ 501</a:t>
            </a:r>
          </a:p>
          <a:p>
            <a:pPr eaLnBrk="1" fontAlgn="auto" hangingPunct="1">
              <a:spcBef>
                <a:spcPts val="0"/>
              </a:spcBef>
              <a:spcAft>
                <a:spcPts val="0"/>
              </a:spcAft>
              <a:defRPr/>
            </a:pPr>
            <a:r>
              <a:rPr lang="en-US" sz="1000" dirty="0">
                <a:solidFill>
                  <a:srgbClr val="000000"/>
                </a:solidFill>
                <a:latin typeface="Calibri"/>
                <a:cs typeface="Calibri"/>
              </a:rPr>
              <a:t>04101-000 – SÃO PAULO – SP</a:t>
            </a:r>
          </a:p>
          <a:p>
            <a:pPr eaLnBrk="1" fontAlgn="auto" hangingPunct="1">
              <a:spcBef>
                <a:spcPts val="0"/>
              </a:spcBef>
              <a:spcAft>
                <a:spcPts val="0"/>
              </a:spcAft>
              <a:defRPr/>
            </a:pPr>
            <a:endParaRPr lang="en-US" sz="1000" dirty="0">
              <a:solidFill>
                <a:srgbClr val="000000"/>
              </a:solidFill>
              <a:latin typeface="Calibri"/>
              <a:cs typeface="Calibri"/>
            </a:endParaRPr>
          </a:p>
          <a:p>
            <a:pPr eaLnBrk="1" fontAlgn="auto" hangingPunct="1">
              <a:spcBef>
                <a:spcPts val="0"/>
              </a:spcBef>
              <a:spcAft>
                <a:spcPts val="0"/>
              </a:spcAft>
              <a:defRPr/>
            </a:pPr>
            <a:endParaRPr lang="en-US" sz="1000" dirty="0">
              <a:solidFill>
                <a:srgbClr val="000000"/>
              </a:solidFill>
              <a:latin typeface="Calibri"/>
              <a:cs typeface="Calibri"/>
            </a:endParaRPr>
          </a:p>
          <a:p>
            <a:pPr eaLnBrk="1" fontAlgn="auto" hangingPunct="1">
              <a:spcBef>
                <a:spcPts val="0"/>
              </a:spcBef>
              <a:spcAft>
                <a:spcPts val="0"/>
              </a:spcAft>
              <a:defRPr/>
            </a:pPr>
            <a:r>
              <a:rPr lang="en-US" sz="1500" b="1" dirty="0">
                <a:solidFill>
                  <a:srgbClr val="023770"/>
                </a:solidFill>
                <a:latin typeface="Calibri"/>
                <a:cs typeface="Calibri"/>
              </a:rPr>
              <a:t>BRASÍLIA</a:t>
            </a:r>
          </a:p>
          <a:p>
            <a:pPr eaLnBrk="1" fontAlgn="auto" hangingPunct="1">
              <a:spcBef>
                <a:spcPts val="0"/>
              </a:spcBef>
              <a:spcAft>
                <a:spcPts val="0"/>
              </a:spcAft>
              <a:defRPr/>
            </a:pPr>
            <a:endParaRPr lang="en-US" sz="1200" dirty="0">
              <a:solidFill>
                <a:schemeClr val="tx1">
                  <a:lumMod val="65000"/>
                  <a:lumOff val="35000"/>
                </a:schemeClr>
              </a:solidFill>
              <a:latin typeface="+mn-lt"/>
              <a:cs typeface="Calibri"/>
            </a:endParaRPr>
          </a:p>
          <a:p>
            <a:pPr eaLnBrk="1" fontAlgn="auto" hangingPunct="1">
              <a:spcBef>
                <a:spcPts val="0"/>
              </a:spcBef>
              <a:spcAft>
                <a:spcPts val="0"/>
              </a:spcAft>
              <a:defRPr/>
            </a:pPr>
            <a:r>
              <a:rPr lang="en-US" sz="1000" dirty="0">
                <a:solidFill>
                  <a:srgbClr val="000000"/>
                </a:solidFill>
                <a:latin typeface="Calibri"/>
                <a:cs typeface="Calibri"/>
              </a:rPr>
              <a:t>FONE: (55 61) 3039 9232</a:t>
            </a:r>
          </a:p>
          <a:p>
            <a:pPr eaLnBrk="1" fontAlgn="auto" hangingPunct="1">
              <a:spcBef>
                <a:spcPts val="0"/>
              </a:spcBef>
              <a:spcAft>
                <a:spcPts val="0"/>
              </a:spcAft>
              <a:defRPr/>
            </a:pPr>
            <a:r>
              <a:rPr lang="en-US" sz="1000" dirty="0">
                <a:solidFill>
                  <a:srgbClr val="000000"/>
                </a:solidFill>
                <a:latin typeface="Calibri"/>
                <a:cs typeface="Calibri"/>
              </a:rPr>
              <a:t>FAX: (55 61) 3039 9135</a:t>
            </a:r>
          </a:p>
          <a:p>
            <a:pPr eaLnBrk="1" fontAlgn="auto" hangingPunct="1">
              <a:spcBef>
                <a:spcPts val="0"/>
              </a:spcBef>
              <a:spcAft>
                <a:spcPts val="0"/>
              </a:spcAft>
              <a:defRPr/>
            </a:pPr>
            <a:r>
              <a:rPr lang="en-US" sz="1000" dirty="0">
                <a:solidFill>
                  <a:srgbClr val="000000"/>
                </a:solidFill>
                <a:latin typeface="Calibri"/>
                <a:cs typeface="Calibri"/>
              </a:rPr>
              <a:t>SHS, Quadra 06, CJ A, </a:t>
            </a:r>
            <a:r>
              <a:rPr lang="en-US" sz="1000" dirty="0" err="1">
                <a:solidFill>
                  <a:srgbClr val="000000"/>
                </a:solidFill>
                <a:latin typeface="Calibri"/>
                <a:cs typeface="Calibri"/>
              </a:rPr>
              <a:t>Bloco</a:t>
            </a:r>
            <a:r>
              <a:rPr lang="en-US" sz="1000" dirty="0">
                <a:solidFill>
                  <a:srgbClr val="000000"/>
                </a:solidFill>
                <a:latin typeface="Calibri"/>
                <a:cs typeface="Calibri"/>
              </a:rPr>
              <a:t> E, </a:t>
            </a:r>
            <a:r>
              <a:rPr lang="en-US" sz="1000" dirty="0" err="1">
                <a:solidFill>
                  <a:srgbClr val="000000"/>
                </a:solidFill>
                <a:latin typeface="Calibri"/>
                <a:cs typeface="Calibri"/>
              </a:rPr>
              <a:t>Sala</a:t>
            </a:r>
            <a:r>
              <a:rPr lang="en-US" sz="1000" dirty="0">
                <a:solidFill>
                  <a:srgbClr val="000000"/>
                </a:solidFill>
                <a:latin typeface="Calibri"/>
                <a:cs typeface="Calibri"/>
              </a:rPr>
              <a:t> 918 - Ed. </a:t>
            </a:r>
            <a:r>
              <a:rPr lang="en-US" sz="1000" dirty="0" err="1">
                <a:solidFill>
                  <a:srgbClr val="000000"/>
                </a:solidFill>
                <a:latin typeface="Calibri"/>
                <a:cs typeface="Calibri"/>
              </a:rPr>
              <a:t>Brasil</a:t>
            </a:r>
            <a:r>
              <a:rPr lang="en-US" sz="1000" dirty="0">
                <a:solidFill>
                  <a:srgbClr val="000000"/>
                </a:solidFill>
                <a:latin typeface="Calibri"/>
                <a:cs typeface="Calibri"/>
              </a:rPr>
              <a:t> XXI</a:t>
            </a:r>
          </a:p>
          <a:p>
            <a:pPr eaLnBrk="1" fontAlgn="auto" hangingPunct="1">
              <a:spcBef>
                <a:spcPts val="0"/>
              </a:spcBef>
              <a:spcAft>
                <a:spcPts val="0"/>
              </a:spcAft>
              <a:defRPr/>
            </a:pPr>
            <a:r>
              <a:rPr lang="en-US" sz="1000" dirty="0">
                <a:solidFill>
                  <a:srgbClr val="000000"/>
                </a:solidFill>
                <a:latin typeface="Calibri"/>
                <a:cs typeface="Calibri"/>
              </a:rPr>
              <a:t>70322-150 – Brasília – DF</a:t>
            </a:r>
          </a:p>
          <a:p>
            <a:pPr eaLnBrk="1" fontAlgn="auto" hangingPunct="1">
              <a:spcBef>
                <a:spcPts val="0"/>
              </a:spcBef>
              <a:spcAft>
                <a:spcPts val="0"/>
              </a:spcAft>
              <a:defRPr/>
            </a:pPr>
            <a:endParaRPr lang="en-US" sz="1000" dirty="0">
              <a:solidFill>
                <a:srgbClr val="000000"/>
              </a:solidFill>
              <a:latin typeface="Calibri"/>
              <a:cs typeface="Calibri"/>
            </a:endParaRPr>
          </a:p>
          <a:p>
            <a:pPr eaLnBrk="1" fontAlgn="auto" hangingPunct="1">
              <a:spcBef>
                <a:spcPts val="0"/>
              </a:spcBef>
              <a:spcAft>
                <a:spcPts val="0"/>
              </a:spcAft>
              <a:defRPr/>
            </a:pPr>
            <a:endParaRPr lang="en-US" sz="1000" dirty="0">
              <a:solidFill>
                <a:srgbClr val="000000"/>
              </a:solidFill>
              <a:latin typeface="Calibri"/>
              <a:cs typeface="Calibri"/>
            </a:endParaRPr>
          </a:p>
          <a:p>
            <a:pPr eaLnBrk="1" fontAlgn="auto" hangingPunct="1">
              <a:spcBef>
                <a:spcPts val="0"/>
              </a:spcBef>
              <a:spcAft>
                <a:spcPts val="0"/>
              </a:spcAft>
              <a:defRPr/>
            </a:pPr>
            <a:r>
              <a:rPr lang="en-US" sz="1500" b="1" dirty="0">
                <a:solidFill>
                  <a:srgbClr val="023770"/>
                </a:solidFill>
                <a:latin typeface="Calibri"/>
                <a:cs typeface="Calibri"/>
              </a:rPr>
              <a:t>VITÓRIA</a:t>
            </a:r>
          </a:p>
          <a:p>
            <a:pPr eaLnBrk="1" fontAlgn="auto" hangingPunct="1">
              <a:spcBef>
                <a:spcPts val="0"/>
              </a:spcBef>
              <a:spcAft>
                <a:spcPts val="0"/>
              </a:spcAft>
              <a:defRPr/>
            </a:pPr>
            <a:endParaRPr lang="en-US" sz="1200" dirty="0">
              <a:solidFill>
                <a:schemeClr val="tx1">
                  <a:lumMod val="65000"/>
                  <a:lumOff val="35000"/>
                </a:schemeClr>
              </a:solidFill>
              <a:latin typeface="+mn-lt"/>
              <a:cs typeface="Calibri"/>
            </a:endParaRPr>
          </a:p>
          <a:p>
            <a:pPr eaLnBrk="1" fontAlgn="auto" hangingPunct="1">
              <a:spcBef>
                <a:spcPts val="0"/>
              </a:spcBef>
              <a:spcAft>
                <a:spcPts val="0"/>
              </a:spcAft>
              <a:defRPr/>
            </a:pPr>
            <a:r>
              <a:rPr lang="en-US" sz="1000" dirty="0">
                <a:solidFill>
                  <a:srgbClr val="000000"/>
                </a:solidFill>
                <a:latin typeface="Calibri"/>
                <a:cs typeface="Calibri"/>
              </a:rPr>
              <a:t>FONE: (55 21) 3201 4775</a:t>
            </a:r>
          </a:p>
          <a:p>
            <a:pPr eaLnBrk="1" fontAlgn="auto" hangingPunct="1">
              <a:spcBef>
                <a:spcPts val="0"/>
              </a:spcBef>
              <a:spcAft>
                <a:spcPts val="0"/>
              </a:spcAft>
              <a:defRPr/>
            </a:pPr>
            <a:r>
              <a:rPr lang="en-US" sz="1000" dirty="0">
                <a:solidFill>
                  <a:srgbClr val="000000"/>
                </a:solidFill>
                <a:latin typeface="Calibri"/>
                <a:cs typeface="Calibri"/>
              </a:rPr>
              <a:t>Av. Professor Almeida Cousin, 125</a:t>
            </a:r>
          </a:p>
          <a:p>
            <a:pPr eaLnBrk="1" fontAlgn="auto" hangingPunct="1">
              <a:spcBef>
                <a:spcPts val="0"/>
              </a:spcBef>
              <a:spcAft>
                <a:spcPts val="0"/>
              </a:spcAft>
              <a:defRPr/>
            </a:pPr>
            <a:r>
              <a:rPr lang="en-US" sz="1000" dirty="0">
                <a:solidFill>
                  <a:srgbClr val="000000"/>
                </a:solidFill>
                <a:latin typeface="Calibri"/>
                <a:cs typeface="Calibri"/>
              </a:rPr>
              <a:t>Ed. </a:t>
            </a:r>
            <a:r>
              <a:rPr lang="en-US" sz="1000" dirty="0" err="1">
                <a:solidFill>
                  <a:srgbClr val="000000"/>
                </a:solidFill>
                <a:latin typeface="Calibri"/>
                <a:cs typeface="Calibri"/>
              </a:rPr>
              <a:t>Enseada</a:t>
            </a:r>
            <a:r>
              <a:rPr lang="en-US" sz="1000" dirty="0">
                <a:solidFill>
                  <a:srgbClr val="000000"/>
                </a:solidFill>
                <a:latin typeface="Calibri"/>
                <a:cs typeface="Calibri"/>
              </a:rPr>
              <a:t> Trade Center</a:t>
            </a:r>
          </a:p>
          <a:p>
            <a:pPr eaLnBrk="1" fontAlgn="auto" hangingPunct="1">
              <a:spcBef>
                <a:spcPts val="0"/>
              </a:spcBef>
              <a:spcAft>
                <a:spcPts val="0"/>
              </a:spcAft>
              <a:defRPr/>
            </a:pPr>
            <a:r>
              <a:rPr lang="en-US" sz="1000" dirty="0">
                <a:solidFill>
                  <a:srgbClr val="000000"/>
                </a:solidFill>
                <a:latin typeface="Calibri"/>
                <a:cs typeface="Calibri"/>
              </a:rPr>
              <a:t>Salas 1202 a 104 – </a:t>
            </a:r>
            <a:r>
              <a:rPr lang="en-US" sz="1000" dirty="0" err="1">
                <a:solidFill>
                  <a:srgbClr val="000000"/>
                </a:solidFill>
                <a:latin typeface="Calibri"/>
                <a:cs typeface="Calibri"/>
              </a:rPr>
              <a:t>Enseada</a:t>
            </a:r>
            <a:r>
              <a:rPr lang="en-US" sz="1000" dirty="0">
                <a:solidFill>
                  <a:srgbClr val="000000"/>
                </a:solidFill>
                <a:latin typeface="Calibri"/>
                <a:cs typeface="Calibri"/>
              </a:rPr>
              <a:t> do </a:t>
            </a:r>
            <a:r>
              <a:rPr lang="en-US" sz="1000" dirty="0" err="1">
                <a:solidFill>
                  <a:srgbClr val="000000"/>
                </a:solidFill>
                <a:latin typeface="Calibri"/>
                <a:cs typeface="Calibri"/>
              </a:rPr>
              <a:t>Suá</a:t>
            </a:r>
            <a:endParaRPr lang="en-US" sz="1000" dirty="0">
              <a:solidFill>
                <a:srgbClr val="000000"/>
              </a:solidFill>
              <a:latin typeface="Calibri"/>
              <a:cs typeface="Calibri"/>
            </a:endParaRPr>
          </a:p>
          <a:p>
            <a:pPr eaLnBrk="1" fontAlgn="auto" hangingPunct="1">
              <a:spcBef>
                <a:spcPts val="0"/>
              </a:spcBef>
              <a:spcAft>
                <a:spcPts val="0"/>
              </a:spcAft>
              <a:defRPr/>
            </a:pPr>
            <a:r>
              <a:rPr lang="en-US" sz="1000" dirty="0">
                <a:solidFill>
                  <a:srgbClr val="000000"/>
                </a:solidFill>
                <a:latin typeface="Calibri"/>
                <a:cs typeface="Calibri"/>
              </a:rPr>
              <a:t>29050-565 – </a:t>
            </a:r>
            <a:r>
              <a:rPr lang="en-US" sz="1000" dirty="0" err="1">
                <a:solidFill>
                  <a:srgbClr val="000000"/>
                </a:solidFill>
                <a:latin typeface="Calibri"/>
                <a:cs typeface="Calibri"/>
              </a:rPr>
              <a:t>Vitória</a:t>
            </a:r>
            <a:r>
              <a:rPr lang="en-US" sz="1000" dirty="0">
                <a:solidFill>
                  <a:srgbClr val="000000"/>
                </a:solidFill>
                <a:latin typeface="Calibri"/>
                <a:cs typeface="Calibri"/>
              </a:rPr>
              <a:t> - ES</a:t>
            </a:r>
          </a:p>
          <a:p>
            <a:pPr eaLnBrk="1" fontAlgn="auto" hangingPunct="1">
              <a:spcBef>
                <a:spcPts val="0"/>
              </a:spcBef>
              <a:spcAft>
                <a:spcPts val="0"/>
              </a:spcAft>
              <a:defRPr/>
            </a:pPr>
            <a:endParaRPr lang="en-US" sz="1000" dirty="0">
              <a:solidFill>
                <a:srgbClr val="000000"/>
              </a:solidFill>
              <a:latin typeface="Calibri"/>
              <a:cs typeface="Calibri"/>
            </a:endParaRPr>
          </a:p>
          <a:p>
            <a:pPr eaLnBrk="1" fontAlgn="auto" hangingPunct="1">
              <a:spcBef>
                <a:spcPts val="0"/>
              </a:spcBef>
              <a:spcAft>
                <a:spcPts val="0"/>
              </a:spcAft>
              <a:defRPr/>
            </a:pPr>
            <a:endParaRPr lang="en-US" sz="1000" dirty="0">
              <a:solidFill>
                <a:srgbClr val="000000"/>
              </a:solidFill>
              <a:latin typeface="Calibri"/>
              <a:cs typeface="Calibri"/>
            </a:endParaRPr>
          </a:p>
        </p:txBody>
      </p:sp>
      <p:sp>
        <p:nvSpPr>
          <p:cNvPr id="8196" name="TextBox 8"/>
          <p:cNvSpPr txBox="1">
            <a:spLocks noChangeArrowheads="1"/>
          </p:cNvSpPr>
          <p:nvPr/>
        </p:nvSpPr>
        <p:spPr bwMode="auto">
          <a:xfrm>
            <a:off x="1042988" y="5867400"/>
            <a:ext cx="43402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eaLnBrk="0" fontAlgn="base" hangingPunct="0">
              <a:spcBef>
                <a:spcPct val="0"/>
              </a:spcBef>
              <a:spcAft>
                <a:spcPct val="0"/>
              </a:spcAft>
              <a:defRPr>
                <a:solidFill>
                  <a:schemeClr val="tx1"/>
                </a:solidFill>
                <a:latin typeface="Tw Cen MT" pitchFamily="34" charset="0"/>
              </a:defRPr>
            </a:lvl6pPr>
            <a:lvl7pPr marL="2971800" indent="-228600" eaLnBrk="0" fontAlgn="base" hangingPunct="0">
              <a:spcBef>
                <a:spcPct val="0"/>
              </a:spcBef>
              <a:spcAft>
                <a:spcPct val="0"/>
              </a:spcAft>
              <a:defRPr>
                <a:solidFill>
                  <a:schemeClr val="tx1"/>
                </a:solidFill>
                <a:latin typeface="Tw Cen MT" pitchFamily="34" charset="0"/>
              </a:defRPr>
            </a:lvl7pPr>
            <a:lvl8pPr marL="3429000" indent="-228600" eaLnBrk="0" fontAlgn="base" hangingPunct="0">
              <a:spcBef>
                <a:spcPct val="0"/>
              </a:spcBef>
              <a:spcAft>
                <a:spcPct val="0"/>
              </a:spcAft>
              <a:defRPr>
                <a:solidFill>
                  <a:schemeClr val="tx1"/>
                </a:solidFill>
                <a:latin typeface="Tw Cen MT" pitchFamily="34" charset="0"/>
              </a:defRPr>
            </a:lvl8pPr>
            <a:lvl9pPr marL="3886200" indent="-228600" eaLnBrk="0" fontAlgn="base" hangingPunct="0">
              <a:spcBef>
                <a:spcPct val="0"/>
              </a:spcBef>
              <a:spcAft>
                <a:spcPct val="0"/>
              </a:spcAft>
              <a:defRPr>
                <a:solidFill>
                  <a:schemeClr val="tx1"/>
                </a:solidFill>
                <a:latin typeface="Tw Cen MT" pitchFamily="34" charset="0"/>
              </a:defRPr>
            </a:lvl9pPr>
          </a:lstStyle>
          <a:p>
            <a:pPr eaLnBrk="1" hangingPunct="1"/>
            <a:r>
              <a:rPr lang="en-US" sz="1100" b="1">
                <a:solidFill>
                  <a:srgbClr val="023770"/>
                </a:solidFill>
                <a:latin typeface="Calibri" pitchFamily="34" charset="0"/>
                <a:ea typeface="Calibri" pitchFamily="34" charset="0"/>
                <a:cs typeface="Calibri" pitchFamily="34" charset="0"/>
              </a:rPr>
              <a:t>RIO DE JANEIRO – SÃO PAULO – BRASÍLIA –  VITÓRIA</a:t>
            </a:r>
          </a:p>
        </p:txBody>
      </p:sp>
      <p:sp>
        <p:nvSpPr>
          <p:cNvPr id="5" name="Título 2"/>
          <p:cNvSpPr txBox="1">
            <a:spLocks/>
          </p:cNvSpPr>
          <p:nvPr/>
        </p:nvSpPr>
        <p:spPr bwMode="auto">
          <a:xfrm>
            <a:off x="755576" y="4005064"/>
            <a:ext cx="4033837"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eaLnBrk="0" fontAlgn="base" hangingPunct="0">
              <a:spcBef>
                <a:spcPct val="0"/>
              </a:spcBef>
              <a:spcAft>
                <a:spcPct val="0"/>
              </a:spcAft>
              <a:defRPr>
                <a:solidFill>
                  <a:schemeClr val="tx1"/>
                </a:solidFill>
                <a:latin typeface="Tw Cen MT" pitchFamily="34" charset="0"/>
              </a:defRPr>
            </a:lvl6pPr>
            <a:lvl7pPr marL="2971800" indent="-228600" eaLnBrk="0" fontAlgn="base" hangingPunct="0">
              <a:spcBef>
                <a:spcPct val="0"/>
              </a:spcBef>
              <a:spcAft>
                <a:spcPct val="0"/>
              </a:spcAft>
              <a:defRPr>
                <a:solidFill>
                  <a:schemeClr val="tx1"/>
                </a:solidFill>
                <a:latin typeface="Tw Cen MT" pitchFamily="34" charset="0"/>
              </a:defRPr>
            </a:lvl7pPr>
            <a:lvl8pPr marL="3429000" indent="-228600" eaLnBrk="0" fontAlgn="base" hangingPunct="0">
              <a:spcBef>
                <a:spcPct val="0"/>
              </a:spcBef>
              <a:spcAft>
                <a:spcPct val="0"/>
              </a:spcAft>
              <a:defRPr>
                <a:solidFill>
                  <a:schemeClr val="tx1"/>
                </a:solidFill>
                <a:latin typeface="Tw Cen MT" pitchFamily="34" charset="0"/>
              </a:defRPr>
            </a:lvl8pPr>
            <a:lvl9pPr marL="3886200" indent="-228600" eaLnBrk="0" fontAlgn="base" hangingPunct="0">
              <a:spcBef>
                <a:spcPct val="0"/>
              </a:spcBef>
              <a:spcAft>
                <a:spcPct val="0"/>
              </a:spcAft>
              <a:defRPr>
                <a:solidFill>
                  <a:schemeClr val="tx1"/>
                </a:solidFill>
                <a:latin typeface="Tw Cen MT" pitchFamily="34" charset="0"/>
              </a:defRPr>
            </a:lvl9pPr>
          </a:lstStyle>
          <a:p>
            <a:pPr eaLnBrk="1" hangingPunct="1"/>
            <a:r>
              <a:rPr lang="en-US" sz="2200" b="1" dirty="0" smtClean="0">
                <a:solidFill>
                  <a:srgbClr val="000000"/>
                </a:solidFill>
                <a:latin typeface="Arial" pitchFamily="34" charset="0"/>
                <a:cs typeface="Arial" pitchFamily="34" charset="0"/>
              </a:rPr>
              <a:t>Thank You!</a:t>
            </a:r>
            <a:endParaRPr lang="en-US" sz="2200" b="1" dirty="0" smtClean="0">
              <a:solidFill>
                <a:srgbClr val="000000"/>
              </a:solidFill>
              <a:latin typeface="Arial" pitchFamily="34" charset="0"/>
              <a:ea typeface="Calibri" pitchFamily="34" charset="0"/>
              <a:cs typeface="Arial" pitchFamily="34" charset="0"/>
            </a:endParaRPr>
          </a:p>
          <a:p>
            <a:pPr eaLnBrk="1" hangingPunct="1"/>
            <a:endParaRPr lang="pt-BR" sz="2200" b="1" dirty="0" smtClean="0">
              <a:solidFill>
                <a:srgbClr val="000000"/>
              </a:solidFill>
              <a:latin typeface="Arial" charset="0"/>
              <a:cs typeface="Arial" charset="0"/>
            </a:endParaRPr>
          </a:p>
          <a:p>
            <a:pPr eaLnBrk="1" hangingPunct="1"/>
            <a:r>
              <a:rPr lang="pt-BR" b="1" dirty="0" smtClean="0">
                <a:solidFill>
                  <a:schemeClr val="bg1"/>
                </a:solidFill>
                <a:latin typeface="Arial" charset="0"/>
                <a:cs typeface="Arial" charset="0"/>
              </a:rPr>
              <a:t>Camila Mendes Vianna Cardoso</a:t>
            </a:r>
          </a:p>
          <a:p>
            <a:pPr eaLnBrk="1" hangingPunct="1"/>
            <a:r>
              <a:rPr lang="pt-BR" b="1" smtClean="0">
                <a:solidFill>
                  <a:schemeClr val="bg1"/>
                </a:solidFill>
                <a:latin typeface="Arial" charset="0"/>
                <a:cs typeface="Arial" charset="0"/>
              </a:rPr>
              <a:t>camila@kincaid.com.br</a:t>
            </a:r>
            <a:endParaRPr lang="pt-BR" b="1" dirty="0">
              <a:solidFill>
                <a:schemeClr val="bg1"/>
              </a:solidFill>
              <a:latin typeface="Arial" charset="0"/>
              <a:cs typeface="Arial" charset="0"/>
            </a:endParaRPr>
          </a:p>
        </p:txBody>
      </p:sp>
    </p:spTree>
  </p:cSld>
  <p:clrMapOvr>
    <a:masterClrMapping/>
  </p:clrMapOvr>
  <p:transition spd="slow">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tângulo 4"/>
          <p:cNvSpPr>
            <a:spLocks noChangeArrowheads="1"/>
          </p:cNvSpPr>
          <p:nvPr/>
        </p:nvSpPr>
        <p:spPr bwMode="auto">
          <a:xfrm>
            <a:off x="3446463" y="422731"/>
            <a:ext cx="55181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1" hangingPunct="1"/>
            <a:r>
              <a:rPr lang="pt-BR" sz="2200" b="1" dirty="0" smtClean="0">
                <a:latin typeface="Arial" charset="0"/>
                <a:cs typeface="Arial" charset="0"/>
              </a:rPr>
              <a:t>SIGNIFICANCE OF THE CASE </a:t>
            </a:r>
          </a:p>
        </p:txBody>
      </p:sp>
      <p:sp>
        <p:nvSpPr>
          <p:cNvPr id="5" name="Retângulo 4"/>
          <p:cNvSpPr/>
          <p:nvPr/>
        </p:nvSpPr>
        <p:spPr>
          <a:xfrm>
            <a:off x="467544" y="1844824"/>
            <a:ext cx="8208912" cy="5078313"/>
          </a:xfrm>
          <a:prstGeom prst="rect">
            <a:avLst/>
          </a:prstGeom>
        </p:spPr>
        <p:txBody>
          <a:bodyPr wrap="square">
            <a:spAutoFit/>
          </a:bodyPr>
          <a:lstStyle/>
          <a:p>
            <a:endParaRPr lang="pt-BR" b="1" dirty="0"/>
          </a:p>
          <a:p>
            <a:pPr marL="285750" indent="-285750">
              <a:buFont typeface="Wingdings" pitchFamily="2" charset="2"/>
              <a:buChar char="ü"/>
            </a:pPr>
            <a:r>
              <a:rPr lang="en-US" dirty="0" smtClean="0">
                <a:latin typeface="Arial" pitchFamily="34" charset="0"/>
                <a:cs typeface="Arial" pitchFamily="34" charset="0"/>
              </a:rPr>
              <a:t>Paradigm and leading case in Brazil</a:t>
            </a:r>
          </a:p>
          <a:p>
            <a:endParaRPr lang="en-US" dirty="0" smtClean="0">
              <a:latin typeface="Arial" pitchFamily="34" charset="0"/>
              <a:cs typeface="Arial" pitchFamily="34" charset="0"/>
            </a:endParaRPr>
          </a:p>
          <a:p>
            <a:pPr marL="285750" indent="-285750">
              <a:buFont typeface="Wingdings" pitchFamily="2" charset="2"/>
              <a:buChar char="ü"/>
            </a:pPr>
            <a:r>
              <a:rPr lang="en-US" dirty="0" smtClean="0">
                <a:latin typeface="Arial" pitchFamily="34" charset="0"/>
                <a:cs typeface="Arial" pitchFamily="34" charset="0"/>
              </a:rPr>
              <a:t>Involves questions about the registry of vessel. </a:t>
            </a:r>
          </a:p>
          <a:p>
            <a:pPr marL="285750" indent="-285750">
              <a:buFont typeface="Wingdings" pitchFamily="2" charset="2"/>
              <a:buChar char="ü"/>
            </a:pPr>
            <a:r>
              <a:rPr lang="en-US" dirty="0" smtClean="0">
                <a:latin typeface="Arial" pitchFamily="34" charset="0"/>
                <a:cs typeface="Arial" pitchFamily="34" charset="0"/>
              </a:rPr>
              <a:t>Registered under flags of convenience.</a:t>
            </a:r>
          </a:p>
          <a:p>
            <a:endParaRPr lang="en-US" dirty="0" smtClean="0">
              <a:latin typeface="Arial" pitchFamily="34" charset="0"/>
              <a:cs typeface="Arial" pitchFamily="34" charset="0"/>
            </a:endParaRPr>
          </a:p>
          <a:p>
            <a:pPr marL="285750" indent="-285750">
              <a:buFont typeface="Wingdings" charset="2"/>
              <a:buChar char="ü"/>
            </a:pPr>
            <a:r>
              <a:rPr lang="en-US" dirty="0" smtClean="0">
                <a:latin typeface="Arial" pitchFamily="34" charset="0"/>
                <a:cs typeface="Arial" pitchFamily="34" charset="0"/>
              </a:rPr>
              <a:t>Repercussion on the International market.  </a:t>
            </a:r>
          </a:p>
          <a:p>
            <a:endParaRPr lang="en-US" dirty="0" smtClean="0">
              <a:latin typeface="Arial" pitchFamily="34" charset="0"/>
              <a:cs typeface="Arial" pitchFamily="34" charset="0"/>
            </a:endParaRPr>
          </a:p>
          <a:p>
            <a:pPr marL="285750" indent="-285750">
              <a:buFont typeface="Wingdings" charset="2"/>
              <a:buChar char="ü"/>
            </a:pPr>
            <a:r>
              <a:rPr lang="en-US" dirty="0" smtClean="0">
                <a:latin typeface="Arial" pitchFamily="34" charset="0"/>
                <a:cs typeface="Arial" pitchFamily="34" charset="0"/>
              </a:rPr>
              <a:t>We nowadays have  </a:t>
            </a:r>
            <a:r>
              <a:rPr lang="en-US" b="1" dirty="0" smtClean="0">
                <a:latin typeface="Arial" pitchFamily="34" charset="0"/>
                <a:cs typeface="Arial" pitchFamily="34" charset="0"/>
              </a:rPr>
              <a:t>636 </a:t>
            </a:r>
            <a:r>
              <a:rPr lang="en-US" dirty="0" smtClean="0">
                <a:latin typeface="Arial" pitchFamily="34" charset="0"/>
                <a:cs typeface="Arial" pitchFamily="34" charset="0"/>
              </a:rPr>
              <a:t>foreign vessels capable of operating in Brazil (*Directory of Ports and Coasts , </a:t>
            </a:r>
          </a:p>
          <a:p>
            <a:pPr marL="285750" indent="-285750">
              <a:buFont typeface="Wingdings" charset="2"/>
              <a:buChar char="ü"/>
            </a:pPr>
            <a:r>
              <a:rPr lang="en-US" b="1" dirty="0" smtClean="0">
                <a:latin typeface="Arial" pitchFamily="34" charset="0"/>
                <a:cs typeface="Arial" pitchFamily="34" charset="0"/>
              </a:rPr>
              <a:t>525</a:t>
            </a:r>
            <a:r>
              <a:rPr lang="en-US" dirty="0" smtClean="0">
                <a:latin typeface="Arial" pitchFamily="34" charset="0"/>
                <a:cs typeface="Arial" pitchFamily="34" charset="0"/>
              </a:rPr>
              <a:t> with flags of convenience, and  </a:t>
            </a:r>
          </a:p>
          <a:p>
            <a:pPr marL="285750" indent="-285750">
              <a:buFont typeface="Wingdings" charset="2"/>
              <a:buChar char="ü"/>
            </a:pPr>
            <a:r>
              <a:rPr lang="en-US" b="1" dirty="0" smtClean="0">
                <a:latin typeface="Arial" pitchFamily="34" charset="0"/>
                <a:cs typeface="Arial" pitchFamily="34" charset="0"/>
              </a:rPr>
              <a:t>50</a:t>
            </a:r>
            <a:r>
              <a:rPr lang="en-US" dirty="0" smtClean="0">
                <a:latin typeface="Arial" pitchFamily="34" charset="0"/>
                <a:cs typeface="Arial" pitchFamily="34" charset="0"/>
              </a:rPr>
              <a:t> under Liberian flag, with 80% of these vessels mortgaged. </a:t>
            </a:r>
          </a:p>
          <a:p>
            <a:endParaRPr lang="pt-BR" dirty="0" smtClean="0">
              <a:latin typeface="Arial" pitchFamily="34" charset="0"/>
              <a:cs typeface="Arial" pitchFamily="34" charset="0"/>
            </a:endParaRPr>
          </a:p>
          <a:p>
            <a:pPr marL="285750" indent="-285750">
              <a:buFont typeface="Wingdings" pitchFamily="2" charset="2"/>
              <a:buChar char="ü"/>
            </a:pPr>
            <a:r>
              <a:rPr lang="en-US" dirty="0" smtClean="0">
                <a:latin typeface="Arial" pitchFamily="34" charset="0"/>
                <a:cs typeface="Arial" pitchFamily="34" charset="0"/>
              </a:rPr>
              <a:t>Involves International conventions such as the </a:t>
            </a:r>
            <a:r>
              <a:rPr lang="en-US" dirty="0" smtClean="0"/>
              <a:t>United Nations Convention on the Law of the Sea, the Bustamante Code, and the Brussels Convention. </a:t>
            </a:r>
            <a:r>
              <a:rPr lang="pt-BR" dirty="0" smtClean="0">
                <a:latin typeface="Arial" pitchFamily="34" charset="0"/>
                <a:cs typeface="Arial" pitchFamily="34" charset="0"/>
              </a:rPr>
              <a:t/>
            </a:r>
            <a:br>
              <a:rPr lang="pt-BR" dirty="0" smtClean="0">
                <a:latin typeface="Arial" pitchFamily="34" charset="0"/>
                <a:cs typeface="Arial" pitchFamily="34" charset="0"/>
              </a:rPr>
            </a:br>
            <a:endParaRPr lang="pt-BR" dirty="0">
              <a:latin typeface="Arial" pitchFamily="34" charset="0"/>
              <a:cs typeface="Arial" pitchFamily="34" charset="0"/>
            </a:endParaRPr>
          </a:p>
          <a:p>
            <a:pPr marL="285750" indent="-285750">
              <a:buFont typeface="Wingdings" pitchFamily="2" charset="2"/>
              <a:buChar char="ü"/>
            </a:pPr>
            <a:r>
              <a:rPr lang="en-US" dirty="0" smtClean="0">
                <a:latin typeface="Arial" pitchFamily="34" charset="0"/>
                <a:cs typeface="Arial" pitchFamily="34" charset="0"/>
              </a:rPr>
              <a:t>Direct impact on financing structure or guarantees involving vessels intended to operate in Brazil. </a:t>
            </a:r>
            <a:endParaRPr lang="en-US" dirty="0">
              <a:latin typeface="Arial" pitchFamily="34" charset="0"/>
              <a:cs typeface="Arial" pitchFamily="34" charset="0"/>
            </a:endParaRPr>
          </a:p>
        </p:txBody>
      </p:sp>
      <p:sp>
        <p:nvSpPr>
          <p:cNvPr id="6" name="AutoShape 2" descr="Resultado de imagem para leading cas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7" name="Picture 6"/>
          <p:cNvPicPr>
            <a:picLocks noChangeAspect="1"/>
          </p:cNvPicPr>
          <p:nvPr/>
        </p:nvPicPr>
        <p:blipFill>
          <a:blip r:embed="rId3"/>
          <a:stretch>
            <a:fillRect/>
          </a:stretch>
        </p:blipFill>
        <p:spPr>
          <a:xfrm>
            <a:off x="7108345" y="1772816"/>
            <a:ext cx="1820425" cy="1512168"/>
          </a:xfrm>
          <a:prstGeom prst="rect">
            <a:avLst/>
          </a:prstGeom>
        </p:spPr>
      </p:pic>
    </p:spTree>
    <p:extLst>
      <p:ext uri="{BB962C8B-B14F-4D97-AF65-F5344CB8AC3E}">
        <p14:creationId xmlns:p14="http://schemas.microsoft.com/office/powerpoint/2010/main" val="3139111698"/>
      </p:ext>
    </p:extLst>
  </p:cSld>
  <p:clrMapOvr>
    <a:masterClrMapping/>
  </p:clrMapOvr>
  <p:transition>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tângulo 4"/>
          <p:cNvSpPr>
            <a:spLocks noChangeArrowheads="1"/>
          </p:cNvSpPr>
          <p:nvPr/>
        </p:nvSpPr>
        <p:spPr bwMode="auto">
          <a:xfrm>
            <a:off x="3491880" y="404664"/>
            <a:ext cx="55181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1" hangingPunct="1"/>
            <a:r>
              <a:rPr lang="pt-BR" sz="2200" b="1" dirty="0" smtClean="0">
                <a:latin typeface="Arial" charset="0"/>
                <a:cs typeface="Arial" charset="0"/>
              </a:rPr>
              <a:t>THE CASE</a:t>
            </a:r>
          </a:p>
        </p:txBody>
      </p:sp>
      <p:sp>
        <p:nvSpPr>
          <p:cNvPr id="2" name="Retângulo 1"/>
          <p:cNvSpPr/>
          <p:nvPr/>
        </p:nvSpPr>
        <p:spPr>
          <a:xfrm>
            <a:off x="395536" y="1844824"/>
            <a:ext cx="8208912" cy="2585323"/>
          </a:xfrm>
          <a:prstGeom prst="rect">
            <a:avLst/>
          </a:prstGeom>
        </p:spPr>
        <p:txBody>
          <a:bodyPr wrap="square">
            <a:spAutoFit/>
          </a:bodyPr>
          <a:lstStyle/>
          <a:p>
            <a:pPr marL="285750" indent="-285750" algn="just">
              <a:buFontTx/>
              <a:buChar char="-"/>
            </a:pPr>
            <a:r>
              <a:rPr lang="en-US" b="1" dirty="0" smtClean="0">
                <a:latin typeface="Arial" pitchFamily="34" charset="0"/>
                <a:cs typeface="Arial" pitchFamily="34" charset="0"/>
              </a:rPr>
              <a:t>BTG PACTUAL</a:t>
            </a:r>
            <a:r>
              <a:rPr lang="en-US" dirty="0" smtClean="0">
                <a:latin typeface="Arial" pitchFamily="34" charset="0"/>
                <a:cs typeface="Arial" pitchFamily="34" charset="0"/>
              </a:rPr>
              <a:t> executed </a:t>
            </a:r>
            <a:r>
              <a:rPr lang="en-US" b="1" dirty="0" smtClean="0">
                <a:latin typeface="Arial" pitchFamily="34" charset="0"/>
                <a:cs typeface="Arial" pitchFamily="34" charset="0"/>
              </a:rPr>
              <a:t>OSX 3 Leasing B.V</a:t>
            </a:r>
            <a:r>
              <a:rPr lang="en-US" dirty="0" smtClean="0">
                <a:latin typeface="Arial" pitchFamily="34" charset="0"/>
                <a:cs typeface="Arial" pitchFamily="34" charset="0"/>
              </a:rPr>
              <a:t>. due to a US$27.391.594,01 debt; </a:t>
            </a:r>
            <a:endParaRPr lang="en-US" sz="900" dirty="0" smtClean="0">
              <a:latin typeface="Arial" pitchFamily="34" charset="0"/>
              <a:cs typeface="Arial" pitchFamily="34" charset="0"/>
            </a:endParaRPr>
          </a:p>
          <a:p>
            <a:pPr marL="285750" indent="-285750" algn="just">
              <a:buFontTx/>
              <a:buChar char="-"/>
            </a:pPr>
            <a:r>
              <a:rPr lang="en-US" b="1" dirty="0" smtClean="0">
                <a:latin typeface="Arial" pitchFamily="34" charset="0"/>
                <a:cs typeface="Arial" pitchFamily="34" charset="0"/>
              </a:rPr>
              <a:t>BTG</a:t>
            </a:r>
            <a:r>
              <a:rPr lang="en-US" dirty="0" smtClean="0">
                <a:latin typeface="Arial" pitchFamily="34" charset="0"/>
                <a:cs typeface="Arial" pitchFamily="34" charset="0"/>
              </a:rPr>
              <a:t> requested and the levy of execution upon the </a:t>
            </a:r>
            <a:r>
              <a:rPr lang="en-US" b="1" dirty="0" smtClean="0">
                <a:latin typeface="Arial" pitchFamily="34" charset="0"/>
                <a:cs typeface="Arial" pitchFamily="34" charset="0"/>
              </a:rPr>
              <a:t>FPSO OSX 3 </a:t>
            </a:r>
            <a:r>
              <a:rPr lang="en-US" dirty="0" smtClean="0">
                <a:latin typeface="Arial" pitchFamily="34" charset="0"/>
                <a:cs typeface="Arial" pitchFamily="34" charset="0"/>
              </a:rPr>
              <a:t>was granted; </a:t>
            </a:r>
          </a:p>
          <a:p>
            <a:pPr marL="285750" indent="-285750" algn="just">
              <a:buFontTx/>
              <a:buChar char="-"/>
            </a:pPr>
            <a:endParaRPr lang="pt-BR" dirty="0" smtClean="0">
              <a:latin typeface="Arial" pitchFamily="34" charset="0"/>
              <a:cs typeface="Arial" pitchFamily="34" charset="0"/>
            </a:endParaRPr>
          </a:p>
          <a:p>
            <a:pPr marL="285750" indent="-285750" algn="just">
              <a:buFontTx/>
              <a:buChar char="-"/>
            </a:pPr>
            <a:r>
              <a:rPr lang="en-US" b="1" dirty="0" smtClean="0">
                <a:latin typeface="Arial" pitchFamily="34" charset="0"/>
                <a:cs typeface="Arial" pitchFamily="34" charset="0"/>
              </a:rPr>
              <a:t>NORDIC TRUSTEE  </a:t>
            </a:r>
            <a:r>
              <a:rPr lang="en-US" dirty="0" smtClean="0">
                <a:latin typeface="Arial" pitchFamily="34" charset="0"/>
                <a:cs typeface="Arial" pitchFamily="34" charset="0"/>
              </a:rPr>
              <a:t>is the </a:t>
            </a:r>
            <a:r>
              <a:rPr lang="en-US" b="1" dirty="0" smtClean="0">
                <a:latin typeface="Arial" pitchFamily="34" charset="0"/>
                <a:cs typeface="Arial" pitchFamily="34" charset="0"/>
              </a:rPr>
              <a:t>MORTGAGEE CREDITOR  </a:t>
            </a:r>
            <a:r>
              <a:rPr lang="en-US" dirty="0" smtClean="0">
                <a:latin typeface="Arial" pitchFamily="34" charset="0"/>
                <a:cs typeface="Arial" pitchFamily="34" charset="0"/>
              </a:rPr>
              <a:t>of the FPSO OSX 3 by virtue of the operation of issuance of bonds in the face value of US$500,000.000.00, issued in the  Norway´s Stock Market.  </a:t>
            </a:r>
          </a:p>
          <a:p>
            <a:pPr algn="just"/>
            <a:endParaRPr lang="pt-BR" dirty="0">
              <a:latin typeface="Arial" pitchFamily="34" charset="0"/>
              <a:cs typeface="Arial" pitchFamily="34" charset="0"/>
            </a:endParaRPr>
          </a:p>
        </p:txBody>
      </p:sp>
      <p:sp>
        <p:nvSpPr>
          <p:cNvPr id="8" name="TextBox 7"/>
          <p:cNvSpPr txBox="1"/>
          <p:nvPr/>
        </p:nvSpPr>
        <p:spPr>
          <a:xfrm>
            <a:off x="387760" y="4221088"/>
            <a:ext cx="4680520" cy="2308324"/>
          </a:xfrm>
          <a:prstGeom prst="rect">
            <a:avLst/>
          </a:prstGeom>
          <a:noFill/>
        </p:spPr>
        <p:txBody>
          <a:bodyPr wrap="square" rtlCol="0">
            <a:spAutoFit/>
          </a:bodyPr>
          <a:lstStyle/>
          <a:p>
            <a:pPr marL="285750" indent="-285750" algn="just">
              <a:buFontTx/>
              <a:buChar char="-"/>
            </a:pPr>
            <a:r>
              <a:rPr lang="en-US" dirty="0" smtClean="0">
                <a:latin typeface="Arial" pitchFamily="34" charset="0"/>
                <a:cs typeface="Arial" pitchFamily="34" charset="0"/>
              </a:rPr>
              <a:t>O </a:t>
            </a:r>
            <a:r>
              <a:rPr lang="en-US" b="1" dirty="0" smtClean="0">
                <a:latin typeface="Arial" pitchFamily="34" charset="0"/>
                <a:cs typeface="Arial" pitchFamily="34" charset="0"/>
              </a:rPr>
              <a:t>NORDIC TRUSTEE</a:t>
            </a:r>
            <a:r>
              <a:rPr lang="en-US" dirty="0" smtClean="0">
                <a:latin typeface="Arial" pitchFamily="34" charset="0"/>
                <a:cs typeface="Arial" pitchFamily="34" charset="0"/>
              </a:rPr>
              <a:t> requests priority in the proceeds of the sale of the  FPSO, by virtue of the mortgage. </a:t>
            </a:r>
          </a:p>
          <a:p>
            <a:pPr marL="285750" indent="-285750" algn="just">
              <a:buFontTx/>
              <a:buChar char="-"/>
            </a:pPr>
            <a:r>
              <a:rPr lang="en-US" dirty="0" smtClean="0">
                <a:latin typeface="Arial" pitchFamily="34" charset="0"/>
                <a:cs typeface="Arial" pitchFamily="34" charset="0"/>
              </a:rPr>
              <a:t>The court confirmed the first instance decision in the sense that the </a:t>
            </a:r>
            <a:r>
              <a:rPr lang="en-US" b="1" dirty="0" smtClean="0">
                <a:latin typeface="Arial" pitchFamily="34" charset="0"/>
                <a:cs typeface="Arial" pitchFamily="34" charset="0"/>
              </a:rPr>
              <a:t>MORTGAGE EXECUTED IN FAVOR OF NORDIC TRUSTEE IS NOT VALID IN BRAZIL.</a:t>
            </a:r>
            <a:r>
              <a:rPr lang="en-US" dirty="0" smtClean="0">
                <a:latin typeface="Arial" pitchFamily="34" charset="0"/>
                <a:cs typeface="Arial" pitchFamily="34" charset="0"/>
              </a:rPr>
              <a:t> </a:t>
            </a:r>
            <a:endParaRPr lang="en-US" dirty="0"/>
          </a:p>
        </p:txBody>
      </p:sp>
      <p:pic>
        <p:nvPicPr>
          <p:cNvPr id="10" name="Picture 9"/>
          <p:cNvPicPr>
            <a:picLocks noChangeAspect="1"/>
          </p:cNvPicPr>
          <p:nvPr/>
        </p:nvPicPr>
        <p:blipFill>
          <a:blip r:embed="rId3"/>
          <a:stretch>
            <a:fillRect/>
          </a:stretch>
        </p:blipFill>
        <p:spPr>
          <a:xfrm>
            <a:off x="5029200" y="4293096"/>
            <a:ext cx="4114800" cy="1981200"/>
          </a:xfrm>
          <a:prstGeom prst="rect">
            <a:avLst/>
          </a:prstGeom>
        </p:spPr>
      </p:pic>
    </p:spTree>
    <p:extLst>
      <p:ext uri="{BB962C8B-B14F-4D97-AF65-F5344CB8AC3E}">
        <p14:creationId xmlns:p14="http://schemas.microsoft.com/office/powerpoint/2010/main" val="3294785349"/>
      </p:ext>
    </p:extLst>
  </p:cSld>
  <p:clrMapOvr>
    <a:masterClrMapping/>
  </p:clrMapOvr>
  <p:transition>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tângulo 4"/>
          <p:cNvSpPr>
            <a:spLocks noChangeArrowheads="1"/>
          </p:cNvSpPr>
          <p:nvPr/>
        </p:nvSpPr>
        <p:spPr bwMode="auto">
          <a:xfrm>
            <a:off x="3446463" y="253454"/>
            <a:ext cx="55181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1" hangingPunct="1"/>
            <a:r>
              <a:rPr lang="pt-BR" sz="2200" b="1" dirty="0" smtClean="0">
                <a:latin typeface="Arial" charset="0"/>
                <a:cs typeface="Arial" charset="0"/>
              </a:rPr>
              <a:t>OPERATION AND MORTGAGE STRUCTURE </a:t>
            </a:r>
          </a:p>
        </p:txBody>
      </p:sp>
      <p:sp>
        <p:nvSpPr>
          <p:cNvPr id="6148" name="CaixaDeTexto 3"/>
          <p:cNvSpPr txBox="1">
            <a:spLocks noChangeArrowheads="1"/>
          </p:cNvSpPr>
          <p:nvPr/>
        </p:nvSpPr>
        <p:spPr bwMode="auto">
          <a:xfrm>
            <a:off x="5715000" y="6542088"/>
            <a:ext cx="3384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eaLnBrk="0" fontAlgn="base" hangingPunct="0">
              <a:spcBef>
                <a:spcPct val="0"/>
              </a:spcBef>
              <a:spcAft>
                <a:spcPct val="0"/>
              </a:spcAft>
              <a:defRPr>
                <a:solidFill>
                  <a:schemeClr val="tx1"/>
                </a:solidFill>
                <a:latin typeface="Tw Cen MT" pitchFamily="34" charset="0"/>
              </a:defRPr>
            </a:lvl6pPr>
            <a:lvl7pPr marL="2971800" indent="-228600" eaLnBrk="0" fontAlgn="base" hangingPunct="0">
              <a:spcBef>
                <a:spcPct val="0"/>
              </a:spcBef>
              <a:spcAft>
                <a:spcPct val="0"/>
              </a:spcAft>
              <a:defRPr>
                <a:solidFill>
                  <a:schemeClr val="tx1"/>
                </a:solidFill>
                <a:latin typeface="Tw Cen MT" pitchFamily="34" charset="0"/>
              </a:defRPr>
            </a:lvl7pPr>
            <a:lvl8pPr marL="3429000" indent="-228600" eaLnBrk="0" fontAlgn="base" hangingPunct="0">
              <a:spcBef>
                <a:spcPct val="0"/>
              </a:spcBef>
              <a:spcAft>
                <a:spcPct val="0"/>
              </a:spcAft>
              <a:defRPr>
                <a:solidFill>
                  <a:schemeClr val="tx1"/>
                </a:solidFill>
                <a:latin typeface="Tw Cen MT" pitchFamily="34" charset="0"/>
              </a:defRPr>
            </a:lvl8pPr>
            <a:lvl9pPr marL="3886200" indent="-228600" eaLnBrk="0" fontAlgn="base" hangingPunct="0">
              <a:spcBef>
                <a:spcPct val="0"/>
              </a:spcBef>
              <a:spcAft>
                <a:spcPct val="0"/>
              </a:spcAft>
              <a:defRPr>
                <a:solidFill>
                  <a:schemeClr val="tx1"/>
                </a:solidFill>
                <a:latin typeface="Tw Cen MT" pitchFamily="34" charset="0"/>
              </a:defRPr>
            </a:lvl9pPr>
          </a:lstStyle>
          <a:p>
            <a:pPr algn="r" eaLnBrk="1" hangingPunct="1"/>
            <a:r>
              <a:rPr lang="en-US" sz="1100">
                <a:latin typeface="Gotham ExtraLight" pitchFamily="2" charset="0"/>
              </a:rPr>
              <a:t>Kincaid | Mendes Vianna Advogados     3</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5893" y="5301207"/>
            <a:ext cx="2543657" cy="1502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tângulo de cantos arredondados 2"/>
          <p:cNvSpPr/>
          <p:nvPr/>
        </p:nvSpPr>
        <p:spPr>
          <a:xfrm>
            <a:off x="1739433" y="1844824"/>
            <a:ext cx="1944216" cy="648072"/>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1739433" y="1826281"/>
            <a:ext cx="1944216" cy="646331"/>
          </a:xfrm>
          <a:prstGeom prst="rect">
            <a:avLst/>
          </a:prstGeom>
          <a:noFill/>
        </p:spPr>
        <p:txBody>
          <a:bodyPr wrap="square" rtlCol="0">
            <a:spAutoFit/>
          </a:bodyPr>
          <a:lstStyle/>
          <a:p>
            <a:pPr algn="ctr"/>
            <a:r>
              <a:rPr lang="pt-BR" b="1" dirty="0" smtClean="0">
                <a:latin typeface="Arial" pitchFamily="34" charset="0"/>
                <a:cs typeface="Arial" pitchFamily="34" charset="0"/>
              </a:rPr>
              <a:t>OSX 3 Leasing B.V. </a:t>
            </a:r>
            <a:endParaRPr lang="pt-BR" b="1" dirty="0">
              <a:latin typeface="Arial" pitchFamily="34" charset="0"/>
              <a:cs typeface="Arial" pitchFamily="34" charset="0"/>
            </a:endParaRPr>
          </a:p>
        </p:txBody>
      </p:sp>
      <p:sp>
        <p:nvSpPr>
          <p:cNvPr id="10" name="Retângulo de cantos arredondados 9"/>
          <p:cNvSpPr/>
          <p:nvPr/>
        </p:nvSpPr>
        <p:spPr>
          <a:xfrm>
            <a:off x="5391056" y="3068960"/>
            <a:ext cx="1944216" cy="648072"/>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aixaDeTexto 10"/>
          <p:cNvSpPr txBox="1"/>
          <p:nvPr/>
        </p:nvSpPr>
        <p:spPr>
          <a:xfrm>
            <a:off x="5364180" y="3070701"/>
            <a:ext cx="1944216" cy="646331"/>
          </a:xfrm>
          <a:prstGeom prst="rect">
            <a:avLst/>
          </a:prstGeom>
          <a:noFill/>
        </p:spPr>
        <p:txBody>
          <a:bodyPr wrap="square" rtlCol="0">
            <a:spAutoFit/>
          </a:bodyPr>
          <a:lstStyle/>
          <a:p>
            <a:pPr algn="ctr"/>
            <a:r>
              <a:rPr lang="pt-BR" b="1" dirty="0" smtClean="0">
                <a:latin typeface="Arial" pitchFamily="34" charset="0"/>
                <a:cs typeface="Arial" pitchFamily="34" charset="0"/>
              </a:rPr>
              <a:t>NORDIC TRUSTEE </a:t>
            </a:r>
            <a:endParaRPr lang="pt-BR" b="1" dirty="0">
              <a:latin typeface="Arial" pitchFamily="34" charset="0"/>
              <a:cs typeface="Arial" pitchFamily="34" charset="0"/>
            </a:endParaRPr>
          </a:p>
        </p:txBody>
      </p:sp>
      <p:sp>
        <p:nvSpPr>
          <p:cNvPr id="12" name="Retângulo de cantos arredondados 11"/>
          <p:cNvSpPr/>
          <p:nvPr/>
        </p:nvSpPr>
        <p:spPr>
          <a:xfrm>
            <a:off x="1797588" y="2929118"/>
            <a:ext cx="1944216" cy="92333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CaixaDeTexto 12"/>
          <p:cNvSpPr txBox="1"/>
          <p:nvPr/>
        </p:nvSpPr>
        <p:spPr>
          <a:xfrm>
            <a:off x="1797588" y="2929118"/>
            <a:ext cx="1944216" cy="723275"/>
          </a:xfrm>
          <a:prstGeom prst="rect">
            <a:avLst/>
          </a:prstGeom>
          <a:noFill/>
        </p:spPr>
        <p:txBody>
          <a:bodyPr wrap="square" rtlCol="0">
            <a:spAutoFit/>
          </a:bodyPr>
          <a:lstStyle/>
          <a:p>
            <a:pPr algn="ctr"/>
            <a:endParaRPr lang="pt-BR" sz="900" b="1" dirty="0" smtClean="0">
              <a:latin typeface="Arial" pitchFamily="34" charset="0"/>
              <a:cs typeface="Arial" pitchFamily="34" charset="0"/>
            </a:endParaRPr>
          </a:p>
          <a:p>
            <a:pPr algn="ctr"/>
            <a:r>
              <a:rPr lang="pt-BR" sz="1600" b="1" dirty="0" err="1" smtClean="0">
                <a:latin typeface="Arial" pitchFamily="34" charset="0"/>
                <a:cs typeface="Arial" pitchFamily="34" charset="0"/>
              </a:rPr>
              <a:t>Norwegian</a:t>
            </a:r>
            <a:r>
              <a:rPr lang="pt-BR" sz="1600" b="1" dirty="0" smtClean="0">
                <a:latin typeface="Arial" pitchFamily="34" charset="0"/>
                <a:cs typeface="Arial" pitchFamily="34" charset="0"/>
              </a:rPr>
              <a:t> Stock Exchange </a:t>
            </a:r>
            <a:endParaRPr lang="pt-BR" sz="1600" b="1" dirty="0">
              <a:latin typeface="Arial" pitchFamily="34" charset="0"/>
              <a:cs typeface="Arial" pitchFamily="34" charset="0"/>
            </a:endParaRPr>
          </a:p>
        </p:txBody>
      </p:sp>
      <p:sp>
        <p:nvSpPr>
          <p:cNvPr id="14" name="Retângulo de cantos arredondados 13"/>
          <p:cNvSpPr/>
          <p:nvPr/>
        </p:nvSpPr>
        <p:spPr>
          <a:xfrm>
            <a:off x="1821179" y="4154995"/>
            <a:ext cx="1920625" cy="93491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CaixaDeTexto 14"/>
          <p:cNvSpPr txBox="1"/>
          <p:nvPr/>
        </p:nvSpPr>
        <p:spPr>
          <a:xfrm>
            <a:off x="1821179" y="4133465"/>
            <a:ext cx="1944216" cy="646331"/>
          </a:xfrm>
          <a:prstGeom prst="rect">
            <a:avLst/>
          </a:prstGeom>
          <a:noFill/>
        </p:spPr>
        <p:txBody>
          <a:bodyPr wrap="square" rtlCol="0">
            <a:spAutoFit/>
          </a:bodyPr>
          <a:lstStyle/>
          <a:p>
            <a:pPr algn="ctr"/>
            <a:endParaRPr lang="pt-BR" b="1" dirty="0" smtClean="0">
              <a:latin typeface="Arial" pitchFamily="34" charset="0"/>
              <a:cs typeface="Arial" pitchFamily="34" charset="0"/>
            </a:endParaRPr>
          </a:p>
          <a:p>
            <a:pPr algn="ctr"/>
            <a:r>
              <a:rPr lang="pt-BR" b="1" dirty="0" smtClean="0">
                <a:latin typeface="Arial" pitchFamily="34" charset="0"/>
                <a:cs typeface="Arial" pitchFamily="34" charset="0"/>
              </a:rPr>
              <a:t>MODEC</a:t>
            </a:r>
            <a:endParaRPr lang="pt-BR" b="1" dirty="0">
              <a:latin typeface="Arial" pitchFamily="34" charset="0"/>
              <a:cs typeface="Arial" pitchFamily="34" charset="0"/>
            </a:endParaRPr>
          </a:p>
        </p:txBody>
      </p:sp>
      <p:sp>
        <p:nvSpPr>
          <p:cNvPr id="16" name="Retângulo de cantos arredondados 15"/>
          <p:cNvSpPr/>
          <p:nvPr/>
        </p:nvSpPr>
        <p:spPr>
          <a:xfrm>
            <a:off x="5492742" y="4168024"/>
            <a:ext cx="1944216" cy="648072"/>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CaixaDeTexto 16"/>
          <p:cNvSpPr txBox="1"/>
          <p:nvPr/>
        </p:nvSpPr>
        <p:spPr>
          <a:xfrm>
            <a:off x="5492742" y="4262274"/>
            <a:ext cx="1944216" cy="646331"/>
          </a:xfrm>
          <a:prstGeom prst="rect">
            <a:avLst/>
          </a:prstGeom>
          <a:noFill/>
        </p:spPr>
        <p:txBody>
          <a:bodyPr wrap="square" rtlCol="0">
            <a:spAutoFit/>
          </a:bodyPr>
          <a:lstStyle/>
          <a:p>
            <a:pPr algn="ctr"/>
            <a:r>
              <a:rPr lang="pt-BR" b="1" dirty="0" smtClean="0">
                <a:latin typeface="Arial" pitchFamily="34" charset="0"/>
                <a:cs typeface="Arial" pitchFamily="34" charset="0"/>
              </a:rPr>
              <a:t>BANK BTG - Cayman</a:t>
            </a:r>
            <a:endParaRPr lang="pt-BR" b="1" dirty="0">
              <a:latin typeface="Arial" pitchFamily="34" charset="0"/>
              <a:cs typeface="Arial" pitchFamily="34" charset="0"/>
            </a:endParaRPr>
          </a:p>
        </p:txBody>
      </p:sp>
      <p:sp>
        <p:nvSpPr>
          <p:cNvPr id="18" name="Retângulo de cantos arredondados 17"/>
          <p:cNvSpPr/>
          <p:nvPr/>
        </p:nvSpPr>
        <p:spPr>
          <a:xfrm>
            <a:off x="1848719" y="5623039"/>
            <a:ext cx="1944216" cy="648072"/>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CaixaDeTexto 18"/>
          <p:cNvSpPr txBox="1"/>
          <p:nvPr/>
        </p:nvSpPr>
        <p:spPr>
          <a:xfrm>
            <a:off x="1821843" y="5737430"/>
            <a:ext cx="1944216" cy="646331"/>
          </a:xfrm>
          <a:prstGeom prst="rect">
            <a:avLst/>
          </a:prstGeom>
          <a:noFill/>
        </p:spPr>
        <p:txBody>
          <a:bodyPr wrap="square" rtlCol="0">
            <a:spAutoFit/>
          </a:bodyPr>
          <a:lstStyle/>
          <a:p>
            <a:pPr algn="ctr"/>
            <a:r>
              <a:rPr lang="pt-BR" b="1" dirty="0" err="1" smtClean="0">
                <a:latin typeface="Arial" pitchFamily="34" charset="0"/>
                <a:cs typeface="Arial" pitchFamily="34" charset="0"/>
              </a:rPr>
              <a:t>OGPar</a:t>
            </a:r>
            <a:endParaRPr lang="pt-BR" b="1" dirty="0" smtClean="0">
              <a:latin typeface="Arial" pitchFamily="34" charset="0"/>
              <a:cs typeface="Arial" pitchFamily="34" charset="0"/>
            </a:endParaRPr>
          </a:p>
          <a:p>
            <a:pPr algn="ctr"/>
            <a:endParaRPr lang="pt-BR" b="1" dirty="0">
              <a:latin typeface="Arial" pitchFamily="34" charset="0"/>
              <a:cs typeface="Arial" pitchFamily="34" charset="0"/>
            </a:endParaRPr>
          </a:p>
        </p:txBody>
      </p:sp>
      <p:sp>
        <p:nvSpPr>
          <p:cNvPr id="5" name="CaixaDeTexto 4"/>
          <p:cNvSpPr txBox="1"/>
          <p:nvPr/>
        </p:nvSpPr>
        <p:spPr>
          <a:xfrm>
            <a:off x="1142708" y="2669249"/>
            <a:ext cx="1678119" cy="369332"/>
          </a:xfrm>
          <a:prstGeom prst="rect">
            <a:avLst/>
          </a:prstGeom>
          <a:noFill/>
        </p:spPr>
        <p:txBody>
          <a:bodyPr wrap="square" rtlCol="0">
            <a:spAutoFit/>
          </a:bodyPr>
          <a:lstStyle/>
          <a:p>
            <a:r>
              <a:rPr lang="en-US" dirty="0" smtClean="0"/>
              <a:t>Bonds</a:t>
            </a:r>
            <a:endParaRPr lang="en-US" dirty="0"/>
          </a:p>
        </p:txBody>
      </p:sp>
      <p:sp>
        <p:nvSpPr>
          <p:cNvPr id="21" name="CaixaDeTexto 20"/>
          <p:cNvSpPr txBox="1"/>
          <p:nvPr/>
        </p:nvSpPr>
        <p:spPr>
          <a:xfrm>
            <a:off x="7883141" y="4003692"/>
            <a:ext cx="2432818" cy="369332"/>
          </a:xfrm>
          <a:prstGeom prst="rect">
            <a:avLst/>
          </a:prstGeom>
          <a:noFill/>
        </p:spPr>
        <p:txBody>
          <a:bodyPr wrap="square" rtlCol="0">
            <a:spAutoFit/>
          </a:bodyPr>
          <a:lstStyle/>
          <a:p>
            <a:r>
              <a:rPr lang="en-US" dirty="0" smtClean="0"/>
              <a:t>Mortgage</a:t>
            </a:r>
            <a:endParaRPr lang="en-US" dirty="0"/>
          </a:p>
        </p:txBody>
      </p:sp>
      <p:sp>
        <p:nvSpPr>
          <p:cNvPr id="22" name="CaixaDeTexto 21"/>
          <p:cNvSpPr txBox="1"/>
          <p:nvPr/>
        </p:nvSpPr>
        <p:spPr>
          <a:xfrm>
            <a:off x="3439836" y="2751982"/>
            <a:ext cx="2432818" cy="646331"/>
          </a:xfrm>
          <a:prstGeom prst="rect">
            <a:avLst/>
          </a:prstGeom>
          <a:noFill/>
        </p:spPr>
        <p:txBody>
          <a:bodyPr wrap="square" rtlCol="0">
            <a:spAutoFit/>
          </a:bodyPr>
          <a:lstStyle/>
          <a:p>
            <a:pPr algn="ctr"/>
            <a:r>
              <a:rPr lang="en-US" dirty="0" smtClean="0"/>
              <a:t>Bondholders Representation</a:t>
            </a:r>
            <a:endParaRPr lang="en-US" dirty="0"/>
          </a:p>
        </p:txBody>
      </p:sp>
      <p:sp>
        <p:nvSpPr>
          <p:cNvPr id="23" name="CaixaDeTexto 22"/>
          <p:cNvSpPr txBox="1"/>
          <p:nvPr/>
        </p:nvSpPr>
        <p:spPr>
          <a:xfrm>
            <a:off x="707779" y="3650939"/>
            <a:ext cx="1474104" cy="646331"/>
          </a:xfrm>
          <a:prstGeom prst="rect">
            <a:avLst/>
          </a:prstGeom>
          <a:noFill/>
        </p:spPr>
        <p:txBody>
          <a:bodyPr wrap="square" rtlCol="0">
            <a:spAutoFit/>
          </a:bodyPr>
          <a:lstStyle/>
          <a:p>
            <a:pPr algn="ctr"/>
            <a:r>
              <a:rPr lang="en-US" dirty="0" smtClean="0"/>
              <a:t>Building Cost</a:t>
            </a:r>
            <a:endParaRPr lang="en-US" dirty="0"/>
          </a:p>
        </p:txBody>
      </p:sp>
      <p:sp>
        <p:nvSpPr>
          <p:cNvPr id="24" name="CaixaDeTexto 23"/>
          <p:cNvSpPr txBox="1"/>
          <p:nvPr/>
        </p:nvSpPr>
        <p:spPr>
          <a:xfrm>
            <a:off x="3765395" y="4251753"/>
            <a:ext cx="1656184" cy="646331"/>
          </a:xfrm>
          <a:prstGeom prst="rect">
            <a:avLst/>
          </a:prstGeom>
          <a:noFill/>
        </p:spPr>
        <p:txBody>
          <a:bodyPr wrap="square" rtlCol="0">
            <a:spAutoFit/>
          </a:bodyPr>
          <a:lstStyle/>
          <a:p>
            <a:pPr algn="ctr"/>
            <a:r>
              <a:rPr lang="en-US" dirty="0" smtClean="0"/>
              <a:t>Bank Guaranty </a:t>
            </a:r>
            <a:endParaRPr lang="en-US" dirty="0"/>
          </a:p>
        </p:txBody>
      </p:sp>
      <p:sp>
        <p:nvSpPr>
          <p:cNvPr id="25" name="CaixaDeTexto 24"/>
          <p:cNvSpPr txBox="1"/>
          <p:nvPr/>
        </p:nvSpPr>
        <p:spPr>
          <a:xfrm>
            <a:off x="705873" y="4779796"/>
            <a:ext cx="1474104" cy="923330"/>
          </a:xfrm>
          <a:prstGeom prst="rect">
            <a:avLst/>
          </a:prstGeom>
          <a:noFill/>
        </p:spPr>
        <p:txBody>
          <a:bodyPr wrap="square" rtlCol="0">
            <a:spAutoFit/>
          </a:bodyPr>
          <a:lstStyle/>
          <a:p>
            <a:pPr algn="ctr"/>
            <a:r>
              <a:rPr lang="pt-BR" dirty="0" smtClean="0"/>
              <a:t>Charter &amp; Services </a:t>
            </a:r>
            <a:r>
              <a:rPr lang="en-US" dirty="0" smtClean="0"/>
              <a:t>Cost </a:t>
            </a:r>
            <a:endParaRPr lang="en-US" dirty="0"/>
          </a:p>
        </p:txBody>
      </p:sp>
      <p:cxnSp>
        <p:nvCxnSpPr>
          <p:cNvPr id="9" name="Conector em curva 8"/>
          <p:cNvCxnSpPr>
            <a:stCxn id="3" idx="1"/>
            <a:endCxn id="12" idx="1"/>
          </p:cNvCxnSpPr>
          <p:nvPr/>
        </p:nvCxnSpPr>
        <p:spPr>
          <a:xfrm rot="10800000" flipH="1" flipV="1">
            <a:off x="1739432" y="2168859"/>
            <a:ext cx="58155" cy="1221923"/>
          </a:xfrm>
          <a:prstGeom prst="curvedConnector3">
            <a:avLst>
              <a:gd name="adj1" fmla="val -1070407"/>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Conector em curva 28"/>
          <p:cNvCxnSpPr>
            <a:stCxn id="4" idx="1"/>
            <a:endCxn id="14" idx="1"/>
          </p:cNvCxnSpPr>
          <p:nvPr/>
        </p:nvCxnSpPr>
        <p:spPr>
          <a:xfrm rot="10800000" flipH="1" flipV="1">
            <a:off x="1739433" y="2149446"/>
            <a:ext cx="81746" cy="2473003"/>
          </a:xfrm>
          <a:prstGeom prst="curvedConnector3">
            <a:avLst>
              <a:gd name="adj1" fmla="val -124335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Conector em curva 32"/>
          <p:cNvCxnSpPr>
            <a:stCxn id="4" idx="1"/>
            <a:endCxn id="18" idx="1"/>
          </p:cNvCxnSpPr>
          <p:nvPr/>
        </p:nvCxnSpPr>
        <p:spPr>
          <a:xfrm rot="10800000" flipH="1" flipV="1">
            <a:off x="1739433" y="2149447"/>
            <a:ext cx="109286" cy="3797628"/>
          </a:xfrm>
          <a:prstGeom prst="curvedConnector3">
            <a:avLst>
              <a:gd name="adj1" fmla="val -1367689"/>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Conector em curva 44"/>
          <p:cNvCxnSpPr>
            <a:stCxn id="12" idx="3"/>
            <a:endCxn id="11" idx="1"/>
          </p:cNvCxnSpPr>
          <p:nvPr/>
        </p:nvCxnSpPr>
        <p:spPr>
          <a:xfrm>
            <a:off x="3741804" y="3390783"/>
            <a:ext cx="1622376" cy="3084"/>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Conector em curva 48"/>
          <p:cNvCxnSpPr/>
          <p:nvPr/>
        </p:nvCxnSpPr>
        <p:spPr>
          <a:xfrm flipV="1">
            <a:off x="3767454" y="4413677"/>
            <a:ext cx="1554639" cy="113131"/>
          </a:xfrm>
          <a:prstGeom prst="curvedConnector3">
            <a:avLst>
              <a:gd name="adj1" fmla="val 114704"/>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Conector em curva 62"/>
          <p:cNvCxnSpPr>
            <a:stCxn id="10" idx="3"/>
          </p:cNvCxnSpPr>
          <p:nvPr/>
        </p:nvCxnSpPr>
        <p:spPr>
          <a:xfrm>
            <a:off x="7335272" y="3392996"/>
            <a:ext cx="621104" cy="2052227"/>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Conector em curva 65"/>
          <p:cNvCxnSpPr>
            <a:stCxn id="16" idx="2"/>
            <a:endCxn id="8" idx="1"/>
          </p:cNvCxnSpPr>
          <p:nvPr/>
        </p:nvCxnSpPr>
        <p:spPr>
          <a:xfrm rot="16200000" flipH="1">
            <a:off x="5892111" y="5388834"/>
            <a:ext cx="1236520" cy="91043"/>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69" name="CaixaDeTexto 68"/>
          <p:cNvSpPr txBox="1"/>
          <p:nvPr/>
        </p:nvSpPr>
        <p:spPr>
          <a:xfrm>
            <a:off x="5382876" y="5434355"/>
            <a:ext cx="2432818" cy="369332"/>
          </a:xfrm>
          <a:prstGeom prst="rect">
            <a:avLst/>
          </a:prstGeom>
          <a:noFill/>
        </p:spPr>
        <p:txBody>
          <a:bodyPr wrap="square" rtlCol="0">
            <a:spAutoFit/>
          </a:bodyPr>
          <a:lstStyle/>
          <a:p>
            <a:r>
              <a:rPr lang="pt-BR" dirty="0" smtClean="0"/>
              <a:t>Levy of </a:t>
            </a:r>
            <a:r>
              <a:rPr lang="en-US" dirty="0" smtClean="0"/>
              <a:t>Execution</a:t>
            </a:r>
            <a:endParaRPr lang="en-US" dirty="0"/>
          </a:p>
        </p:txBody>
      </p:sp>
      <p:sp>
        <p:nvSpPr>
          <p:cNvPr id="65" name="AutoShape 2" descr="https://encrypted-tbn3.gstatic.com/images?q=tbn:ANd9GcTNZAz39PodQZqSxsDR-hWsAPY2olQb8Dtf0LPymgSIW4YR4pe0JzrcC2n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5201" y="4707699"/>
            <a:ext cx="675468" cy="449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7" name="AutoShape 5" descr="https://encrypted-tbn3.gstatic.com/images?q=tbn:ANd9GcREdYsxoistM-CIvnsf3kOZMl0YYPi6EpduL9mFIY9CN3me6YI-FD8hUqU7"/>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205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56855" y="2282991"/>
            <a:ext cx="569897" cy="379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8" name="AutoShape 8" descr="https://encrypted-tbn0.gstatic.com/images?q=tbn:ANd9GcQ1sPkGUuJSAbJTC23xjMcUgVtMpfS_0jEY26w6OYNq5Agfk9w_v3ew1nN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2057"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56855" y="3540286"/>
            <a:ext cx="569897" cy="433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6"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33010" y="3501008"/>
            <a:ext cx="563326" cy="428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0" name="AutoShape 11" descr="https://encrypted-tbn3.gstatic.com/images?q=tbn:ANd9GcRjS0Jk2iNmtB0CHazCkNpevPhfYLh7rwpBCotdK1Z2Ei1fhkkeZQK_QkXw"/>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2060" name="Picture 1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40102" y="5949280"/>
            <a:ext cx="599850" cy="420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1"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27544" y="4640948"/>
            <a:ext cx="612808" cy="444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2" name="Picture 1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11351" y="6434938"/>
            <a:ext cx="554638" cy="369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4639779"/>
      </p:ext>
    </p:extLst>
  </p:cSld>
  <p:clrMapOvr>
    <a:masterClrMapping/>
  </p:clrMapOvr>
  <p:transition>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tângulo 1"/>
          <p:cNvSpPr>
            <a:spLocks noChangeArrowheads="1"/>
          </p:cNvSpPr>
          <p:nvPr/>
        </p:nvSpPr>
        <p:spPr bwMode="auto">
          <a:xfrm>
            <a:off x="152866" y="3274046"/>
            <a:ext cx="605267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a:endParaRPr lang="pt-BR" sz="1500" i="1" dirty="0" smtClean="0">
              <a:latin typeface="Arial" pitchFamily="34" charset="0"/>
              <a:cs typeface="Arial" pitchFamily="34" charset="0"/>
            </a:endParaRPr>
          </a:p>
        </p:txBody>
      </p:sp>
      <p:sp>
        <p:nvSpPr>
          <p:cNvPr id="3" name="AutoShape 7" descr="Resultado de imagem para estaleiro brasileir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7" name="CaixaDeTexto 6"/>
          <p:cNvSpPr txBox="1"/>
          <p:nvPr/>
        </p:nvSpPr>
        <p:spPr>
          <a:xfrm>
            <a:off x="430022" y="1865967"/>
            <a:ext cx="8379574" cy="2862322"/>
          </a:xfrm>
          <a:prstGeom prst="rect">
            <a:avLst/>
          </a:prstGeom>
          <a:noFill/>
        </p:spPr>
        <p:txBody>
          <a:bodyPr wrap="square" rtlCol="0">
            <a:spAutoFit/>
          </a:bodyPr>
          <a:lstStyle/>
          <a:p>
            <a:pPr marL="342900" indent="-342900" algn="ctr">
              <a:buAutoNum type="arabicParenR"/>
            </a:pPr>
            <a:r>
              <a:rPr lang="pt-BR" b="1" dirty="0" smtClean="0">
                <a:latin typeface="Arial" pitchFamily="34" charset="0"/>
                <a:cs typeface="Arial" pitchFamily="34" charset="0"/>
              </a:rPr>
              <a:t>LAW OF THE FLAG </a:t>
            </a:r>
          </a:p>
          <a:p>
            <a:pPr algn="ctr"/>
            <a:endParaRPr lang="pt-BR" dirty="0" smtClean="0">
              <a:latin typeface="Arial" pitchFamily="34" charset="0"/>
              <a:cs typeface="Arial" pitchFamily="34" charset="0"/>
            </a:endParaRPr>
          </a:p>
          <a:p>
            <a:pPr algn="just"/>
            <a:r>
              <a:rPr lang="en-US" dirty="0" smtClean="0">
                <a:latin typeface="Arial" pitchFamily="34" charset="0"/>
                <a:cs typeface="Arial" pitchFamily="34" charset="0"/>
              </a:rPr>
              <a:t>According to the Bustamante Code in effect in Brazil, mortgages and other rights on the vessel shall abide by the law of the flag. </a:t>
            </a:r>
          </a:p>
          <a:p>
            <a:pPr algn="just"/>
            <a:endParaRPr lang="pt-BR" dirty="0">
              <a:latin typeface="Arial" pitchFamily="34" charset="0"/>
              <a:cs typeface="Arial" pitchFamily="34" charset="0"/>
            </a:endParaRPr>
          </a:p>
          <a:p>
            <a:pPr marL="182563" algn="ctr"/>
            <a:r>
              <a:rPr lang="pt-BR" i="1" dirty="0" smtClean="0">
                <a:latin typeface="Arial" pitchFamily="34" charset="0"/>
                <a:cs typeface="Arial" pitchFamily="34" charset="0"/>
              </a:rPr>
              <a:t>“</a:t>
            </a:r>
            <a:r>
              <a:rPr lang="en-US" i="1" dirty="0" smtClean="0">
                <a:latin typeface="Arial" pitchFamily="34" charset="0"/>
                <a:cs typeface="Arial" pitchFamily="34" charset="0"/>
              </a:rPr>
              <a:t>Art. 278: (...) The </a:t>
            </a:r>
            <a:r>
              <a:rPr lang="en-US" i="1" u="sng" dirty="0" smtClean="0">
                <a:latin typeface="Arial" pitchFamily="34" charset="0"/>
                <a:cs typeface="Arial" pitchFamily="34" charset="0"/>
              </a:rPr>
              <a:t>maritime mortgage </a:t>
            </a:r>
            <a:r>
              <a:rPr lang="en-US" i="1" dirty="0" smtClean="0">
                <a:latin typeface="Arial" pitchFamily="34" charset="0"/>
                <a:cs typeface="Arial" pitchFamily="34" charset="0"/>
              </a:rPr>
              <a:t>and liens/privileges and security interest, </a:t>
            </a:r>
            <a:r>
              <a:rPr lang="en-US" i="1" u="sng" dirty="0" smtClean="0">
                <a:latin typeface="Arial" pitchFamily="34" charset="0"/>
                <a:cs typeface="Arial" pitchFamily="34" charset="0"/>
              </a:rPr>
              <a:t>constituted according to the law of the flag, have extraterritorial effects, even in countries the legislation of which does not know or does not regulate this mortgage</a:t>
            </a:r>
            <a:r>
              <a:rPr lang="en-US" i="1" dirty="0" smtClean="0">
                <a:latin typeface="Arial" pitchFamily="34" charset="0"/>
                <a:cs typeface="Arial" pitchFamily="34" charset="0"/>
              </a:rPr>
              <a:t> or these liens/privileges”.  </a:t>
            </a:r>
          </a:p>
          <a:p>
            <a:pPr algn="ctr"/>
            <a:endParaRPr lang="en-US" i="1" dirty="0">
              <a:latin typeface="Arial" pitchFamily="34" charset="0"/>
              <a:cs typeface="Arial" pitchFamily="34" charset="0"/>
            </a:endParaRPr>
          </a:p>
        </p:txBody>
      </p:sp>
      <p:sp>
        <p:nvSpPr>
          <p:cNvPr id="12" name="Retângulo 4"/>
          <p:cNvSpPr>
            <a:spLocks noChangeArrowheads="1"/>
          </p:cNvSpPr>
          <p:nvPr/>
        </p:nvSpPr>
        <p:spPr bwMode="auto">
          <a:xfrm>
            <a:off x="3446463" y="422731"/>
            <a:ext cx="55181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1" hangingPunct="1"/>
            <a:r>
              <a:rPr lang="pt-BR" sz="2200" b="1" dirty="0" smtClean="0">
                <a:latin typeface="Arial" charset="0"/>
                <a:cs typeface="Arial" charset="0"/>
              </a:rPr>
              <a:t>THE LAW OF FLAG</a:t>
            </a:r>
            <a:endParaRPr lang="pt-BR" sz="2200" b="1" dirty="0">
              <a:latin typeface="Arial" charset="0"/>
              <a:cs typeface="Arial" charset="0"/>
            </a:endParaRPr>
          </a:p>
        </p:txBody>
      </p:sp>
      <p:sp>
        <p:nvSpPr>
          <p:cNvPr id="2" name="CaixaDeTexto 1"/>
          <p:cNvSpPr txBox="1"/>
          <p:nvPr/>
        </p:nvSpPr>
        <p:spPr>
          <a:xfrm>
            <a:off x="336699" y="4365104"/>
            <a:ext cx="5328592" cy="2585323"/>
          </a:xfrm>
          <a:prstGeom prst="rect">
            <a:avLst/>
          </a:prstGeom>
          <a:noFill/>
        </p:spPr>
        <p:txBody>
          <a:bodyPr wrap="square" rtlCol="0">
            <a:spAutoFit/>
          </a:bodyPr>
          <a:lstStyle/>
          <a:p>
            <a:pPr algn="just"/>
            <a:endParaRPr lang="pt-BR" dirty="0">
              <a:latin typeface="Arial" pitchFamily="34" charset="0"/>
              <a:cs typeface="Arial" pitchFamily="34" charset="0"/>
            </a:endParaRPr>
          </a:p>
          <a:p>
            <a:pPr algn="just"/>
            <a:r>
              <a:rPr lang="pt-BR" b="1" dirty="0" smtClean="0">
                <a:latin typeface="Arial" pitchFamily="34" charset="0"/>
                <a:cs typeface="Arial" pitchFamily="34" charset="0"/>
              </a:rPr>
              <a:t>DECISION </a:t>
            </a:r>
            <a:r>
              <a:rPr lang="pt-BR" dirty="0" smtClean="0">
                <a:latin typeface="Arial" pitchFamily="34" charset="0"/>
                <a:cs typeface="Arial" pitchFamily="34" charset="0"/>
              </a:rPr>
              <a:t>: </a:t>
            </a:r>
            <a:r>
              <a:rPr lang="en-US" dirty="0" smtClean="0">
                <a:latin typeface="Arial" pitchFamily="34" charset="0"/>
                <a:cs typeface="Arial" pitchFamily="34" charset="0"/>
              </a:rPr>
              <a:t>The Law of the Flag is not applicable because: </a:t>
            </a:r>
          </a:p>
          <a:p>
            <a:pPr marL="400050" indent="-400050" algn="just">
              <a:buAutoNum type="romanLcParenBoth"/>
            </a:pPr>
            <a:r>
              <a:rPr lang="en-US" dirty="0" smtClean="0">
                <a:latin typeface="Arial" pitchFamily="34" charset="0"/>
                <a:cs typeface="Arial" pitchFamily="34" charset="0"/>
              </a:rPr>
              <a:t>It is only valid between Countries that  signed the Bustamante Code and it not the case of Liberia; </a:t>
            </a:r>
          </a:p>
          <a:p>
            <a:pPr marL="400050" indent="-400050" algn="just">
              <a:buAutoNum type="romanLcParenBoth"/>
            </a:pPr>
            <a:r>
              <a:rPr lang="en-US" dirty="0" smtClean="0">
                <a:latin typeface="Arial" pitchFamily="34" charset="0"/>
                <a:cs typeface="Arial" pitchFamily="34" charset="0"/>
              </a:rPr>
              <a:t>It is not applicable for platforms, only for ships.</a:t>
            </a:r>
            <a:r>
              <a:rPr lang="pt-BR" dirty="0" smtClean="0">
                <a:latin typeface="Arial" pitchFamily="34" charset="0"/>
                <a:cs typeface="Arial" pitchFamily="34" charset="0"/>
              </a:rPr>
              <a:t> </a:t>
            </a:r>
            <a:endParaRPr lang="pt-BR" dirty="0">
              <a:latin typeface="Arial" pitchFamily="34" charset="0"/>
              <a:cs typeface="Arial" pitchFamily="34" charset="0"/>
            </a:endParaRPr>
          </a:p>
          <a:p>
            <a:pPr algn="just"/>
            <a:r>
              <a:rPr lang="pt-BR" dirty="0">
                <a:latin typeface="Arial" pitchFamily="34" charset="0"/>
                <a:cs typeface="Arial" pitchFamily="34" charset="0"/>
              </a:rPr>
              <a:t>  </a:t>
            </a:r>
          </a:p>
          <a:p>
            <a:endParaRPr lang="pt-BR" dirty="0"/>
          </a:p>
        </p:txBody>
      </p:sp>
    </p:spTree>
    <p:extLst>
      <p:ext uri="{BB962C8B-B14F-4D97-AF65-F5344CB8AC3E}">
        <p14:creationId xmlns:p14="http://schemas.microsoft.com/office/powerpoint/2010/main" val="1945781889"/>
      </p:ext>
    </p:extLst>
  </p:cSld>
  <p:clrMapOvr>
    <a:masterClrMapping/>
  </p:clrMapOvr>
  <p:transition>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tângulo 1"/>
          <p:cNvSpPr>
            <a:spLocks noChangeArrowheads="1"/>
          </p:cNvSpPr>
          <p:nvPr/>
        </p:nvSpPr>
        <p:spPr bwMode="auto">
          <a:xfrm>
            <a:off x="152866" y="3274046"/>
            <a:ext cx="605267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a:endParaRPr lang="pt-BR" sz="1500" i="1" dirty="0" smtClean="0">
              <a:latin typeface="Arial" pitchFamily="34" charset="0"/>
              <a:cs typeface="Arial" pitchFamily="34" charset="0"/>
            </a:endParaRPr>
          </a:p>
        </p:txBody>
      </p:sp>
      <p:sp>
        <p:nvSpPr>
          <p:cNvPr id="3" name="AutoShape 7" descr="Resultado de imagem para estaleiro brasileir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7" name="CaixaDeTexto 6"/>
          <p:cNvSpPr txBox="1"/>
          <p:nvPr/>
        </p:nvSpPr>
        <p:spPr>
          <a:xfrm>
            <a:off x="251520" y="1988840"/>
            <a:ext cx="8379574" cy="3693319"/>
          </a:xfrm>
          <a:prstGeom prst="rect">
            <a:avLst/>
          </a:prstGeom>
          <a:noFill/>
        </p:spPr>
        <p:txBody>
          <a:bodyPr wrap="square" rtlCol="0">
            <a:spAutoFit/>
          </a:bodyPr>
          <a:lstStyle/>
          <a:p>
            <a:pPr marL="342900" indent="-342900" algn="ctr">
              <a:buAutoNum type="arabicParenR"/>
            </a:pPr>
            <a:r>
              <a:rPr lang="pt-BR" b="1" dirty="0" smtClean="0">
                <a:latin typeface="Arial" pitchFamily="34" charset="0"/>
                <a:cs typeface="Arial" pitchFamily="34" charset="0"/>
              </a:rPr>
              <a:t>LAW OF THE FLAG  </a:t>
            </a:r>
          </a:p>
          <a:p>
            <a:pPr algn="ctr"/>
            <a:endParaRPr lang="pt-BR" dirty="0" smtClean="0">
              <a:latin typeface="Arial" pitchFamily="34" charset="0"/>
              <a:cs typeface="Arial" pitchFamily="34" charset="0"/>
            </a:endParaRPr>
          </a:p>
          <a:p>
            <a:pPr algn="just"/>
            <a:r>
              <a:rPr lang="en-US" dirty="0" smtClean="0">
                <a:latin typeface="Arial" pitchFamily="34" charset="0"/>
                <a:cs typeface="Arial" pitchFamily="34" charset="0"/>
              </a:rPr>
              <a:t>Countries who signed the Bustamante Code: </a:t>
            </a:r>
          </a:p>
          <a:p>
            <a:pPr algn="just"/>
            <a:endParaRPr lang="pt-BR" dirty="0">
              <a:latin typeface="Arial" pitchFamily="34" charset="0"/>
              <a:cs typeface="Arial" pitchFamily="34" charset="0"/>
            </a:endParaRPr>
          </a:p>
          <a:p>
            <a:pPr algn="just"/>
            <a:r>
              <a:rPr lang="en-US" dirty="0" smtClean="0">
                <a:latin typeface="Arial" pitchFamily="34" charset="0"/>
                <a:cs typeface="Arial" pitchFamily="34" charset="0"/>
              </a:rPr>
              <a:t>Argentina, 	Guatemala,</a:t>
            </a:r>
          </a:p>
          <a:p>
            <a:pPr algn="just"/>
            <a:r>
              <a:rPr lang="en-US" dirty="0" smtClean="0">
                <a:latin typeface="Arial" pitchFamily="34" charset="0"/>
                <a:cs typeface="Arial" pitchFamily="34" charset="0"/>
              </a:rPr>
              <a:t>Bolivia, 		Haiti,</a:t>
            </a:r>
          </a:p>
          <a:p>
            <a:pPr algn="just"/>
            <a:r>
              <a:rPr lang="en-US" dirty="0" smtClean="0">
                <a:latin typeface="Arial" pitchFamily="34" charset="0"/>
                <a:cs typeface="Arial" pitchFamily="34" charset="0"/>
              </a:rPr>
              <a:t>Brazil, 		Honduras,</a:t>
            </a:r>
          </a:p>
          <a:p>
            <a:pPr algn="just"/>
            <a:r>
              <a:rPr lang="en-US" dirty="0" smtClean="0">
                <a:latin typeface="Arial" pitchFamily="34" charset="0"/>
                <a:cs typeface="Arial" pitchFamily="34" charset="0"/>
              </a:rPr>
              <a:t>Chile, 		Paraguay, </a:t>
            </a:r>
          </a:p>
          <a:p>
            <a:pPr algn="just"/>
            <a:r>
              <a:rPr lang="en-US" dirty="0" smtClean="0">
                <a:latin typeface="Arial" pitchFamily="34" charset="0"/>
                <a:cs typeface="Arial" pitchFamily="34" charset="0"/>
              </a:rPr>
              <a:t>Colombia, 	Peru,</a:t>
            </a:r>
          </a:p>
          <a:p>
            <a:pPr algn="just"/>
            <a:r>
              <a:rPr lang="en-US" dirty="0" smtClean="0">
                <a:latin typeface="Arial" pitchFamily="34" charset="0"/>
                <a:cs typeface="Arial" pitchFamily="34" charset="0"/>
              </a:rPr>
              <a:t>Costa Rica, 	Dominican Republic</a:t>
            </a:r>
          </a:p>
          <a:p>
            <a:pPr algn="just"/>
            <a:r>
              <a:rPr lang="en-US" dirty="0" smtClean="0">
                <a:latin typeface="Arial" pitchFamily="34" charset="0"/>
                <a:cs typeface="Arial" pitchFamily="34" charset="0"/>
              </a:rPr>
              <a:t>Cuba, 		Uruguay,</a:t>
            </a:r>
          </a:p>
          <a:p>
            <a:pPr algn="just"/>
            <a:r>
              <a:rPr lang="en-US" dirty="0" smtClean="0">
                <a:latin typeface="Arial" pitchFamily="34" charset="0"/>
                <a:cs typeface="Arial" pitchFamily="34" charset="0"/>
              </a:rPr>
              <a:t>Ecuador, 	Venezuela</a:t>
            </a:r>
          </a:p>
          <a:p>
            <a:pPr algn="just"/>
            <a:endParaRPr lang="pt-BR" i="1" dirty="0">
              <a:latin typeface="Arial" pitchFamily="34" charset="0"/>
              <a:cs typeface="Arial" pitchFamily="34" charset="0"/>
            </a:endParaRPr>
          </a:p>
        </p:txBody>
      </p:sp>
      <p:pic>
        <p:nvPicPr>
          <p:cNvPr id="2" name="Picture 1"/>
          <p:cNvPicPr>
            <a:picLocks noChangeAspect="1"/>
          </p:cNvPicPr>
          <p:nvPr/>
        </p:nvPicPr>
        <p:blipFill>
          <a:blip r:embed="rId3"/>
          <a:stretch>
            <a:fillRect/>
          </a:stretch>
        </p:blipFill>
        <p:spPr>
          <a:xfrm>
            <a:off x="5076056" y="3068960"/>
            <a:ext cx="4081836" cy="2721223"/>
          </a:xfrm>
          <a:prstGeom prst="rect">
            <a:avLst/>
          </a:prstGeom>
        </p:spPr>
      </p:pic>
    </p:spTree>
    <p:extLst>
      <p:ext uri="{BB962C8B-B14F-4D97-AF65-F5344CB8AC3E}">
        <p14:creationId xmlns:p14="http://schemas.microsoft.com/office/powerpoint/2010/main" val="121688173"/>
      </p:ext>
    </p:extLst>
  </p:cSld>
  <p:clrMapOvr>
    <a:masterClrMapping/>
  </p:clrMapOvr>
  <p:transition>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tângulo 1"/>
          <p:cNvSpPr>
            <a:spLocks noChangeArrowheads="1"/>
          </p:cNvSpPr>
          <p:nvPr/>
        </p:nvSpPr>
        <p:spPr bwMode="auto">
          <a:xfrm>
            <a:off x="152866" y="3274046"/>
            <a:ext cx="605267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a:endParaRPr lang="pt-BR" sz="1500" i="1" dirty="0" smtClean="0">
              <a:latin typeface="Arial" pitchFamily="34" charset="0"/>
              <a:cs typeface="Arial" pitchFamily="34" charset="0"/>
            </a:endParaRPr>
          </a:p>
        </p:txBody>
      </p:sp>
      <p:sp>
        <p:nvSpPr>
          <p:cNvPr id="3" name="AutoShape 7" descr="Resultado de imagem para estaleiro brasileir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7" name="CaixaDeTexto 6"/>
          <p:cNvSpPr txBox="1"/>
          <p:nvPr/>
        </p:nvSpPr>
        <p:spPr>
          <a:xfrm>
            <a:off x="284601" y="1844824"/>
            <a:ext cx="8379574" cy="2862322"/>
          </a:xfrm>
          <a:prstGeom prst="rect">
            <a:avLst/>
          </a:prstGeom>
          <a:noFill/>
        </p:spPr>
        <p:txBody>
          <a:bodyPr wrap="square" rtlCol="0">
            <a:spAutoFit/>
          </a:bodyPr>
          <a:lstStyle/>
          <a:p>
            <a:pPr algn="ctr"/>
            <a:r>
              <a:rPr lang="pt-BR" b="1" dirty="0" smtClean="0">
                <a:latin typeface="Arial" pitchFamily="34" charset="0"/>
                <a:cs typeface="Arial" pitchFamily="34" charset="0"/>
              </a:rPr>
              <a:t>2) 1926 BRUSSELS CONVENTION ON MARITIME LIENS AND MORTGAGES</a:t>
            </a:r>
          </a:p>
          <a:p>
            <a:pPr algn="ctr"/>
            <a:endParaRPr lang="pt-BR" dirty="0" smtClean="0">
              <a:latin typeface="Arial" pitchFamily="34" charset="0"/>
              <a:cs typeface="Arial" pitchFamily="34" charset="0"/>
            </a:endParaRPr>
          </a:p>
          <a:p>
            <a:pPr algn="just"/>
            <a:r>
              <a:rPr lang="en-US" dirty="0" smtClean="0">
                <a:latin typeface="Arial" pitchFamily="34" charset="0"/>
                <a:cs typeface="Arial" pitchFamily="34" charset="0"/>
              </a:rPr>
              <a:t>Enacted by the Decree no. 351/1935, especially article 8, in the same sense of recognizing the validity and effectiveness of maritime mortgages granted over foreign vessel.  </a:t>
            </a:r>
          </a:p>
          <a:p>
            <a:pPr algn="just"/>
            <a:endParaRPr lang="pt-BR" dirty="0" smtClean="0">
              <a:latin typeface="Arial" pitchFamily="34" charset="0"/>
              <a:cs typeface="Arial" pitchFamily="34" charset="0"/>
            </a:endParaRPr>
          </a:p>
          <a:p>
            <a:pPr algn="just">
              <a:buFontTx/>
              <a:buChar char="-"/>
            </a:pPr>
            <a:endParaRPr lang="en-GB" dirty="0">
              <a:latin typeface="Arial" pitchFamily="34" charset="0"/>
              <a:cs typeface="Arial" pitchFamily="34" charset="0"/>
            </a:endParaRPr>
          </a:p>
          <a:p>
            <a:pPr algn="just"/>
            <a:endParaRPr lang="pt-BR" dirty="0">
              <a:latin typeface="Arial" pitchFamily="34" charset="0"/>
              <a:cs typeface="Arial" pitchFamily="34" charset="0"/>
            </a:endParaRPr>
          </a:p>
          <a:p>
            <a:pPr algn="just"/>
            <a:endParaRPr lang="pt-BR" dirty="0">
              <a:latin typeface="Arial" pitchFamily="34" charset="0"/>
              <a:cs typeface="Arial" pitchFamily="34" charset="0"/>
            </a:endParaRPr>
          </a:p>
          <a:p>
            <a:pPr algn="just"/>
            <a:endParaRPr lang="pt-BR" i="1" dirty="0">
              <a:latin typeface="Arial" pitchFamily="34" charset="0"/>
              <a:cs typeface="Arial" pitchFamily="34" charset="0"/>
            </a:endParaRPr>
          </a:p>
        </p:txBody>
      </p:sp>
      <p:pic>
        <p:nvPicPr>
          <p:cNvPr id="4" name="Picture 3"/>
          <p:cNvPicPr>
            <a:picLocks noChangeAspect="1"/>
          </p:cNvPicPr>
          <p:nvPr/>
        </p:nvPicPr>
        <p:blipFill>
          <a:blip r:embed="rId3"/>
          <a:stretch>
            <a:fillRect/>
          </a:stretch>
        </p:blipFill>
        <p:spPr>
          <a:xfrm rot="1205002">
            <a:off x="7033007" y="3696944"/>
            <a:ext cx="1575048" cy="2450075"/>
          </a:xfrm>
          <a:prstGeom prst="rect">
            <a:avLst/>
          </a:prstGeom>
        </p:spPr>
      </p:pic>
      <p:sp>
        <p:nvSpPr>
          <p:cNvPr id="5" name="TextBox 4"/>
          <p:cNvSpPr txBox="1"/>
          <p:nvPr/>
        </p:nvSpPr>
        <p:spPr>
          <a:xfrm>
            <a:off x="827583" y="3527276"/>
            <a:ext cx="5832648" cy="2308324"/>
          </a:xfrm>
          <a:prstGeom prst="rect">
            <a:avLst/>
          </a:prstGeom>
          <a:noFill/>
        </p:spPr>
        <p:txBody>
          <a:bodyPr wrap="square" rtlCol="0">
            <a:spAutoFit/>
          </a:bodyPr>
          <a:lstStyle/>
          <a:p>
            <a:r>
              <a:rPr lang="en-GB" i="1" dirty="0">
                <a:latin typeface="Arial" pitchFamily="34" charset="0"/>
                <a:cs typeface="Arial" pitchFamily="34" charset="0"/>
              </a:rPr>
              <a:t>“</a:t>
            </a:r>
            <a:r>
              <a:rPr lang="en-GB" i="1" u="sng" dirty="0">
                <a:latin typeface="Arial" pitchFamily="34" charset="0"/>
                <a:cs typeface="Arial" pitchFamily="34" charset="0"/>
              </a:rPr>
              <a:t>Mortgages</a:t>
            </a:r>
            <a:r>
              <a:rPr lang="en-GB" i="1" dirty="0">
                <a:latin typeface="Arial" pitchFamily="34" charset="0"/>
                <a:cs typeface="Arial" pitchFamily="34" charset="0"/>
              </a:rPr>
              <a:t>, hypothecations, and other similar charges upon vessels, duly effected in accordance with the law of the Contracting State to which the vessel belongs, and registered in a public register either at the port of the vessel's registry or at a central office, shall be regarded as valid and respected </a:t>
            </a:r>
            <a:r>
              <a:rPr lang="en-GB" i="1" u="sng" dirty="0">
                <a:latin typeface="Arial" pitchFamily="34" charset="0"/>
                <a:cs typeface="Arial" pitchFamily="34" charset="0"/>
              </a:rPr>
              <a:t>in all the other contracting countries</a:t>
            </a:r>
            <a:r>
              <a:rPr lang="en-GB" i="1" dirty="0">
                <a:latin typeface="Arial" pitchFamily="34" charset="0"/>
                <a:cs typeface="Arial" pitchFamily="34" charset="0"/>
              </a:rPr>
              <a:t>.”</a:t>
            </a:r>
            <a:endParaRPr lang="pt-BR" dirty="0">
              <a:latin typeface="Arial" pitchFamily="34" charset="0"/>
              <a:cs typeface="Arial" pitchFamily="34" charset="0"/>
            </a:endParaRPr>
          </a:p>
          <a:p>
            <a:r>
              <a:rPr lang="pt-BR" dirty="0" smtClean="0"/>
              <a:t> </a:t>
            </a:r>
            <a:endParaRPr lang="en-US" dirty="0"/>
          </a:p>
        </p:txBody>
      </p:sp>
    </p:spTree>
    <p:extLst>
      <p:ext uri="{BB962C8B-B14F-4D97-AF65-F5344CB8AC3E}">
        <p14:creationId xmlns:p14="http://schemas.microsoft.com/office/powerpoint/2010/main" val="1525598087"/>
      </p:ext>
    </p:extLst>
  </p:cSld>
  <p:clrMapOvr>
    <a:masterClrMapping/>
  </p:clrMapOvr>
  <p:transition>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tângulo 1"/>
          <p:cNvSpPr>
            <a:spLocks noChangeArrowheads="1"/>
          </p:cNvSpPr>
          <p:nvPr/>
        </p:nvSpPr>
        <p:spPr bwMode="auto">
          <a:xfrm>
            <a:off x="152866" y="3274046"/>
            <a:ext cx="605267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a:endParaRPr lang="pt-BR" sz="1500" i="1" dirty="0" smtClean="0">
              <a:latin typeface="Arial" pitchFamily="34" charset="0"/>
              <a:cs typeface="Arial" pitchFamily="34" charset="0"/>
            </a:endParaRPr>
          </a:p>
        </p:txBody>
      </p:sp>
      <p:sp>
        <p:nvSpPr>
          <p:cNvPr id="3" name="AutoShape 7" descr="Resultado de imagem para estaleiro brasileir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7" name="CaixaDeTexto 6"/>
          <p:cNvSpPr txBox="1"/>
          <p:nvPr/>
        </p:nvSpPr>
        <p:spPr>
          <a:xfrm>
            <a:off x="284601" y="1844824"/>
            <a:ext cx="8379574" cy="2862322"/>
          </a:xfrm>
          <a:prstGeom prst="rect">
            <a:avLst/>
          </a:prstGeom>
          <a:noFill/>
        </p:spPr>
        <p:txBody>
          <a:bodyPr wrap="square" rtlCol="0">
            <a:spAutoFit/>
          </a:bodyPr>
          <a:lstStyle/>
          <a:p>
            <a:pPr algn="ctr"/>
            <a:r>
              <a:rPr lang="pt-BR" b="1" dirty="0" smtClean="0">
                <a:latin typeface="Arial" pitchFamily="34" charset="0"/>
                <a:cs typeface="Arial" pitchFamily="34" charset="0"/>
              </a:rPr>
              <a:t>2) BRUSSELS CONVENTION </a:t>
            </a:r>
          </a:p>
          <a:p>
            <a:pPr algn="ctr"/>
            <a:endParaRPr lang="pt-BR" dirty="0" smtClean="0">
              <a:latin typeface="Arial" pitchFamily="34" charset="0"/>
              <a:cs typeface="Arial" pitchFamily="34" charset="0"/>
            </a:endParaRPr>
          </a:p>
          <a:p>
            <a:pPr algn="just"/>
            <a:r>
              <a:rPr lang="en-US" b="1" dirty="0" smtClean="0">
                <a:latin typeface="Arial" pitchFamily="34" charset="0"/>
                <a:cs typeface="Arial" pitchFamily="34" charset="0"/>
              </a:rPr>
              <a:t>DECISION</a:t>
            </a:r>
            <a:r>
              <a:rPr lang="en-US" dirty="0" smtClean="0">
                <a:latin typeface="Arial" pitchFamily="34" charset="0"/>
                <a:cs typeface="Arial" pitchFamily="34" charset="0"/>
              </a:rPr>
              <a:t>: The Convention is only applicable to signatory Countries of the Convention. Liberia, country of the flag, has not ratified </a:t>
            </a:r>
          </a:p>
          <a:p>
            <a:pPr algn="just"/>
            <a:endParaRPr lang="pt-BR" b="1" dirty="0" smtClean="0">
              <a:latin typeface="Arial" pitchFamily="34" charset="0"/>
              <a:cs typeface="Arial" pitchFamily="34" charset="0"/>
            </a:endParaRPr>
          </a:p>
          <a:p>
            <a:pPr algn="just"/>
            <a:r>
              <a:rPr lang="en-US" b="1" dirty="0" smtClean="0">
                <a:latin typeface="Arial" pitchFamily="34" charset="0"/>
                <a:cs typeface="Arial" pitchFamily="34" charset="0"/>
              </a:rPr>
              <a:t>Countries that also ratified:  </a:t>
            </a:r>
            <a:r>
              <a:rPr lang="en-US" dirty="0" smtClean="0">
                <a:latin typeface="Arial" pitchFamily="34" charset="0"/>
                <a:cs typeface="Arial" pitchFamily="34" charset="0"/>
              </a:rPr>
              <a:t> Countries that also ratified: Germany, Argentina, Brazil, Chile, Cuba, Iceland, Spain, Estonia, USA, Finland, France, India,  Hungary, Italy, Japan, Latvia, Mexico, Norway, the Netherlands, Poland, Portugal, Romania, Serbia, Croatia, Slovakia, Sweden, and Uruguay. </a:t>
            </a:r>
          </a:p>
          <a:p>
            <a:pPr algn="just"/>
            <a:endParaRPr lang="pt-BR" i="1" dirty="0">
              <a:latin typeface="Arial" pitchFamily="34" charset="0"/>
              <a:cs typeface="Arial" pitchFamily="34" charset="0"/>
            </a:endParaRPr>
          </a:p>
        </p:txBody>
      </p:sp>
      <p:sp>
        <p:nvSpPr>
          <p:cNvPr id="12" name="Retângulo 4"/>
          <p:cNvSpPr>
            <a:spLocks noChangeArrowheads="1"/>
          </p:cNvSpPr>
          <p:nvPr/>
        </p:nvSpPr>
        <p:spPr bwMode="auto">
          <a:xfrm>
            <a:off x="3446463" y="253454"/>
            <a:ext cx="55181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1" hangingPunct="1"/>
            <a:r>
              <a:rPr lang="pt-BR" sz="2200" b="1" dirty="0" smtClean="0">
                <a:latin typeface="Arial" charset="0"/>
                <a:cs typeface="Arial" charset="0"/>
              </a:rPr>
              <a:t>ARGUMENTS IN FAVOR OF THE MORTGAGE </a:t>
            </a:r>
            <a:endParaRPr lang="pt-BR" sz="2200" b="1" dirty="0">
              <a:latin typeface="Arial" charset="0"/>
              <a:cs typeface="Arial" charset="0"/>
            </a:endParaRPr>
          </a:p>
        </p:txBody>
      </p:sp>
      <p:pic>
        <p:nvPicPr>
          <p:cNvPr id="2" name="Picture 1"/>
          <p:cNvPicPr>
            <a:picLocks noChangeAspect="1"/>
          </p:cNvPicPr>
          <p:nvPr/>
        </p:nvPicPr>
        <p:blipFill>
          <a:blip r:embed="rId3"/>
          <a:stretch>
            <a:fillRect/>
          </a:stretch>
        </p:blipFill>
        <p:spPr>
          <a:xfrm>
            <a:off x="264361" y="4491581"/>
            <a:ext cx="2032000" cy="1752600"/>
          </a:xfrm>
          <a:prstGeom prst="rect">
            <a:avLst/>
          </a:prstGeom>
        </p:spPr>
      </p:pic>
      <p:sp>
        <p:nvSpPr>
          <p:cNvPr id="4" name="TextBox 3"/>
          <p:cNvSpPr txBox="1"/>
          <p:nvPr/>
        </p:nvSpPr>
        <p:spPr>
          <a:xfrm>
            <a:off x="2315237" y="4551288"/>
            <a:ext cx="5688632" cy="1477328"/>
          </a:xfrm>
          <a:prstGeom prst="rect">
            <a:avLst/>
          </a:prstGeom>
          <a:noFill/>
        </p:spPr>
        <p:txBody>
          <a:bodyPr wrap="square" rtlCol="0">
            <a:spAutoFit/>
          </a:bodyPr>
          <a:lstStyle/>
          <a:p>
            <a:r>
              <a:rPr lang="en-US" dirty="0" smtClean="0">
                <a:latin typeface="Arial" pitchFamily="34" charset="0"/>
                <a:cs typeface="Arial" pitchFamily="34" charset="0"/>
              </a:rPr>
              <a:t>Brasil </a:t>
            </a:r>
            <a:r>
              <a:rPr lang="en-US" u="sng" dirty="0" smtClean="0">
                <a:latin typeface="Arial" pitchFamily="34" charset="0"/>
                <a:cs typeface="Arial" pitchFamily="34" charset="0"/>
              </a:rPr>
              <a:t>DID NOT </a:t>
            </a:r>
            <a:r>
              <a:rPr lang="en-US" dirty="0" smtClean="0">
                <a:latin typeface="Arial" pitchFamily="34" charset="0"/>
                <a:cs typeface="Arial" pitchFamily="34" charset="0"/>
              </a:rPr>
              <a:t>ratify (albeit has signed ) the </a:t>
            </a:r>
            <a:r>
              <a:rPr lang="en-US" b="1" dirty="0" smtClean="0">
                <a:latin typeface="Arial" pitchFamily="34" charset="0"/>
                <a:cs typeface="Arial" pitchFamily="34" charset="0"/>
              </a:rPr>
              <a:t>1993 LIENS CONVENTION (Geneva), </a:t>
            </a:r>
            <a:r>
              <a:rPr lang="en-US" u="sng" dirty="0" smtClean="0">
                <a:latin typeface="Arial" pitchFamily="34" charset="0"/>
                <a:cs typeface="Arial" pitchFamily="34" charset="0"/>
              </a:rPr>
              <a:t>which would exclude the need of observance only among the signatory countries</a:t>
            </a:r>
            <a:r>
              <a:rPr lang="en-US" dirty="0" smtClean="0">
                <a:latin typeface="Arial" pitchFamily="34" charset="0"/>
                <a:cs typeface="Arial" pitchFamily="34" charset="0"/>
              </a:rPr>
              <a:t>. </a:t>
            </a:r>
          </a:p>
          <a:p>
            <a:endParaRPr lang="en-US" dirty="0"/>
          </a:p>
        </p:txBody>
      </p:sp>
    </p:spTree>
    <p:extLst>
      <p:ext uri="{BB962C8B-B14F-4D97-AF65-F5344CB8AC3E}">
        <p14:creationId xmlns:p14="http://schemas.microsoft.com/office/powerpoint/2010/main" val="678016921"/>
      </p:ext>
    </p:extLst>
  </p:cSld>
  <p:clrMapOvr>
    <a:masterClrMapping/>
  </p:clrMapOvr>
  <p:transition>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tângulo 1"/>
          <p:cNvSpPr>
            <a:spLocks noChangeArrowheads="1"/>
          </p:cNvSpPr>
          <p:nvPr/>
        </p:nvSpPr>
        <p:spPr bwMode="auto">
          <a:xfrm>
            <a:off x="152866" y="3274046"/>
            <a:ext cx="605267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a:endParaRPr lang="pt-BR" sz="1500" i="1" dirty="0" smtClean="0">
              <a:latin typeface="Arial" pitchFamily="34" charset="0"/>
              <a:cs typeface="Arial" pitchFamily="34" charset="0"/>
            </a:endParaRPr>
          </a:p>
        </p:txBody>
      </p:sp>
      <p:sp>
        <p:nvSpPr>
          <p:cNvPr id="3" name="AutoShape 7" descr="Resultado de imagem para estaleiro brasileir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7" name="CaixaDeTexto 6"/>
          <p:cNvSpPr txBox="1"/>
          <p:nvPr/>
        </p:nvSpPr>
        <p:spPr>
          <a:xfrm>
            <a:off x="284601" y="1844824"/>
            <a:ext cx="8379574" cy="2800767"/>
          </a:xfrm>
          <a:prstGeom prst="rect">
            <a:avLst/>
          </a:prstGeom>
          <a:noFill/>
        </p:spPr>
        <p:txBody>
          <a:bodyPr wrap="square" rtlCol="0">
            <a:spAutoFit/>
          </a:bodyPr>
          <a:lstStyle/>
          <a:p>
            <a:pPr algn="ctr"/>
            <a:r>
              <a:rPr lang="pt-BR" b="1" dirty="0" smtClean="0">
                <a:latin typeface="Arial" pitchFamily="34" charset="0"/>
                <a:cs typeface="Arial" pitchFamily="34" charset="0"/>
              </a:rPr>
              <a:t>3) LAW OF </a:t>
            </a:r>
            <a:r>
              <a:rPr lang="en-US" b="1" dirty="0" smtClean="0">
                <a:latin typeface="Arial" pitchFamily="34" charset="0"/>
                <a:cs typeface="Arial" pitchFamily="34" charset="0"/>
              </a:rPr>
              <a:t>OWNER</a:t>
            </a:r>
            <a:r>
              <a:rPr lang="pt-BR" b="1" dirty="0" smtClean="0">
                <a:latin typeface="Arial" pitchFamily="34" charset="0"/>
                <a:cs typeface="Arial" pitchFamily="34" charset="0"/>
              </a:rPr>
              <a:t>´ s COUNTRY </a:t>
            </a:r>
          </a:p>
          <a:p>
            <a:pPr algn="ctr"/>
            <a:endParaRPr lang="pt-BR" dirty="0" smtClean="0">
              <a:latin typeface="Arial" pitchFamily="34" charset="0"/>
              <a:cs typeface="Arial" pitchFamily="34" charset="0"/>
            </a:endParaRPr>
          </a:p>
          <a:p>
            <a:pPr algn="just"/>
            <a:r>
              <a:rPr lang="en-US" dirty="0" smtClean="0">
                <a:latin typeface="Arial" pitchFamily="34" charset="0"/>
                <a:cs typeface="Arial" pitchFamily="34" charset="0"/>
              </a:rPr>
              <a:t>The Law of Introduction to the Civil Code, on the grounds of art. 8,  §1, lays down that with regard to movable properties, the law of the country in which the owner is domiciled shall be applied. </a:t>
            </a:r>
          </a:p>
          <a:p>
            <a:pPr algn="just"/>
            <a:endParaRPr lang="en-US" i="1" dirty="0" smtClean="0">
              <a:latin typeface="Arial" pitchFamily="34" charset="0"/>
              <a:cs typeface="Arial" pitchFamily="34" charset="0"/>
            </a:endParaRPr>
          </a:p>
          <a:p>
            <a:pPr algn="just"/>
            <a:r>
              <a:rPr lang="en-US" dirty="0" smtClean="0">
                <a:latin typeface="Arial" pitchFamily="34" charset="0"/>
                <a:cs typeface="Arial" pitchFamily="34" charset="0"/>
              </a:rPr>
              <a:t>The Dutch Law fully recognized the validity and effectiveness of mortgage executed under the Laws of Liberia. </a:t>
            </a:r>
          </a:p>
          <a:p>
            <a:pPr algn="just"/>
            <a:endParaRPr lang="pt-BR" sz="1600" b="1" dirty="0" smtClean="0">
              <a:latin typeface="Arial" pitchFamily="34" charset="0"/>
              <a:cs typeface="Arial" pitchFamily="34" charset="0"/>
            </a:endParaRPr>
          </a:p>
          <a:p>
            <a:pPr algn="just"/>
            <a:r>
              <a:rPr lang="pt-BR" sz="1600" b="1" dirty="0" smtClean="0">
                <a:latin typeface="Arial" pitchFamily="34" charset="0"/>
                <a:cs typeface="Arial" pitchFamily="34" charset="0"/>
              </a:rPr>
              <a:t>DECISION: </a:t>
            </a:r>
            <a:endParaRPr lang="pt-BR" sz="1600" dirty="0">
              <a:latin typeface="Arial" pitchFamily="34" charset="0"/>
              <a:cs typeface="Arial" pitchFamily="34" charset="0"/>
            </a:endParaRPr>
          </a:p>
        </p:txBody>
      </p:sp>
      <p:pic>
        <p:nvPicPr>
          <p:cNvPr id="2" name="Picture 1"/>
          <p:cNvPicPr>
            <a:picLocks noChangeAspect="1"/>
          </p:cNvPicPr>
          <p:nvPr/>
        </p:nvPicPr>
        <p:blipFill>
          <a:blip r:embed="rId3"/>
          <a:stretch>
            <a:fillRect/>
          </a:stretch>
        </p:blipFill>
        <p:spPr>
          <a:xfrm>
            <a:off x="6361236" y="5282731"/>
            <a:ext cx="2771800" cy="2771800"/>
          </a:xfrm>
          <a:prstGeom prst="rect">
            <a:avLst/>
          </a:prstGeom>
        </p:spPr>
      </p:pic>
      <p:sp>
        <p:nvSpPr>
          <p:cNvPr id="5" name="TextBox 4"/>
          <p:cNvSpPr txBox="1"/>
          <p:nvPr/>
        </p:nvSpPr>
        <p:spPr>
          <a:xfrm>
            <a:off x="971600" y="4725144"/>
            <a:ext cx="5040560" cy="1846659"/>
          </a:xfrm>
          <a:prstGeom prst="rect">
            <a:avLst/>
          </a:prstGeom>
          <a:noFill/>
        </p:spPr>
        <p:txBody>
          <a:bodyPr wrap="square" rtlCol="0">
            <a:spAutoFit/>
          </a:bodyPr>
          <a:lstStyle/>
          <a:p>
            <a:pPr algn="just"/>
            <a:r>
              <a:rPr lang="pt-BR" dirty="0">
                <a:latin typeface="Arial" pitchFamily="34" charset="0"/>
                <a:cs typeface="Arial" pitchFamily="34" charset="0"/>
              </a:rPr>
              <a:t>(</a:t>
            </a:r>
            <a:r>
              <a:rPr lang="pt-BR" sz="1600" dirty="0">
                <a:latin typeface="Arial" pitchFamily="34" charset="0"/>
                <a:cs typeface="Arial" pitchFamily="34" charset="0"/>
              </a:rPr>
              <a:t>i) </a:t>
            </a:r>
            <a:r>
              <a:rPr lang="pt-BR" sz="1600" dirty="0" smtClean="0">
                <a:latin typeface="Arial" pitchFamily="34" charset="0"/>
                <a:cs typeface="Arial" pitchFamily="34" charset="0"/>
              </a:rPr>
              <a:t>O</a:t>
            </a:r>
            <a:r>
              <a:rPr lang="en-US" sz="1600" dirty="0" err="1" smtClean="0">
                <a:latin typeface="Arial" pitchFamily="34" charset="0"/>
                <a:cs typeface="Arial" pitchFamily="34" charset="0"/>
              </a:rPr>
              <a:t>wner´s</a:t>
            </a:r>
            <a:r>
              <a:rPr lang="en-US" sz="1600" dirty="0" smtClean="0">
                <a:latin typeface="Arial" pitchFamily="34" charset="0"/>
                <a:cs typeface="Arial" pitchFamily="34" charset="0"/>
              </a:rPr>
              <a:t> Corporate veil. Owner belonged to large Brazilian Group and not having other assets  or employees in Holland .  Dutch Law not applicable.</a:t>
            </a:r>
          </a:p>
          <a:p>
            <a:pPr algn="just"/>
            <a:endParaRPr lang="pt-BR" sz="1600" dirty="0">
              <a:latin typeface="Arial" pitchFamily="34" charset="0"/>
              <a:cs typeface="Arial" pitchFamily="34" charset="0"/>
            </a:endParaRPr>
          </a:p>
          <a:p>
            <a:pPr algn="just"/>
            <a:r>
              <a:rPr lang="en-US" sz="1600" dirty="0" smtClean="0">
                <a:latin typeface="Arial" pitchFamily="34" charset="0"/>
                <a:cs typeface="Arial" pitchFamily="34" charset="0"/>
              </a:rPr>
              <a:t>(ii) The platform shall not be considered as a movable property, given that was designed  to operate fixed in Brazil with  a twenty-year  Contract. </a:t>
            </a:r>
            <a:endParaRPr lang="en-US" sz="1600" dirty="0"/>
          </a:p>
        </p:txBody>
      </p:sp>
    </p:spTree>
    <p:extLst>
      <p:ext uri="{BB962C8B-B14F-4D97-AF65-F5344CB8AC3E}">
        <p14:creationId xmlns:p14="http://schemas.microsoft.com/office/powerpoint/2010/main" val="2585397938"/>
      </p:ext>
    </p:extLst>
  </p:cSld>
  <p:clrMapOvr>
    <a:masterClrMapping/>
  </p:clrMapOvr>
  <p:transition>
    <p:split orient="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dStudPres">
  <a:themeElements>
    <a:clrScheme name="Personalizada 3">
      <a:dk1>
        <a:sysClr val="windowText" lastClr="000000"/>
      </a:dk1>
      <a:lt1>
        <a:sysClr val="window" lastClr="FFFFFF"/>
      </a:lt1>
      <a:dk2>
        <a:srgbClr val="FFFFFF"/>
      </a:dk2>
      <a:lt2>
        <a:srgbClr val="939598"/>
      </a:lt2>
      <a:accent1>
        <a:srgbClr val="004B80"/>
      </a:accent1>
      <a:accent2>
        <a:srgbClr val="007EAD"/>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ersonalizada 3">
    <a:dk1>
      <a:sysClr val="windowText" lastClr="000000"/>
    </a:dk1>
    <a:lt1>
      <a:sysClr val="window" lastClr="FFFFFF"/>
    </a:lt1>
    <a:dk2>
      <a:srgbClr val="FFFFFF"/>
    </a:dk2>
    <a:lt2>
      <a:srgbClr val="939598"/>
    </a:lt2>
    <a:accent1>
      <a:srgbClr val="004B80"/>
    </a:accent1>
    <a:accent2>
      <a:srgbClr val="007EAD"/>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EdStudPres</Template>
  <TotalTime>0</TotalTime>
  <Words>1383</Words>
  <Application>Microsoft Office PowerPoint</Application>
  <PresentationFormat>Apresentação na tela (4:3)</PresentationFormat>
  <Paragraphs>208</Paragraphs>
  <Slides>15</Slides>
  <Notes>15</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15</vt:i4>
      </vt:variant>
    </vt:vector>
  </HeadingPairs>
  <TitlesOfParts>
    <vt:vector size="22" baseType="lpstr">
      <vt:lpstr>Arial</vt:lpstr>
      <vt:lpstr>Calibri</vt:lpstr>
      <vt:lpstr>Gotham ExtraLight</vt:lpstr>
      <vt:lpstr>Tw Cen MT</vt:lpstr>
      <vt:lpstr>Wingdings</vt:lpstr>
      <vt:lpstr>Wingdings 2</vt:lpstr>
      <vt:lpstr>EdStudPres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2011-09-09T17:51:20Z</dcterms:created>
  <dcterms:modified xsi:type="dcterms:W3CDTF">2016-04-30T17:23:50Z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TC010167125</vt:lpwstr>
  </property>
</Properties>
</file>