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5" r:id="rId11"/>
    <p:sldId id="264" r:id="rId12"/>
    <p:sldId id="266" r:id="rId13"/>
    <p:sldId id="269" r:id="rId14"/>
    <p:sldId id="270" r:id="rId15"/>
    <p:sldId id="267" r:id="rId16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0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" y="1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6017" tIns="48009" rIns="96017" bIns="48009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6017" tIns="48009" rIns="96017" bIns="48009" rtlCol="0"/>
          <a:lstStyle>
            <a:lvl1pPr algn="r">
              <a:defRPr sz="1300"/>
            </a:lvl1pPr>
          </a:lstStyle>
          <a:p>
            <a:fld id="{014DCCBF-2782-4DE7-BC90-5A861DE8A8F8}" type="datetimeFigureOut">
              <a:rPr kumimoji="1" lang="ja-JP" altLang="en-US" smtClean="0"/>
              <a:t>2016/5/5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6679"/>
            <a:ext cx="2971800" cy="499011"/>
          </a:xfrm>
          <a:prstGeom prst="rect">
            <a:avLst/>
          </a:prstGeom>
        </p:spPr>
        <p:txBody>
          <a:bodyPr vert="horz" lIns="96017" tIns="48009" rIns="96017" bIns="48009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9446679"/>
            <a:ext cx="2971800" cy="499011"/>
          </a:xfrm>
          <a:prstGeom prst="rect">
            <a:avLst/>
          </a:prstGeom>
        </p:spPr>
        <p:txBody>
          <a:bodyPr vert="horz" lIns="96017" tIns="48009" rIns="96017" bIns="48009" rtlCol="0" anchor="b"/>
          <a:lstStyle>
            <a:lvl1pPr algn="r">
              <a:defRPr sz="1300"/>
            </a:lvl1pPr>
          </a:lstStyle>
          <a:p>
            <a:fld id="{8A50FFFA-802E-40FD-AD9E-4E0F361FD5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993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6017" tIns="48009" rIns="96017" bIns="48009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6017" tIns="48009" rIns="96017" bIns="48009" rtlCol="0"/>
          <a:lstStyle>
            <a:lvl1pPr algn="r">
              <a:defRPr sz="1300"/>
            </a:lvl1pPr>
          </a:lstStyle>
          <a:p>
            <a:fld id="{ED33F3A3-EB5F-4012-9EB6-FC61151E985F}" type="datetimeFigureOut">
              <a:rPr kumimoji="1" lang="ja-JP" altLang="en-US" smtClean="0"/>
              <a:t>2016/5/5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17" tIns="48009" rIns="96017" bIns="480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6017" tIns="48009" rIns="96017" bIns="4800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9"/>
            <a:ext cx="2971800" cy="499011"/>
          </a:xfrm>
          <a:prstGeom prst="rect">
            <a:avLst/>
          </a:prstGeom>
        </p:spPr>
        <p:txBody>
          <a:bodyPr vert="horz" lIns="96017" tIns="48009" rIns="96017" bIns="48009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9"/>
            <a:ext cx="2971800" cy="499011"/>
          </a:xfrm>
          <a:prstGeom prst="rect">
            <a:avLst/>
          </a:prstGeom>
        </p:spPr>
        <p:txBody>
          <a:bodyPr vert="horz" lIns="96017" tIns="48009" rIns="96017" bIns="48009" rtlCol="0" anchor="b"/>
          <a:lstStyle>
            <a:lvl1pPr algn="r">
              <a:defRPr sz="1300"/>
            </a:lvl1pPr>
          </a:lstStyle>
          <a:p>
            <a:fld id="{0F393189-5663-4684-9827-A9AFABDAC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386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93189-5663-4684-9827-A9AFABDAC8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997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93189-5663-4684-9827-A9AFABDAC8D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653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93189-5663-4684-9827-A9AFABDAC8D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670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93189-5663-4684-9827-A9AFABDAC8D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03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B62B-F2C0-4681-B799-2CDB6F52A61B}" type="datetime1">
              <a:rPr kumimoji="1" lang="ja-JP" altLang="en-US" smtClean="0"/>
              <a:t>2016/5/5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E2A4-6C7E-4EB8-8DD8-2DF3993FB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65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7DF8-7150-4290-BCA4-984740E2686A}" type="datetime1">
              <a:rPr kumimoji="1" lang="ja-JP" altLang="en-US" smtClean="0"/>
              <a:t>2016/5/5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E2A4-6C7E-4EB8-8DD8-2DF3993FB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62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BB15-C9D3-46D5-9D53-B3E2430A7325}" type="datetime1">
              <a:rPr kumimoji="1" lang="ja-JP" altLang="en-US" smtClean="0"/>
              <a:t>2016/5/5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E2A4-6C7E-4EB8-8DD8-2DF3993FB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81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8F88-DC9A-4A1F-9172-F92F2BB71DF5}" type="datetime1">
              <a:rPr kumimoji="1" lang="ja-JP" altLang="en-US" smtClean="0"/>
              <a:t>2016/5/5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E2A4-6C7E-4EB8-8DD8-2DF3993FB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395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2635-88BB-4E45-85C0-9277148184C6}" type="datetime1">
              <a:rPr kumimoji="1" lang="ja-JP" altLang="en-US" smtClean="0"/>
              <a:t>2016/5/5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E2A4-6C7E-4EB8-8DD8-2DF3993FB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97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5C76-D81C-442A-A3ED-573EFB1FFD5B}" type="datetime1">
              <a:rPr kumimoji="1" lang="ja-JP" altLang="en-US" smtClean="0"/>
              <a:t>2016/5/5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E2A4-6C7E-4EB8-8DD8-2DF3993FB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32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9374-F294-47CA-B50B-1DC71A4C19E3}" type="datetime1">
              <a:rPr kumimoji="1" lang="ja-JP" altLang="en-US" smtClean="0"/>
              <a:t>2016/5/5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E2A4-6C7E-4EB8-8DD8-2DF3993FB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37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E740-3B76-4B75-B577-239E6A46080F}" type="datetime1">
              <a:rPr kumimoji="1" lang="ja-JP" altLang="en-US" smtClean="0"/>
              <a:t>2016/5/5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E2A4-6C7E-4EB8-8DD8-2DF3993FB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54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D9EB-87F6-46C2-8E52-F4AAAD2CCAD9}" type="datetime1">
              <a:rPr kumimoji="1" lang="ja-JP" altLang="en-US" smtClean="0"/>
              <a:t>2016/5/5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E2A4-6C7E-4EB8-8DD8-2DF3993FB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94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4F50-DB55-4991-BBE0-811855144BD9}" type="datetime1">
              <a:rPr kumimoji="1" lang="ja-JP" altLang="en-US" smtClean="0"/>
              <a:t>2016/5/5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E2A4-6C7E-4EB8-8DD8-2DF3993FB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2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29B1-9759-44B1-956B-BD144FD17D9A}" type="datetime1">
              <a:rPr kumimoji="1" lang="ja-JP" altLang="en-US" smtClean="0"/>
              <a:t>2016/5/5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E2A4-6C7E-4EB8-8DD8-2DF3993FB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50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BD7FE-73D2-48D7-9B82-77CB81DD4B3B}" type="datetime1">
              <a:rPr kumimoji="1" lang="ja-JP" altLang="en-US" smtClean="0"/>
              <a:t>2016/5/5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FE2A4-6C7E-4EB8-8DD8-2DF3993FB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3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4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9674" y="-237811"/>
            <a:ext cx="10165492" cy="2387600"/>
          </a:xfrm>
        </p:spPr>
        <p:txBody>
          <a:bodyPr>
            <a:noAutofit/>
          </a:bodyPr>
          <a:lstStyle/>
          <a:p>
            <a:r>
              <a:rPr lang="en-US" altLang="ja-JP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Jurisdiction and Arbitration Clauses in Bills of Lading and Other Sea Carriage Documents in Japan</a:t>
            </a:r>
            <a:endParaRPr kumimoji="1" lang="ja-JP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08479" y="5006673"/>
            <a:ext cx="9753600" cy="1532239"/>
          </a:xfrm>
        </p:spPr>
        <p:txBody>
          <a:bodyPr>
            <a:noAutofit/>
          </a:bodyPr>
          <a:lstStyle/>
          <a:p>
            <a:pPr algn="r"/>
            <a:r>
              <a:rPr lang="en-US" altLang="ja-JP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Tomotaka Fujita (Japanese MLA)</a:t>
            </a:r>
          </a:p>
          <a:p>
            <a:pPr algn="r"/>
            <a:r>
              <a:rPr kumimoji="1" lang="en-US" altLang="ja-JP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Graduate Schools for Law and Politics</a:t>
            </a:r>
          </a:p>
          <a:p>
            <a:pPr algn="r"/>
            <a:r>
              <a:rPr lang="en-US" altLang="ja-JP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Tokyo </a:t>
            </a:r>
            <a:endParaRPr kumimoji="1" lang="ja-JP" altLang="en-US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E2A4-6C7E-4EB8-8DD8-2DF3993FBA0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86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22375"/>
            <a:ext cx="10515600" cy="1325563"/>
          </a:xfrm>
        </p:spPr>
        <p:txBody>
          <a:bodyPr/>
          <a:lstStyle/>
          <a:p>
            <a:r>
              <a:rPr lang="en-US" altLang="ja-JP" b="1" dirty="0"/>
              <a:t>Arbitration Clause Incorporated by Referenc</a:t>
            </a:r>
            <a:r>
              <a:rPr lang="en-US" altLang="ja-JP" dirty="0"/>
              <a:t>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0202" y="2094269"/>
            <a:ext cx="10989427" cy="4564226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sz="3200" dirty="0"/>
              <a:t>Article 76(2) </a:t>
            </a:r>
          </a:p>
          <a:p>
            <a:r>
              <a:rPr lang="en-US" altLang="ja-JP" sz="3200" dirty="0" smtClean="0"/>
              <a:t>“Notwithstanding </a:t>
            </a:r>
            <a:r>
              <a:rPr lang="en-US" altLang="ja-JP" sz="3200" dirty="0"/>
              <a:t>paragraph 1 of this article, an arbitration agreement in a transport document or electronic transport record to which this Convention applies by reason of the application of article 7 is subject to this chapter </a:t>
            </a:r>
            <a:r>
              <a:rPr lang="en-US" altLang="ja-JP" sz="3200" dirty="0">
                <a:solidFill>
                  <a:srgbClr val="FF0000"/>
                </a:solidFill>
              </a:rPr>
              <a:t>unless such a transport document or electronic transport record:</a:t>
            </a:r>
          </a:p>
          <a:p>
            <a:r>
              <a:rPr lang="en-US" altLang="ja-JP" sz="3200" dirty="0"/>
              <a:t>(a) Identifies the parties to and the date of the </a:t>
            </a:r>
            <a:r>
              <a:rPr lang="en-US" altLang="ja-JP" sz="3200" dirty="0" err="1"/>
              <a:t>charterparty</a:t>
            </a:r>
            <a:r>
              <a:rPr lang="en-US" altLang="ja-JP" sz="3200" dirty="0"/>
              <a:t> or other contract excluded from the application of this Convention by reason of the application of article 6; and</a:t>
            </a:r>
          </a:p>
          <a:p>
            <a:r>
              <a:rPr lang="en-US" altLang="ja-JP" sz="3200" dirty="0"/>
              <a:t>(b) </a:t>
            </a:r>
            <a:r>
              <a:rPr lang="en-US" altLang="ja-JP" sz="3200" dirty="0">
                <a:solidFill>
                  <a:srgbClr val="FF0000"/>
                </a:solidFill>
              </a:rPr>
              <a:t>Incorporates by specific reference the clause in the </a:t>
            </a:r>
            <a:r>
              <a:rPr lang="en-US" altLang="ja-JP" sz="3200" dirty="0" err="1">
                <a:solidFill>
                  <a:srgbClr val="FF0000"/>
                </a:solidFill>
              </a:rPr>
              <a:t>charterparty</a:t>
            </a:r>
            <a:r>
              <a:rPr lang="en-US" altLang="ja-JP" sz="3200" dirty="0">
                <a:solidFill>
                  <a:srgbClr val="FF0000"/>
                </a:solidFill>
              </a:rPr>
              <a:t> or other contract that contains the terms of the arbitration agreement.”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E2A4-6C7E-4EB8-8DD8-2DF3993FBA03}" type="slidenum">
              <a:rPr kumimoji="1" lang="ja-JP" altLang="en-US" sz="2000" smtClean="0"/>
              <a:t>10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5386" y="1447938"/>
            <a:ext cx="3378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 smtClean="0"/>
              <a:t>Rotterdam Rules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0736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/>
              <a:t>Arbitration Clause Incorporated by Referenc</a:t>
            </a:r>
            <a:r>
              <a:rPr lang="en-US" altLang="ja-JP" dirty="0"/>
              <a:t>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0202" y="2394065"/>
            <a:ext cx="10763598" cy="4156364"/>
          </a:xfrm>
        </p:spPr>
        <p:txBody>
          <a:bodyPr>
            <a:normAutofit/>
          </a:bodyPr>
          <a:lstStyle/>
          <a:p>
            <a:r>
              <a:rPr lang="en-US" altLang="ja-JP" sz="3200" dirty="0" smtClean="0"/>
              <a:t>Arbitration </a:t>
            </a:r>
            <a:r>
              <a:rPr lang="en-US" altLang="ja-JP" sz="3200" dirty="0"/>
              <a:t>clause in the </a:t>
            </a:r>
            <a:r>
              <a:rPr lang="en-US" altLang="ja-JP" sz="3200" dirty="0" err="1" smtClean="0"/>
              <a:t>charterparty</a:t>
            </a:r>
            <a:r>
              <a:rPr lang="en-US" altLang="ja-JP" sz="3200" dirty="0" smtClean="0"/>
              <a:t>: </a:t>
            </a:r>
            <a:r>
              <a:rPr lang="en-US" altLang="ja-JP" sz="3200" dirty="0"/>
              <a:t>“any dispute arising out of this </a:t>
            </a:r>
            <a:r>
              <a:rPr lang="en-US" altLang="ja-JP" sz="3200" dirty="0" err="1"/>
              <a:t>charterparty</a:t>
            </a:r>
            <a:r>
              <a:rPr lang="en-US" altLang="ja-JP" sz="3200" dirty="0"/>
              <a:t> is referred to arbitration in London</a:t>
            </a:r>
            <a:r>
              <a:rPr lang="en-US" altLang="ja-JP" sz="3200" dirty="0" smtClean="0"/>
              <a:t>.”</a:t>
            </a:r>
          </a:p>
          <a:p>
            <a:r>
              <a:rPr lang="en-US" altLang="ja-JP" sz="3200" dirty="0" smtClean="0"/>
              <a:t>Incorporation </a:t>
            </a:r>
            <a:r>
              <a:rPr lang="en-US" altLang="ja-JP" sz="3200" dirty="0"/>
              <a:t>provision in the </a:t>
            </a:r>
            <a:r>
              <a:rPr lang="en-US" altLang="ja-JP" sz="3200" dirty="0" smtClean="0"/>
              <a:t>B/L : “all </a:t>
            </a:r>
            <a:r>
              <a:rPr lang="en-US" altLang="ja-JP" sz="3200" dirty="0"/>
              <a:t>the terms, conditions, and exceptions contained in which Charter are herewith incorporated.” </a:t>
            </a:r>
            <a:endParaRPr lang="en-US" altLang="ja-JP" sz="3200" dirty="0" smtClean="0"/>
          </a:p>
          <a:p>
            <a:endParaRPr lang="en-US" altLang="ja-JP" sz="3200" dirty="0" smtClean="0"/>
          </a:p>
          <a:p>
            <a:r>
              <a:rPr lang="en-US" altLang="ja-JP" sz="3200" dirty="0" smtClean="0"/>
              <a:t>Court dismissed </a:t>
            </a:r>
            <a:r>
              <a:rPr lang="en-US" altLang="ja-JP" sz="3200" dirty="0"/>
              <a:t>the </a:t>
            </a:r>
            <a:r>
              <a:rPr lang="en-US" altLang="ja-JP" sz="3200" dirty="0" smtClean="0"/>
              <a:t>claim. Arbitration </a:t>
            </a:r>
            <a:r>
              <a:rPr lang="en-US" altLang="ja-JP" sz="3200" dirty="0"/>
              <a:t>clause incorporated by reference effectively prevented the </a:t>
            </a:r>
            <a:r>
              <a:rPr lang="en-US" altLang="ja-JP" sz="3200" dirty="0" smtClean="0"/>
              <a:t>B/L holder’s suit.</a:t>
            </a: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E2A4-6C7E-4EB8-8DD8-2DF3993FBA03}" type="slidenum">
              <a:rPr kumimoji="1" lang="ja-JP" altLang="en-US" sz="2000" smtClean="0"/>
              <a:t>11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3946" y="1690688"/>
            <a:ext cx="679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/>
              <a:t>Osaka District Court, May 11, 1959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2813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Statutes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4786" y="1159538"/>
            <a:ext cx="11402171" cy="5202458"/>
          </a:xfrm>
        </p:spPr>
        <p:txBody>
          <a:bodyPr>
            <a:noAutofit/>
          </a:bodyPr>
          <a:lstStyle/>
          <a:p>
            <a:r>
              <a:rPr lang="en-US" altLang="ja-JP" sz="3600" b="1" dirty="0" smtClean="0"/>
              <a:t>Code </a:t>
            </a:r>
            <a:r>
              <a:rPr lang="en-US" altLang="ja-JP" sz="3600" b="1" dirty="0"/>
              <a:t>of Civil Procedure</a:t>
            </a:r>
            <a:r>
              <a:rPr lang="en-US" altLang="ja-JP" sz="3600" dirty="0"/>
              <a:t> </a:t>
            </a:r>
            <a:r>
              <a:rPr lang="en-US" altLang="ja-JP" sz="3600" dirty="0" smtClean="0"/>
              <a:t>included </a:t>
            </a:r>
            <a:r>
              <a:rPr lang="en-US" altLang="ja-JP" sz="3600" dirty="0"/>
              <a:t>provisions concerning the international jurisdiction of Japanese </a:t>
            </a:r>
            <a:r>
              <a:rPr lang="en-US" altLang="ja-JP" sz="3600" dirty="0" smtClean="0"/>
              <a:t>courts in 2011. </a:t>
            </a:r>
            <a:endParaRPr kumimoji="1" lang="en-US" altLang="ja-JP" sz="3600" dirty="0"/>
          </a:p>
          <a:p>
            <a:r>
              <a:rPr lang="en-US" altLang="ja-JP" sz="3600" dirty="0"/>
              <a:t>Article 3-7 </a:t>
            </a:r>
            <a:r>
              <a:rPr lang="en-US" altLang="ja-JP" sz="3600" dirty="0" smtClean="0"/>
              <a:t>of the Revised Code provides for </a:t>
            </a:r>
            <a:r>
              <a:rPr lang="en-US" altLang="ja-JP" sz="3600" dirty="0"/>
              <a:t>the validity of the choice of court </a:t>
            </a:r>
            <a:r>
              <a:rPr lang="en-US" altLang="ja-JP" sz="3600" dirty="0" smtClean="0"/>
              <a:t>agreement.</a:t>
            </a:r>
            <a:endParaRPr lang="en-US" altLang="ja-JP" sz="3600" dirty="0"/>
          </a:p>
          <a:p>
            <a:r>
              <a:rPr lang="en-US" altLang="ja-JP" sz="3600" dirty="0" smtClean="0"/>
              <a:t>The provision is, essentially, </a:t>
            </a:r>
            <a:r>
              <a:rPr lang="en-US" altLang="ja-JP" sz="3600" dirty="0"/>
              <a:t>based on the 1975 Decision.  </a:t>
            </a:r>
          </a:p>
          <a:p>
            <a:r>
              <a:rPr lang="en-US" altLang="ja-JP" sz="3600" dirty="0" smtClean="0"/>
              <a:t>No </a:t>
            </a:r>
            <a:r>
              <a:rPr lang="en-US" altLang="ja-JP" sz="3600" dirty="0"/>
              <a:t>special rule </a:t>
            </a:r>
            <a:r>
              <a:rPr lang="en-US" altLang="ja-JP" sz="3600" dirty="0" smtClean="0"/>
              <a:t>for  jurisdiction/ </a:t>
            </a:r>
            <a:r>
              <a:rPr lang="en-US" altLang="ja-JP" sz="3600" dirty="0"/>
              <a:t>arbitration clauses in </a:t>
            </a:r>
            <a:r>
              <a:rPr lang="en-US" altLang="ja-JP" sz="3600" dirty="0" smtClean="0"/>
              <a:t>B/L</a:t>
            </a:r>
          </a:p>
          <a:p>
            <a:pPr marL="0" indent="0">
              <a:buNone/>
            </a:pPr>
            <a:endParaRPr kumimoji="1" lang="en-US" altLang="ja-JP" sz="3600" dirty="0" smtClean="0"/>
          </a:p>
          <a:p>
            <a:pPr marL="0" indent="0">
              <a:buNone/>
            </a:pPr>
            <a:endParaRPr kumimoji="1" lang="en-US" altLang="ja-JP" dirty="0"/>
          </a:p>
          <a:p>
            <a:r>
              <a:rPr lang="en-US" altLang="ja-JP" sz="3600" dirty="0" smtClean="0"/>
              <a:t> The 1975 </a:t>
            </a:r>
            <a:r>
              <a:rPr lang="en-US" altLang="ja-JP" sz="3600" dirty="0"/>
              <a:t>Decision still remains as a precedent today</a:t>
            </a:r>
            <a:r>
              <a:rPr lang="en-US" altLang="ja-JP" sz="3600" dirty="0" smtClean="0"/>
              <a:t>.</a:t>
            </a:r>
            <a:endParaRPr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E2A4-6C7E-4EB8-8DD8-2DF3993FBA03}" type="slidenum">
              <a:rPr kumimoji="1" lang="ja-JP" altLang="en-US" sz="2000" smtClean="0"/>
              <a:t>12</a:t>
            </a:fld>
            <a:endParaRPr kumimoji="1" lang="ja-JP" altLang="en-US" sz="2000" dirty="0"/>
          </a:p>
        </p:txBody>
      </p:sp>
      <p:sp>
        <p:nvSpPr>
          <p:cNvPr id="5" name="下矢印 4"/>
          <p:cNvSpPr/>
          <p:nvPr/>
        </p:nvSpPr>
        <p:spPr>
          <a:xfrm>
            <a:off x="4400434" y="4889644"/>
            <a:ext cx="3770550" cy="62020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08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i="1" dirty="0"/>
              <a:t>A Possible Change in Statutes or Case </a:t>
            </a:r>
            <a:r>
              <a:rPr lang="en-US" altLang="ja-JP" b="1" i="1" dirty="0" smtClean="0"/>
              <a:t>Law?</a:t>
            </a:r>
            <a:br>
              <a:rPr lang="en-US" altLang="ja-JP" b="1" i="1" dirty="0" smtClean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261" y="1348155"/>
            <a:ext cx="10902461" cy="5008196"/>
          </a:xfrm>
        </p:spPr>
        <p:txBody>
          <a:bodyPr>
            <a:normAutofit lnSpcReduction="10000"/>
          </a:bodyPr>
          <a:lstStyle/>
          <a:p>
            <a:r>
              <a:rPr lang="en-US" altLang="ja-JP" sz="3900" dirty="0" smtClean="0"/>
              <a:t>The new legislation is unlikely. </a:t>
            </a:r>
          </a:p>
          <a:p>
            <a:r>
              <a:rPr lang="en-US" altLang="ja-JP" sz="3900" dirty="0" smtClean="0"/>
              <a:t>The </a:t>
            </a:r>
            <a:r>
              <a:rPr lang="en-US" altLang="ja-JP" sz="3900" dirty="0"/>
              <a:t>framework </a:t>
            </a:r>
            <a:r>
              <a:rPr lang="en-US" altLang="ja-JP" sz="3900" dirty="0" smtClean="0"/>
              <a:t>of </a:t>
            </a:r>
            <a:r>
              <a:rPr lang="en-US" altLang="ja-JP" sz="3900" dirty="0"/>
              <a:t>1975 </a:t>
            </a:r>
            <a:r>
              <a:rPr lang="en-US" altLang="ja-JP" sz="3900" dirty="0" smtClean="0"/>
              <a:t>Supreme </a:t>
            </a:r>
            <a:r>
              <a:rPr lang="en-US" altLang="ja-JP" sz="3900" dirty="0"/>
              <a:t>Court </a:t>
            </a:r>
            <a:r>
              <a:rPr lang="en-US" altLang="ja-JP" sz="3900" dirty="0" smtClean="0"/>
              <a:t>Decision will </a:t>
            </a:r>
            <a:r>
              <a:rPr lang="en-US" altLang="ja-JP" sz="3900" dirty="0"/>
              <a:t>be stable. </a:t>
            </a:r>
            <a:endParaRPr lang="en-US" altLang="ja-JP" sz="3900" dirty="0" smtClean="0"/>
          </a:p>
          <a:p>
            <a:r>
              <a:rPr lang="en-US" altLang="ja-JP" sz="3900" dirty="0" smtClean="0"/>
              <a:t>Developments may be seen in the area where  </a:t>
            </a:r>
            <a:r>
              <a:rPr lang="en-US" altLang="ja-JP" sz="3900" dirty="0"/>
              <a:t>ambiguities </a:t>
            </a:r>
            <a:r>
              <a:rPr lang="en-US" altLang="ja-JP" sz="3900" dirty="0" smtClean="0"/>
              <a:t>remain.  </a:t>
            </a:r>
          </a:p>
          <a:p>
            <a:pPr marL="0" indent="0">
              <a:buNone/>
            </a:pPr>
            <a:r>
              <a:rPr lang="en-US" altLang="ja-JP" sz="3200" dirty="0"/>
              <a:t> </a:t>
            </a:r>
            <a:r>
              <a:rPr lang="en-US" altLang="ja-JP" sz="3200" dirty="0" smtClean="0"/>
              <a:t>   -When </a:t>
            </a:r>
            <a:r>
              <a:rPr lang="en-US" altLang="ja-JP" sz="3200" dirty="0"/>
              <a:t>exclusive jurisdiction clause is </a:t>
            </a:r>
            <a:r>
              <a:rPr lang="en-US" altLang="ja-JP" sz="3200" dirty="0" smtClean="0"/>
              <a:t>“</a:t>
            </a:r>
            <a:r>
              <a:rPr lang="en-US" altLang="ja-JP" sz="3200" dirty="0"/>
              <a:t>very unreasonable and against the law of public policy” 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en-US" altLang="ja-JP" sz="3200" dirty="0" smtClean="0"/>
              <a:t>   - Validity of </a:t>
            </a:r>
            <a:r>
              <a:rPr lang="en-US" altLang="ja-JP" sz="3200" dirty="0"/>
              <a:t>arbitration clauses incorporated by reference to </a:t>
            </a:r>
            <a:r>
              <a:rPr lang="en-US" altLang="ja-JP" sz="3200" dirty="0" err="1"/>
              <a:t>charterparty</a:t>
            </a:r>
            <a:r>
              <a:rPr lang="en-US" altLang="ja-JP" sz="3200" dirty="0"/>
              <a:t> </a:t>
            </a:r>
            <a:r>
              <a:rPr lang="en-US" altLang="ja-JP" sz="3200" dirty="0" smtClean="0"/>
              <a:t>provisions</a:t>
            </a:r>
            <a:endParaRPr lang="ja-JP" altLang="ja-JP" sz="32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E2A4-6C7E-4EB8-8DD8-2DF3993FBA03}" type="slidenum">
              <a:rPr kumimoji="1" lang="ja-JP" altLang="en-US" sz="2000" smtClean="0"/>
              <a:t>13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6036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85739"/>
            <a:ext cx="10515600" cy="1046714"/>
          </a:xfrm>
        </p:spPr>
        <p:txBody>
          <a:bodyPr/>
          <a:lstStyle/>
          <a:p>
            <a:pPr algn="ctr"/>
            <a:r>
              <a:rPr lang="en-US" altLang="ja-JP" b="1" i="1" dirty="0" smtClean="0"/>
              <a:t>Responses </a:t>
            </a:r>
            <a:r>
              <a:rPr lang="en-US" altLang="ja-JP" b="1" i="1" dirty="0"/>
              <a:t>to the Rotterdam </a:t>
            </a:r>
            <a:r>
              <a:rPr lang="en-US" altLang="ja-JP" b="1" i="1" dirty="0" smtClean="0"/>
              <a:t>Rules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1763" y="1383527"/>
            <a:ext cx="11101651" cy="4972823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sz="4000" dirty="0" smtClean="0"/>
              <a:t>Japan is </a:t>
            </a:r>
            <a:r>
              <a:rPr lang="en-US" altLang="ja-JP" sz="4000" dirty="0" smtClean="0">
                <a:solidFill>
                  <a:srgbClr val="FF0000"/>
                </a:solidFill>
              </a:rPr>
              <a:t>unlikely</a:t>
            </a:r>
            <a:r>
              <a:rPr lang="en-US" altLang="ja-JP" sz="4000" dirty="0" smtClean="0"/>
              <a:t> to opt-in Chapters </a:t>
            </a:r>
            <a:r>
              <a:rPr lang="en-US" altLang="ja-JP" sz="4000" dirty="0"/>
              <a:t>14 </a:t>
            </a:r>
            <a:r>
              <a:rPr lang="en-US" altLang="ja-JP" sz="4000" dirty="0" smtClean="0"/>
              <a:t>(Jurisdiction) and 15 (Arbitration) of the Rotterdam Rules</a:t>
            </a:r>
          </a:p>
          <a:p>
            <a:endParaRPr lang="en-US" altLang="ja-JP" sz="4000" dirty="0" smtClean="0"/>
          </a:p>
          <a:p>
            <a:pPr marL="0" indent="0">
              <a:buNone/>
            </a:pPr>
            <a:r>
              <a:rPr lang="en-US" altLang="ja-JP" sz="4000" dirty="0"/>
              <a:t> </a:t>
            </a:r>
            <a:r>
              <a:rPr lang="en-US" altLang="ja-JP" sz="4000" dirty="0" smtClean="0"/>
              <a:t>                               </a:t>
            </a:r>
            <a:r>
              <a:rPr lang="en-US" altLang="ja-JP" sz="4000" dirty="0" smtClean="0">
                <a:solidFill>
                  <a:srgbClr val="FF0000"/>
                </a:solidFill>
              </a:rPr>
              <a:t>However……..</a:t>
            </a:r>
          </a:p>
          <a:p>
            <a:r>
              <a:rPr lang="en-US" altLang="ja-JP" sz="4000" dirty="0" smtClean="0"/>
              <a:t>There may be </a:t>
            </a:r>
            <a:r>
              <a:rPr lang="en-US" altLang="ja-JP" sz="4000" dirty="0" smtClean="0">
                <a:solidFill>
                  <a:srgbClr val="FF0000"/>
                </a:solidFill>
              </a:rPr>
              <a:t>indirect influence</a:t>
            </a:r>
            <a:r>
              <a:rPr lang="en-US" altLang="ja-JP" sz="4000" dirty="0" smtClean="0"/>
              <a:t> by </a:t>
            </a:r>
            <a:r>
              <a:rPr lang="en-US" altLang="ja-JP" sz="4000" dirty="0"/>
              <a:t>the Rotterdam </a:t>
            </a:r>
            <a:r>
              <a:rPr lang="en-US" altLang="ja-JP" sz="4000" dirty="0" smtClean="0"/>
              <a:t>Rules</a:t>
            </a:r>
          </a:p>
          <a:p>
            <a:pPr marL="0" indent="0">
              <a:buNone/>
            </a:pPr>
            <a:r>
              <a:rPr lang="en-US" altLang="ja-JP" sz="4000" dirty="0"/>
              <a:t> </a:t>
            </a:r>
            <a:r>
              <a:rPr lang="en-US" altLang="ja-JP" dirty="0" smtClean="0"/>
              <a:t>  </a:t>
            </a:r>
            <a:r>
              <a:rPr lang="en-US" altLang="ja-JP" sz="3900" dirty="0" err="1" smtClean="0"/>
              <a:t>E.g</a:t>
            </a:r>
            <a:r>
              <a:rPr lang="en-US" altLang="ja-JP" sz="3900" dirty="0" smtClean="0"/>
              <a:t>, Article </a:t>
            </a:r>
            <a:r>
              <a:rPr lang="en-US" altLang="ja-JP" sz="3900" dirty="0"/>
              <a:t>76(2) of the Rotterdam Rules, which regulates the effect of an arbitration clause incorporated by reference. If many states choose to opt-in Chapter 15 and Article 76 becomes a globally accepted rule, it might have some influence on Japanese courts. </a:t>
            </a:r>
            <a:endParaRPr kumimoji="1" lang="ja-JP" altLang="en-US" sz="39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E2A4-6C7E-4EB8-8DD8-2DF3993FBA03}" type="slidenum">
              <a:rPr kumimoji="1" lang="ja-JP" altLang="en-US" sz="2000" smtClean="0"/>
              <a:t>14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595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7612" y="-190919"/>
            <a:ext cx="10165492" cy="2387600"/>
          </a:xfrm>
        </p:spPr>
        <p:txBody>
          <a:bodyPr>
            <a:noAutofit/>
          </a:bodyPr>
          <a:lstStyle/>
          <a:p>
            <a:r>
              <a:rPr lang="en-US" altLang="ja-JP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Jurisdiction and Arbitration Clauses in Bills of Lading and Other Sea Carriage Documents in Japan</a:t>
            </a:r>
            <a:endParaRPr kumimoji="1" lang="ja-JP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79525" y="4824111"/>
            <a:ext cx="9753600" cy="1532239"/>
          </a:xfrm>
        </p:spPr>
        <p:txBody>
          <a:bodyPr>
            <a:noAutofit/>
          </a:bodyPr>
          <a:lstStyle/>
          <a:p>
            <a:pPr algn="r"/>
            <a:r>
              <a:rPr lang="en-US" altLang="ja-JP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Tomotaka Fujita (Japanese MLA)</a:t>
            </a:r>
          </a:p>
          <a:p>
            <a:pPr algn="r"/>
            <a:r>
              <a:rPr kumimoji="1" lang="en-US" altLang="ja-JP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Graduate Schools for Law and Politics</a:t>
            </a:r>
          </a:p>
          <a:p>
            <a:pPr algn="r"/>
            <a:r>
              <a:rPr lang="en-US" altLang="ja-JP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Tokyo </a:t>
            </a:r>
            <a:endParaRPr kumimoji="1" lang="ja-JP" altLang="en-US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E2A4-6C7E-4EB8-8DD8-2DF3993FBA03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68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b="1" dirty="0" smtClean="0"/>
              <a:t>Background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42025"/>
            <a:ext cx="10515600" cy="4486275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No </a:t>
            </a:r>
            <a:r>
              <a:rPr lang="en-US" altLang="ja-JP" sz="3600" dirty="0"/>
              <a:t>statutory regulation directly addressing the international jurisdiction of Japanese </a:t>
            </a:r>
            <a:r>
              <a:rPr lang="en-US" altLang="ja-JP" sz="3600" dirty="0" smtClean="0"/>
              <a:t>courts u</a:t>
            </a:r>
            <a:r>
              <a:rPr lang="en-US" altLang="ja-JP" sz="3600" dirty="0"/>
              <a:t>ntil recently</a:t>
            </a:r>
            <a:r>
              <a:rPr lang="en-US" altLang="ja-JP" sz="3600" dirty="0" smtClean="0"/>
              <a:t>. </a:t>
            </a:r>
          </a:p>
          <a:p>
            <a:endParaRPr lang="en-US" altLang="ja-JP" sz="3600" dirty="0" smtClean="0"/>
          </a:p>
          <a:p>
            <a:r>
              <a:rPr lang="en-US" altLang="ja-JP" sz="3600" dirty="0" smtClean="0"/>
              <a:t>The </a:t>
            </a:r>
            <a:r>
              <a:rPr lang="en-US" altLang="ja-JP" sz="3600" dirty="0"/>
              <a:t>question of whether the Japanese court had jurisdiction over a specific dispute, </a:t>
            </a:r>
            <a:r>
              <a:rPr lang="en-US" altLang="ja-JP" sz="3600" b="1" i="1" dirty="0"/>
              <a:t>including the validity of the jurisdiction and arbitration clauses in bills of lading</a:t>
            </a:r>
            <a:r>
              <a:rPr lang="en-US" altLang="ja-JP" sz="3600" dirty="0"/>
              <a:t>, has been developed as </a:t>
            </a:r>
            <a:r>
              <a:rPr lang="en-US" altLang="ja-JP" sz="3600" dirty="0">
                <a:solidFill>
                  <a:srgbClr val="FF0000"/>
                </a:solidFill>
              </a:rPr>
              <a:t>case law</a:t>
            </a:r>
            <a:r>
              <a:rPr lang="en-US" altLang="ja-JP" sz="3600" dirty="0"/>
              <a:t>.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E2A4-6C7E-4EB8-8DD8-2DF3993FBA03}" type="slidenum">
              <a:rPr kumimoji="1" lang="ja-JP" altLang="en-US" smtClean="0"/>
              <a:t>2</a:t>
            </a:fld>
            <a:endParaRPr kumimoji="1" lang="ja-JP" altLang="en-US" sz="2000" dirty="0"/>
          </a:p>
        </p:txBody>
      </p:sp>
      <p:sp>
        <p:nvSpPr>
          <p:cNvPr id="5" name="下矢印 4"/>
          <p:cNvSpPr/>
          <p:nvPr/>
        </p:nvSpPr>
        <p:spPr>
          <a:xfrm>
            <a:off x="3721543" y="3021672"/>
            <a:ext cx="4136486" cy="482138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88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3456" y="127667"/>
            <a:ext cx="11365664" cy="1325563"/>
          </a:xfrm>
        </p:spPr>
        <p:txBody>
          <a:bodyPr/>
          <a:lstStyle/>
          <a:p>
            <a:r>
              <a:rPr lang="en-US" altLang="ja-JP" sz="4000" b="1" dirty="0"/>
              <a:t>Supreme Court </a:t>
            </a:r>
            <a:r>
              <a:rPr lang="en-US" altLang="ja-JP" sz="4000" b="1" dirty="0" smtClean="0"/>
              <a:t>Decision* </a:t>
            </a:r>
            <a:r>
              <a:rPr lang="en-US" altLang="ja-JP" sz="4000" b="1" dirty="0"/>
              <a:t>of November 28, </a:t>
            </a:r>
            <a:r>
              <a:rPr lang="en-US" altLang="ja-JP" sz="4000" b="1" dirty="0" smtClean="0"/>
              <a:t>1975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7713" y="1066602"/>
            <a:ext cx="10515600" cy="1324340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*A </a:t>
            </a:r>
            <a:r>
              <a:rPr lang="en-US" altLang="ja-JP" dirty="0"/>
              <a:t>translation </a:t>
            </a:r>
            <a:r>
              <a:rPr lang="en-US" altLang="ja-JP" dirty="0" smtClean="0"/>
              <a:t>of the decision is </a:t>
            </a:r>
            <a:r>
              <a:rPr lang="en-US" altLang="ja-JP" dirty="0"/>
              <a:t>available in </a:t>
            </a:r>
            <a:r>
              <a:rPr lang="en-US" altLang="ja-JP" i="1" dirty="0"/>
              <a:t>Japanese Annual of International Law</a:t>
            </a:r>
            <a:r>
              <a:rPr lang="en-US" altLang="ja-JP" dirty="0"/>
              <a:t>, No.20, pp.106-118 (1976</a:t>
            </a:r>
            <a:r>
              <a:rPr lang="en-US" altLang="ja-JP" dirty="0" smtClean="0"/>
              <a:t>). The volume is available Hein Online: </a:t>
            </a:r>
            <a:r>
              <a:rPr lang="en-US" altLang="ja-JP" dirty="0"/>
              <a:t>http://home.heinonline.org/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628828" y="6352670"/>
            <a:ext cx="2743200" cy="365125"/>
          </a:xfrm>
        </p:spPr>
        <p:txBody>
          <a:bodyPr/>
          <a:lstStyle/>
          <a:p>
            <a:fld id="{ECAFE2A4-6C7E-4EB8-8DD8-2DF3993FBA03}" type="slidenum">
              <a:rPr kumimoji="1" lang="ja-JP" altLang="en-US" sz="2000" smtClean="0"/>
              <a:t>3</a:t>
            </a:fld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21670" y="5745488"/>
            <a:ext cx="2542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Santos (Brazil)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737240" y="5771575"/>
            <a:ext cx="2526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Kobe</a:t>
            </a:r>
            <a:r>
              <a:rPr kumimoji="1" lang="en-US" altLang="ja-JP" sz="3200" dirty="0" smtClean="0"/>
              <a:t> </a:t>
            </a:r>
            <a:r>
              <a:rPr kumimoji="1" lang="en-US" altLang="ja-JP" sz="3200" dirty="0" smtClean="0"/>
              <a:t>(Japan)</a:t>
            </a:r>
            <a:endParaRPr kumimoji="1" lang="ja-JP" altLang="en-US" sz="3200" dirty="0"/>
          </a:p>
        </p:txBody>
      </p:sp>
      <p:sp>
        <p:nvSpPr>
          <p:cNvPr id="8" name="円/楕円 7"/>
          <p:cNvSpPr/>
          <p:nvPr/>
        </p:nvSpPr>
        <p:spPr>
          <a:xfrm>
            <a:off x="1791338" y="2924988"/>
            <a:ext cx="1869160" cy="914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Shipper (Seller)</a:t>
            </a:r>
            <a:endParaRPr kumimoji="1" lang="ja-JP" altLang="en-US" sz="2800" dirty="0"/>
          </a:p>
        </p:txBody>
      </p:sp>
      <p:sp>
        <p:nvSpPr>
          <p:cNvPr id="9" name="右矢印 8"/>
          <p:cNvSpPr/>
          <p:nvPr/>
        </p:nvSpPr>
        <p:spPr>
          <a:xfrm>
            <a:off x="4292830" y="5798534"/>
            <a:ext cx="4015740" cy="3077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Picture 4" descr="C:\Users\Fujita\Desktop\ILM01_AE030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444" y="6031706"/>
            <a:ext cx="207168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円/楕円 10"/>
          <p:cNvSpPr/>
          <p:nvPr/>
        </p:nvSpPr>
        <p:spPr>
          <a:xfrm>
            <a:off x="3955465" y="4486825"/>
            <a:ext cx="1669473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Carrier</a:t>
            </a:r>
            <a:endParaRPr kumimoji="1" lang="ja-JP" altLang="en-US" sz="2800" dirty="0"/>
          </a:p>
        </p:txBody>
      </p:sp>
      <p:sp>
        <p:nvSpPr>
          <p:cNvPr id="12" name="円/楕円 11"/>
          <p:cNvSpPr/>
          <p:nvPr/>
        </p:nvSpPr>
        <p:spPr>
          <a:xfrm>
            <a:off x="8187844" y="2924988"/>
            <a:ext cx="2376875" cy="92398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Consignee (Buyer)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8417027" y="4511524"/>
            <a:ext cx="2610632" cy="9144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Insurer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4" name="星 5 13"/>
          <p:cNvSpPr/>
          <p:nvPr/>
        </p:nvSpPr>
        <p:spPr>
          <a:xfrm>
            <a:off x="5677317" y="5523427"/>
            <a:ext cx="1897059" cy="44412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653860" y="5197660"/>
            <a:ext cx="2552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Goods damaged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7" name="直線矢印コネクタ 16"/>
          <p:cNvCxnSpPr>
            <a:stCxn id="13" idx="0"/>
          </p:cNvCxnSpPr>
          <p:nvPr/>
        </p:nvCxnSpPr>
        <p:spPr>
          <a:xfrm flipH="1" flipV="1">
            <a:off x="9431871" y="3795707"/>
            <a:ext cx="290472" cy="7158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9894589" y="3956929"/>
            <a:ext cx="1994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Compensation</a:t>
            </a:r>
            <a:endParaRPr kumimoji="1" lang="ja-JP" altLang="en-US" dirty="0"/>
          </a:p>
        </p:txBody>
      </p:sp>
      <p:cxnSp>
        <p:nvCxnSpPr>
          <p:cNvPr id="19" name="直線矢印コネクタ 18"/>
          <p:cNvCxnSpPr>
            <a:endCxn id="11" idx="6"/>
          </p:cNvCxnSpPr>
          <p:nvPr/>
        </p:nvCxnSpPr>
        <p:spPr>
          <a:xfrm flipH="1" flipV="1">
            <a:off x="5624938" y="4944025"/>
            <a:ext cx="2812480" cy="2469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6435137" y="4450281"/>
            <a:ext cx="1693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Subrogation</a:t>
            </a:r>
            <a:endParaRPr kumimoji="1" lang="ja-JP" altLang="en-US" dirty="0"/>
          </a:p>
        </p:txBody>
      </p:sp>
      <p:cxnSp>
        <p:nvCxnSpPr>
          <p:cNvPr id="24" name="直線矢印コネクタ 23"/>
          <p:cNvCxnSpPr/>
          <p:nvPr/>
        </p:nvCxnSpPr>
        <p:spPr>
          <a:xfrm flipH="1" flipV="1">
            <a:off x="3246725" y="3770423"/>
            <a:ext cx="924739" cy="81020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3809936" y="3568840"/>
            <a:ext cx="111120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  B/L  </a:t>
            </a:r>
            <a:endParaRPr kumimoji="1" lang="ja-JP" altLang="en-US" sz="2400" dirty="0"/>
          </a:p>
        </p:txBody>
      </p:sp>
      <p:cxnSp>
        <p:nvCxnSpPr>
          <p:cNvPr id="27" name="直線矢印コネクタ 26"/>
          <p:cNvCxnSpPr/>
          <p:nvPr/>
        </p:nvCxnSpPr>
        <p:spPr>
          <a:xfrm>
            <a:off x="3679072" y="3377396"/>
            <a:ext cx="4527346" cy="479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84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3386" y="453146"/>
            <a:ext cx="11080865" cy="1325563"/>
          </a:xfrm>
        </p:spPr>
        <p:txBody>
          <a:bodyPr>
            <a:noAutofit/>
          </a:bodyPr>
          <a:lstStyle/>
          <a:p>
            <a:pPr algn="ctr"/>
            <a:r>
              <a:rPr lang="en-US" altLang="ja-JP" sz="4000" b="1" dirty="0"/>
              <a:t>Supreme Court </a:t>
            </a:r>
            <a:r>
              <a:rPr lang="en-US" altLang="ja-JP" sz="4000" b="1" dirty="0" smtClean="0"/>
              <a:t>Decision </a:t>
            </a:r>
            <a:r>
              <a:rPr lang="en-US" altLang="ja-JP" sz="4000" b="1" dirty="0"/>
              <a:t>of November 28, </a:t>
            </a:r>
            <a:r>
              <a:rPr lang="en-US" altLang="ja-JP" sz="4000" b="1" dirty="0" smtClean="0"/>
              <a:t>1975</a:t>
            </a:r>
            <a:endParaRPr kumimoji="1" lang="ja-JP" altLang="en-US" sz="36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685011"/>
            <a:ext cx="10515600" cy="34919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ja-JP" sz="4000" dirty="0" smtClean="0"/>
              <a:t>“</a:t>
            </a:r>
            <a:r>
              <a:rPr lang="en-US" altLang="ja-JP" sz="4000" dirty="0"/>
              <a:t>Any and all suits under this contract of carriage shall be brought before </a:t>
            </a:r>
            <a:r>
              <a:rPr lang="en-US" altLang="ja-JP" sz="4000" dirty="0">
                <a:solidFill>
                  <a:srgbClr val="FF0000"/>
                </a:solidFill>
              </a:rPr>
              <a:t>the court of Amsterdam</a:t>
            </a:r>
            <a:r>
              <a:rPr lang="en-US" altLang="ja-JP" sz="4000" dirty="0"/>
              <a:t> and </a:t>
            </a:r>
            <a:r>
              <a:rPr lang="en-US" altLang="ja-JP" sz="4000" dirty="0">
                <a:solidFill>
                  <a:srgbClr val="FF0000"/>
                </a:solidFill>
              </a:rPr>
              <a:t>no other court shall have jurisdiction </a:t>
            </a:r>
            <a:r>
              <a:rPr lang="en-US" altLang="ja-JP" sz="4000" dirty="0"/>
              <a:t>over any other suit unless the carrier brings such suit before a court of other jurisdiction or voluntarily accepts the jurisdiction of such court.”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821615" y="6228483"/>
            <a:ext cx="2743200" cy="365125"/>
          </a:xfrm>
        </p:spPr>
        <p:txBody>
          <a:bodyPr/>
          <a:lstStyle/>
          <a:p>
            <a:fld id="{ECAFE2A4-6C7E-4EB8-8DD8-2DF3993FBA03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63386" y="1743042"/>
            <a:ext cx="83038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/>
              <a:t>A jurisdiction clause in the bill of lading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0264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4309" cy="1325563"/>
          </a:xfrm>
        </p:spPr>
        <p:txBody>
          <a:bodyPr>
            <a:normAutofit/>
          </a:bodyPr>
          <a:lstStyle/>
          <a:p>
            <a:pPr algn="ctr"/>
            <a:r>
              <a:rPr lang="en-US" altLang="ja-JP" sz="4000" b="1" dirty="0"/>
              <a:t>Supreme Court </a:t>
            </a:r>
            <a:r>
              <a:rPr lang="en-US" altLang="ja-JP" sz="4000" b="1" dirty="0" smtClean="0"/>
              <a:t>Decision </a:t>
            </a:r>
            <a:r>
              <a:rPr lang="en-US" altLang="ja-JP" sz="4000" b="1" dirty="0"/>
              <a:t>of November 28, </a:t>
            </a:r>
            <a:r>
              <a:rPr lang="en-US" altLang="ja-JP" sz="4000" b="1" dirty="0" smtClean="0"/>
              <a:t>1975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1176" y="2335875"/>
            <a:ext cx="11301332" cy="3841087"/>
          </a:xfrm>
        </p:spPr>
        <p:txBody>
          <a:bodyPr>
            <a:noAutofit/>
          </a:bodyPr>
          <a:lstStyle/>
          <a:p>
            <a:pPr marL="514350" indent="-514350">
              <a:buAutoNum type="arabicParenBoth"/>
            </a:pPr>
            <a:r>
              <a:rPr lang="en-US" altLang="ja-JP" sz="3400" dirty="0" smtClean="0"/>
              <a:t>The </a:t>
            </a:r>
            <a:r>
              <a:rPr lang="en-US" altLang="ja-JP" sz="3400" dirty="0"/>
              <a:t>formalities for the </a:t>
            </a:r>
            <a:r>
              <a:rPr lang="en-US" altLang="ja-JP" sz="3400" dirty="0" smtClean="0"/>
              <a:t>agreement: At </a:t>
            </a:r>
            <a:r>
              <a:rPr lang="en-US" altLang="ja-JP" sz="3400" dirty="0"/>
              <a:t>least a court of a certain country is expressly designated in the </a:t>
            </a:r>
            <a:r>
              <a:rPr lang="en-US" altLang="ja-JP" sz="3400" dirty="0">
                <a:solidFill>
                  <a:srgbClr val="FF0000"/>
                </a:solidFill>
              </a:rPr>
              <a:t>document prepared by either of the parties</a:t>
            </a:r>
            <a:r>
              <a:rPr lang="en-US" altLang="ja-JP" sz="3400" dirty="0"/>
              <a:t> and if the existence of such an agreement between the parties and the contents thereof are explicit. </a:t>
            </a:r>
            <a:endParaRPr lang="en-US" altLang="ja-JP" sz="3400" dirty="0" smtClean="0"/>
          </a:p>
          <a:p>
            <a:pPr marL="514350" indent="-514350">
              <a:buAutoNum type="arabicParenBoth"/>
            </a:pPr>
            <a:endParaRPr lang="en-US" altLang="ja-JP" sz="3400" dirty="0"/>
          </a:p>
          <a:p>
            <a:pPr marL="0" indent="0">
              <a:buNone/>
            </a:pPr>
            <a:r>
              <a:rPr lang="en-US" altLang="ja-JP" sz="3400" dirty="0" smtClean="0"/>
              <a:t>(</a:t>
            </a:r>
            <a:r>
              <a:rPr lang="en-US" altLang="ja-JP" sz="3400" dirty="0"/>
              <a:t>2) The case is </a:t>
            </a:r>
            <a:r>
              <a:rPr lang="en-US" altLang="ja-JP" sz="3400" dirty="0">
                <a:solidFill>
                  <a:srgbClr val="FF0000"/>
                </a:solidFill>
              </a:rPr>
              <a:t>not</a:t>
            </a:r>
            <a:r>
              <a:rPr lang="en-US" altLang="ja-JP" sz="3400" dirty="0"/>
              <a:t> subject to the exclusive jurisdiction of Japan. </a:t>
            </a:r>
            <a:endParaRPr lang="en-US" altLang="ja-JP" sz="3400" dirty="0" smtClean="0"/>
          </a:p>
          <a:p>
            <a:endParaRPr lang="en-US" altLang="ja-JP" sz="36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E2A4-6C7E-4EB8-8DD8-2DF3993FBA03}" type="slidenum">
              <a:rPr kumimoji="1" lang="ja-JP" altLang="en-US" sz="2000" smtClean="0"/>
              <a:t>5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3207" y="1587731"/>
            <a:ext cx="3161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i="1" dirty="0" smtClean="0"/>
              <a:t>Four conditions</a:t>
            </a:r>
            <a:endParaRPr kumimoji="1" lang="ja-JP" alt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280344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4309" cy="1325563"/>
          </a:xfrm>
        </p:spPr>
        <p:txBody>
          <a:bodyPr>
            <a:normAutofit/>
          </a:bodyPr>
          <a:lstStyle/>
          <a:p>
            <a:pPr algn="ctr"/>
            <a:r>
              <a:rPr lang="en-US" altLang="ja-JP" sz="4000" b="1" dirty="0"/>
              <a:t>Supreme Court </a:t>
            </a:r>
            <a:r>
              <a:rPr lang="en-US" altLang="ja-JP" sz="4000" b="1" dirty="0" smtClean="0"/>
              <a:t>Decision </a:t>
            </a:r>
            <a:r>
              <a:rPr lang="en-US" altLang="ja-JP" sz="4000" b="1" dirty="0"/>
              <a:t>of November 28, </a:t>
            </a:r>
            <a:r>
              <a:rPr lang="en-US" altLang="ja-JP" sz="4000" b="1" dirty="0" smtClean="0"/>
              <a:t>1975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6835" y="2518756"/>
            <a:ext cx="11179534" cy="3757959"/>
          </a:xfrm>
        </p:spPr>
        <p:txBody>
          <a:bodyPr>
            <a:normAutofit/>
          </a:bodyPr>
          <a:lstStyle/>
          <a:p>
            <a:r>
              <a:rPr lang="en-US" altLang="ja-JP" sz="3400" dirty="0" smtClean="0"/>
              <a:t>(3) The designated foreign court has jurisdiction over such cases under the laws of that foreign country.</a:t>
            </a:r>
          </a:p>
          <a:p>
            <a:endParaRPr lang="en-US" altLang="ja-JP" sz="3400" dirty="0" smtClean="0"/>
          </a:p>
          <a:p>
            <a:r>
              <a:rPr lang="en-US" altLang="ja-JP" sz="3400" dirty="0" smtClean="0"/>
              <a:t>(4) </a:t>
            </a:r>
            <a:r>
              <a:rPr lang="en-US" altLang="ja-JP" sz="3400" dirty="0" smtClean="0">
                <a:solidFill>
                  <a:srgbClr val="FF0000"/>
                </a:solidFill>
              </a:rPr>
              <a:t>Unless</a:t>
            </a:r>
            <a:r>
              <a:rPr lang="en-US" altLang="ja-JP" sz="3400" dirty="0" smtClean="0"/>
              <a:t> such an agreement is </a:t>
            </a:r>
            <a:r>
              <a:rPr lang="en-US" altLang="ja-JP" sz="3400" dirty="0" smtClean="0">
                <a:solidFill>
                  <a:srgbClr val="FF0000"/>
                </a:solidFill>
              </a:rPr>
              <a:t>very unreasonable and against the law of public policy</a:t>
            </a:r>
            <a:r>
              <a:rPr lang="en-US" altLang="ja-JP" sz="3400" dirty="0" smtClean="0"/>
              <a:t>.</a:t>
            </a:r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E2A4-6C7E-4EB8-8DD8-2DF3993FBA03}" type="slidenum">
              <a:rPr kumimoji="1" lang="ja-JP" altLang="en-US" sz="2000" smtClean="0"/>
              <a:t>6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3207" y="1587731"/>
            <a:ext cx="3161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i="1" dirty="0" smtClean="0"/>
              <a:t>Four conditions</a:t>
            </a:r>
            <a:endParaRPr kumimoji="1" lang="ja-JP" alt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204297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696682" y="6356349"/>
            <a:ext cx="2743200" cy="365125"/>
          </a:xfrm>
        </p:spPr>
        <p:txBody>
          <a:bodyPr/>
          <a:lstStyle/>
          <a:p>
            <a:fld id="{ECAFE2A4-6C7E-4EB8-8DD8-2DF3993FBA03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7" name="スライド番号プレースホルダー 3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CAFE2A4-6C7E-4EB8-8DD8-2DF3993FBA03}" type="slidenum">
              <a:rPr lang="ja-JP" altLang="en-US" sz="2000" smtClean="0"/>
              <a:pPr/>
              <a:t>7</a:t>
            </a:fld>
            <a:endParaRPr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38200" y="4911946"/>
            <a:ext cx="3059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err="1" smtClean="0"/>
              <a:t>Tawau</a:t>
            </a:r>
            <a:r>
              <a:rPr kumimoji="1" lang="en-US" altLang="ja-JP" sz="3200" dirty="0" smtClean="0"/>
              <a:t> (Malaysia)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288047" y="4954249"/>
            <a:ext cx="2526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Tokyo (Japan)</a:t>
            </a:r>
            <a:endParaRPr kumimoji="1" lang="ja-JP" altLang="en-US" sz="3200" dirty="0"/>
          </a:p>
        </p:txBody>
      </p:sp>
      <p:sp>
        <p:nvSpPr>
          <p:cNvPr id="10" name="円/楕円 9"/>
          <p:cNvSpPr/>
          <p:nvPr/>
        </p:nvSpPr>
        <p:spPr>
          <a:xfrm>
            <a:off x="1277815" y="1611353"/>
            <a:ext cx="2108670" cy="914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Shipper </a:t>
            </a:r>
            <a:endParaRPr kumimoji="1" lang="ja-JP" altLang="en-US" sz="2800" dirty="0"/>
          </a:p>
        </p:txBody>
      </p:sp>
      <p:sp>
        <p:nvSpPr>
          <p:cNvPr id="11" name="右矢印 10"/>
          <p:cNvSpPr/>
          <p:nvPr/>
        </p:nvSpPr>
        <p:spPr>
          <a:xfrm>
            <a:off x="3897435" y="5179056"/>
            <a:ext cx="5461250" cy="2009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Picture 4" descr="C:\Users\Fujita\Desktop\ILM01_AE03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293" y="5354342"/>
            <a:ext cx="207168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円/楕円 12"/>
          <p:cNvSpPr/>
          <p:nvPr/>
        </p:nvSpPr>
        <p:spPr>
          <a:xfrm>
            <a:off x="4877289" y="3154369"/>
            <a:ext cx="2090144" cy="11327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Carrier</a:t>
            </a:r>
            <a:endParaRPr kumimoji="1" lang="ja-JP" altLang="en-US" sz="2800" dirty="0"/>
          </a:p>
        </p:txBody>
      </p:sp>
      <p:sp>
        <p:nvSpPr>
          <p:cNvPr id="14" name="円/楕円 13"/>
          <p:cNvSpPr/>
          <p:nvPr/>
        </p:nvSpPr>
        <p:spPr>
          <a:xfrm>
            <a:off x="8636226" y="1611353"/>
            <a:ext cx="2864112" cy="105191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B/L Holder 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10047226" y="3550510"/>
            <a:ext cx="2022855" cy="100434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Third Party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 flipH="1">
            <a:off x="6811108" y="2618405"/>
            <a:ext cx="2744414" cy="93210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 flipV="1">
            <a:off x="2520914" y="2568913"/>
            <a:ext cx="2384978" cy="115224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3689925" y="2370877"/>
            <a:ext cx="111120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  B/L  </a:t>
            </a:r>
            <a:endParaRPr kumimoji="1" lang="ja-JP" altLang="en-US" sz="2400" dirty="0"/>
          </a:p>
        </p:txBody>
      </p:sp>
      <p:sp>
        <p:nvSpPr>
          <p:cNvPr id="25" name="タイトル 2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8166"/>
          </a:xfrm>
        </p:spPr>
        <p:txBody>
          <a:bodyPr/>
          <a:lstStyle/>
          <a:p>
            <a:pPr algn="ctr"/>
            <a:r>
              <a:rPr lang="en-US" altLang="ja-JP" b="1" dirty="0"/>
              <a:t>Tokyo District Court, September 13, 1999</a:t>
            </a:r>
            <a:endParaRPr kumimoji="1" lang="ja-JP" altLang="en-US" dirty="0"/>
          </a:p>
        </p:txBody>
      </p:sp>
      <p:sp>
        <p:nvSpPr>
          <p:cNvPr id="29" name="右矢印 28"/>
          <p:cNvSpPr/>
          <p:nvPr/>
        </p:nvSpPr>
        <p:spPr>
          <a:xfrm rot="339378">
            <a:off x="6960759" y="3658143"/>
            <a:ext cx="3019191" cy="409927"/>
          </a:xfrm>
          <a:prstGeom prst="rightArrow">
            <a:avLst>
              <a:gd name="adj1" fmla="val 50000"/>
              <a:gd name="adj2" fmla="val 64767"/>
            </a:avLst>
          </a:prstGeom>
          <a:solidFill>
            <a:srgbClr val="FF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021857" y="4112725"/>
            <a:ext cx="29488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Delivery w/o B/L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25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b="1" dirty="0"/>
              <a:t>Tokyo District Court, September 13, 1999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/>
              <a:t>Followed the framework of 1975 Supreme Court </a:t>
            </a:r>
            <a:r>
              <a:rPr lang="en-US" altLang="ja-JP" sz="3600" dirty="0" smtClean="0"/>
              <a:t>Decision</a:t>
            </a:r>
          </a:p>
          <a:p>
            <a:endParaRPr lang="en-US" altLang="ja-JP" sz="3600" dirty="0"/>
          </a:p>
          <a:p>
            <a:r>
              <a:rPr lang="en-US" altLang="ja-JP" sz="3600" dirty="0" smtClean="0"/>
              <a:t>Jurisdiction </a:t>
            </a:r>
            <a:r>
              <a:rPr lang="en-US" altLang="ja-JP" sz="3600" dirty="0"/>
              <a:t>clause was </a:t>
            </a:r>
            <a:r>
              <a:rPr lang="en-US" altLang="ja-JP" sz="3600" dirty="0" smtClean="0"/>
              <a:t>held invalid </a:t>
            </a:r>
            <a:r>
              <a:rPr lang="en-US" altLang="ja-JP" sz="3600" dirty="0"/>
              <a:t>as 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en-US" altLang="ja-JP" sz="3600" dirty="0" smtClean="0">
                <a:solidFill>
                  <a:srgbClr val="FF0000"/>
                </a:solidFill>
              </a:rPr>
              <a:t>“</a:t>
            </a:r>
            <a:r>
              <a:rPr lang="en-US" altLang="ja-JP" sz="3600" dirty="0">
                <a:solidFill>
                  <a:srgbClr val="FF0000"/>
                </a:solidFill>
              </a:rPr>
              <a:t>very unreasonable and against the law of public policy”</a:t>
            </a:r>
            <a:r>
              <a:rPr lang="en-US" altLang="ja-JP" sz="3600" dirty="0"/>
              <a:t> under the specific </a:t>
            </a:r>
            <a:r>
              <a:rPr lang="en-US" altLang="ja-JP" sz="3600" dirty="0" smtClean="0"/>
              <a:t>circumstances of the </a:t>
            </a:r>
            <a:r>
              <a:rPr lang="en-US" altLang="ja-JP" sz="3600" dirty="0"/>
              <a:t>case.</a:t>
            </a:r>
            <a:endParaRPr lang="ja-JP" altLang="en-US" sz="3600" dirty="0"/>
          </a:p>
          <a:p>
            <a:pPr marL="0" indent="0">
              <a:buNone/>
            </a:pPr>
            <a:endParaRPr lang="en-US" altLang="ja-JP" sz="3600" dirty="0"/>
          </a:p>
          <a:p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E2A4-6C7E-4EB8-8DD8-2DF3993FBA03}" type="slidenum">
              <a:rPr kumimoji="1" lang="ja-JP" altLang="en-US" sz="2000" smtClean="0"/>
              <a:t>8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0893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b="1" dirty="0"/>
              <a:t>Tokyo District Court, September 13, 1999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600" dirty="0"/>
              <a:t> </a:t>
            </a:r>
            <a:r>
              <a:rPr lang="en-US" altLang="ja-JP" sz="4000" dirty="0"/>
              <a:t>The court </a:t>
            </a:r>
            <a:r>
              <a:rPr lang="en-US" altLang="ja-JP" sz="4000" dirty="0" smtClean="0"/>
              <a:t>found</a:t>
            </a:r>
          </a:p>
          <a:p>
            <a:r>
              <a:rPr lang="en-US" altLang="ja-JP" sz="4000" dirty="0" smtClean="0"/>
              <a:t> </a:t>
            </a:r>
            <a:r>
              <a:rPr lang="en-US" altLang="ja-JP" sz="4000" dirty="0"/>
              <a:t>(1) the dispute related to the </a:t>
            </a:r>
            <a:r>
              <a:rPr lang="en-US" altLang="ja-JP" sz="4000" dirty="0" smtClean="0"/>
              <a:t>(</a:t>
            </a:r>
            <a:r>
              <a:rPr lang="en-US" altLang="ja-JP" sz="4000" dirty="0" err="1" smtClean="0"/>
              <a:t>mis</a:t>
            </a:r>
            <a:r>
              <a:rPr lang="en-US" altLang="ja-JP" sz="4000" dirty="0" smtClean="0"/>
              <a:t>)delivery </a:t>
            </a:r>
            <a:r>
              <a:rPr lang="en-US" altLang="ja-JP" sz="4000" dirty="0"/>
              <a:t>of the cargo in Japan, </a:t>
            </a:r>
            <a:endParaRPr lang="en-US" altLang="ja-JP" sz="4000" dirty="0" smtClean="0"/>
          </a:p>
          <a:p>
            <a:r>
              <a:rPr lang="en-US" altLang="ja-JP" sz="4000" dirty="0" smtClean="0"/>
              <a:t>(</a:t>
            </a:r>
            <a:r>
              <a:rPr lang="en-US" altLang="ja-JP" sz="4000" dirty="0"/>
              <a:t>2) many relevant parties involved were Japanese who lived in Japan, and </a:t>
            </a:r>
            <a:endParaRPr lang="en-US" altLang="ja-JP" sz="4000" dirty="0" smtClean="0"/>
          </a:p>
          <a:p>
            <a:r>
              <a:rPr lang="en-US" altLang="ja-JP" sz="4000" dirty="0" smtClean="0"/>
              <a:t>(</a:t>
            </a:r>
            <a:r>
              <a:rPr lang="en-US" altLang="ja-JP" sz="4000" dirty="0"/>
              <a:t>3) the relevant facts in the dispute had nothing to do with Malaysia. 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E2A4-6C7E-4EB8-8DD8-2DF3993FBA03}" type="slidenum">
              <a:rPr kumimoji="1" lang="ja-JP" altLang="en-US" sz="2000" smtClean="0"/>
              <a:t>9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7936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913</Words>
  <Application>Microsoft Office PowerPoint</Application>
  <PresentationFormat>ワイド画面</PresentationFormat>
  <Paragraphs>108</Paragraphs>
  <Slides>15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Times New Roman</vt:lpstr>
      <vt:lpstr>Office テーマ</vt:lpstr>
      <vt:lpstr>Jurisdiction and Arbitration Clauses in Bills of Lading and Other Sea Carriage Documents in Japan</vt:lpstr>
      <vt:lpstr>Background</vt:lpstr>
      <vt:lpstr>Supreme Court Decision* of November 28, 1975</vt:lpstr>
      <vt:lpstr>Supreme Court Decision of November 28, 1975</vt:lpstr>
      <vt:lpstr>Supreme Court Decision of November 28, 1975</vt:lpstr>
      <vt:lpstr>Supreme Court Decision of November 28, 1975</vt:lpstr>
      <vt:lpstr>Tokyo District Court, September 13, 1999</vt:lpstr>
      <vt:lpstr>Tokyo District Court, September 13, 1999</vt:lpstr>
      <vt:lpstr>Tokyo District Court, September 13, 1999</vt:lpstr>
      <vt:lpstr>Arbitration Clause Incorporated by Reference</vt:lpstr>
      <vt:lpstr>Arbitration Clause Incorporated by Reference</vt:lpstr>
      <vt:lpstr>Statutes</vt:lpstr>
      <vt:lpstr>A Possible Change in Statutes or Case Law? </vt:lpstr>
      <vt:lpstr>Responses to the Rotterdam Rules</vt:lpstr>
      <vt:lpstr>Jurisdiction and Arbitration Clauses in Bills of Lading and Other Sea Carriage Documents in Japan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Jurisdiction and Arbitration Clauses in Bills of Lading and Other Sea Carriage Documents in Japan</dc:title>
  <dc:creator>藤田友敬</dc:creator>
  <cp:lastModifiedBy>yukipon marukawa</cp:lastModifiedBy>
  <cp:revision>20</cp:revision>
  <cp:lastPrinted>2016-05-03T09:34:15Z</cp:lastPrinted>
  <dcterms:created xsi:type="dcterms:W3CDTF">2016-05-01T14:51:25Z</dcterms:created>
  <dcterms:modified xsi:type="dcterms:W3CDTF">2016-05-04T18:37:17Z</dcterms:modified>
</cp:coreProperties>
</file>