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5"/>
  </p:notesMasterIdLst>
  <p:sldIdLst>
    <p:sldId id="257"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266" r:id="rId35"/>
    <p:sldId id="270" r:id="rId36"/>
    <p:sldId id="271" r:id="rId37"/>
    <p:sldId id="272" r:id="rId38"/>
    <p:sldId id="306" r:id="rId39"/>
    <p:sldId id="307" r:id="rId40"/>
    <p:sldId id="308" r:id="rId41"/>
    <p:sldId id="309" r:id="rId42"/>
    <p:sldId id="310" r:id="rId43"/>
    <p:sldId id="311" r:id="rId4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72"/>
      </p:cViewPr>
      <p:guideLst>
        <p:guide orient="horz" pos="2160"/>
        <p:guide pos="2880"/>
      </p:guideLst>
    </p:cSldViewPr>
  </p:slideViewPr>
  <p:notesTextViewPr>
    <p:cViewPr>
      <p:scale>
        <a:sx n="1" d="1"/>
        <a:sy n="1" d="1"/>
      </p:scale>
      <p:origin x="0" y="0"/>
    </p:cViewPr>
  </p:notesTextViewPr>
  <p:sorterViewPr>
    <p:cViewPr>
      <p:scale>
        <a:sx n="75" d="100"/>
        <a:sy n="75" d="100"/>
      </p:scale>
      <p:origin x="0" y="489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07B0CB-8745-45D2-9293-9F476E5A2E0D}" type="datetimeFigureOut">
              <a:rPr lang="pl-PL" smtClean="0"/>
              <a:t>2016-04-30</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A69E5A-701D-4432-8098-DAB5D314E964}" type="slidenum">
              <a:rPr lang="pl-PL" smtClean="0"/>
              <a:t>‹#›</a:t>
            </a:fld>
            <a:endParaRPr lang="pl-PL"/>
          </a:p>
        </p:txBody>
      </p:sp>
    </p:spTree>
    <p:extLst>
      <p:ext uri="{BB962C8B-B14F-4D97-AF65-F5344CB8AC3E}">
        <p14:creationId xmlns:p14="http://schemas.microsoft.com/office/powerpoint/2010/main" val="705106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D78445DC-681E-491A-A914-2B1FE23D38A6}" type="slidenum">
              <a:rPr lang="pl-PL" smtClean="0"/>
              <a:t>28</a:t>
            </a:fld>
            <a:endParaRPr lang="pl-PL"/>
          </a:p>
        </p:txBody>
      </p:sp>
    </p:spTree>
    <p:extLst>
      <p:ext uri="{BB962C8B-B14F-4D97-AF65-F5344CB8AC3E}">
        <p14:creationId xmlns:p14="http://schemas.microsoft.com/office/powerpoint/2010/main" val="649421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FF1E49F3-F84B-40BD-8F59-BFF8AC9C6BF7}" type="datetimeFigureOut">
              <a:rPr lang="pl-PL" smtClean="0"/>
              <a:t>2016-04-30</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9AB3FAF7-197E-43F8-8537-DA67AB8C1989}"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F1E49F3-F84B-40BD-8F59-BFF8AC9C6BF7}" type="datetimeFigureOut">
              <a:rPr lang="pl-PL" smtClean="0"/>
              <a:t>2016-04-30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AB3FAF7-197E-43F8-8537-DA67AB8C1989}"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F1E49F3-F84B-40BD-8F59-BFF8AC9C6BF7}" type="datetimeFigureOut">
              <a:rPr lang="pl-PL" smtClean="0"/>
              <a:t>2016-04-30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AB3FAF7-197E-43F8-8537-DA67AB8C1989}"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FF1E49F3-F84B-40BD-8F59-BFF8AC9C6BF7}" type="datetimeFigureOut">
              <a:rPr lang="pl-PL" smtClean="0"/>
              <a:t>2016-04-30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AB3FAF7-197E-43F8-8537-DA67AB8C1989}"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FF1E49F3-F84B-40BD-8F59-BFF8AC9C6BF7}" type="datetimeFigureOut">
              <a:rPr lang="pl-PL" smtClean="0"/>
              <a:t>2016-04-30</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9AB3FAF7-197E-43F8-8537-DA67AB8C1989}"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FF1E49F3-F84B-40BD-8F59-BFF8AC9C6BF7}" type="datetimeFigureOut">
              <a:rPr lang="pl-PL" smtClean="0"/>
              <a:t>2016-04-30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AB3FAF7-197E-43F8-8537-DA67AB8C1989}"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FF1E49F3-F84B-40BD-8F59-BFF8AC9C6BF7}" type="datetimeFigureOut">
              <a:rPr lang="pl-PL" smtClean="0"/>
              <a:t>2016-04-30</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9AB3FAF7-197E-43F8-8537-DA67AB8C1989}"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FF1E49F3-F84B-40BD-8F59-BFF8AC9C6BF7}" type="datetimeFigureOut">
              <a:rPr lang="pl-PL" smtClean="0"/>
              <a:t>2016-04-30</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9AB3FAF7-197E-43F8-8537-DA67AB8C1989}"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FF1E49F3-F84B-40BD-8F59-BFF8AC9C6BF7}" type="datetimeFigureOut">
              <a:rPr lang="pl-PL" smtClean="0"/>
              <a:t>2016-04-30</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9AB3FAF7-197E-43F8-8537-DA67AB8C1989}"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FF1E49F3-F84B-40BD-8F59-BFF8AC9C6BF7}" type="datetimeFigureOut">
              <a:rPr lang="pl-PL" smtClean="0"/>
              <a:t>2016-04-30</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9AB3FAF7-197E-43F8-8537-DA67AB8C1989}"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FF1E49F3-F84B-40BD-8F59-BFF8AC9C6BF7}" type="datetimeFigureOut">
              <a:rPr lang="pl-PL" smtClean="0"/>
              <a:t>2016-04-30</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9AB3FAF7-197E-43F8-8537-DA67AB8C1989}"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F1E49F3-F84B-40BD-8F59-BFF8AC9C6BF7}" type="datetimeFigureOut">
              <a:rPr lang="pl-PL" smtClean="0"/>
              <a:t>2016-04-30</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AB3FAF7-197E-43F8-8537-DA67AB8C1989}"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sip.legalis.pl/document-view.seam?documentId=mrswglrzguytombshaz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err="1" smtClean="0"/>
              <a:t>Jurisdiction</a:t>
            </a:r>
            <a:r>
              <a:rPr lang="pl-PL" dirty="0" smtClean="0"/>
              <a:t> </a:t>
            </a:r>
            <a:r>
              <a:rPr lang="pl-PL" dirty="0" err="1" smtClean="0"/>
              <a:t>clauses</a:t>
            </a:r>
            <a:r>
              <a:rPr lang="pl-PL" dirty="0" smtClean="0"/>
              <a:t> in </a:t>
            </a:r>
            <a:r>
              <a:rPr lang="pl-PL" dirty="0" err="1" smtClean="0"/>
              <a:t>Bills</a:t>
            </a:r>
            <a:r>
              <a:rPr lang="pl-PL" dirty="0" smtClean="0"/>
              <a:t> of </a:t>
            </a:r>
            <a:r>
              <a:rPr lang="pl-PL" dirty="0" err="1" smtClean="0"/>
              <a:t>Lading</a:t>
            </a:r>
            <a:r>
              <a:rPr lang="pl-PL" dirty="0" smtClean="0"/>
              <a:t/>
            </a:r>
            <a:br>
              <a:rPr lang="pl-PL" dirty="0" smtClean="0"/>
            </a:br>
            <a:r>
              <a:rPr lang="pl-PL" dirty="0" smtClean="0"/>
              <a:t>EU and Poland</a:t>
            </a:r>
            <a:endParaRPr lang="pl-PL" dirty="0"/>
          </a:p>
        </p:txBody>
      </p:sp>
      <p:sp>
        <p:nvSpPr>
          <p:cNvPr id="3" name="Podtytuł 2"/>
          <p:cNvSpPr>
            <a:spLocks noGrp="1"/>
          </p:cNvSpPr>
          <p:nvPr>
            <p:ph type="subTitle" idx="1"/>
          </p:nvPr>
        </p:nvSpPr>
        <p:spPr/>
        <p:txBody>
          <a:bodyPr>
            <a:normAutofit fontScale="92500" lnSpcReduction="20000"/>
          </a:bodyPr>
          <a:lstStyle/>
          <a:p>
            <a:r>
              <a:rPr lang="pl-PL" dirty="0" smtClean="0"/>
              <a:t>Prof. Maria </a:t>
            </a:r>
            <a:r>
              <a:rPr lang="pl-PL" dirty="0" err="1" smtClean="0"/>
              <a:t>Dragun</a:t>
            </a:r>
            <a:r>
              <a:rPr lang="pl-PL" dirty="0" smtClean="0"/>
              <a:t>=Gertner</a:t>
            </a:r>
          </a:p>
          <a:p>
            <a:endParaRPr lang="pl-PL" dirty="0"/>
          </a:p>
          <a:p>
            <a:r>
              <a:rPr lang="pl-PL" dirty="0" smtClean="0"/>
              <a:t>CMI   2016 New York  </a:t>
            </a:r>
            <a:endParaRPr lang="pl-PL" dirty="0"/>
          </a:p>
        </p:txBody>
      </p:sp>
    </p:spTree>
    <p:extLst>
      <p:ext uri="{BB962C8B-B14F-4D97-AF65-F5344CB8AC3E}">
        <p14:creationId xmlns:p14="http://schemas.microsoft.com/office/powerpoint/2010/main" val="15931522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buNone/>
            </a:pPr>
            <a:r>
              <a:rPr lang="pl-PL" dirty="0" err="1" smtClean="0"/>
              <a:t>Outside</a:t>
            </a:r>
            <a:r>
              <a:rPr lang="pl-PL" dirty="0" smtClean="0"/>
              <a:t> the </a:t>
            </a:r>
            <a:r>
              <a:rPr lang="pl-PL" dirty="0" err="1" smtClean="0"/>
              <a:t>scope</a:t>
            </a:r>
            <a:r>
              <a:rPr lang="pl-PL" dirty="0" smtClean="0"/>
              <a:t> of </a:t>
            </a:r>
            <a:r>
              <a:rPr lang="pl-PL" dirty="0" err="1" smtClean="0"/>
              <a:t>that</a:t>
            </a:r>
            <a:r>
              <a:rPr lang="pl-PL" dirty="0" smtClean="0"/>
              <a:t> instrument </a:t>
            </a:r>
            <a:r>
              <a:rPr lang="pl-PL" dirty="0" err="1" smtClean="0"/>
              <a:t>were</a:t>
            </a:r>
            <a:r>
              <a:rPr lang="pl-PL" dirty="0" smtClean="0"/>
              <a:t>  </a:t>
            </a:r>
            <a:r>
              <a:rPr lang="pl-PL" dirty="0" err="1" smtClean="0"/>
              <a:t>situations</a:t>
            </a:r>
            <a:r>
              <a:rPr lang="pl-PL" dirty="0" smtClean="0"/>
              <a:t> </a:t>
            </a:r>
            <a:r>
              <a:rPr lang="pl-PL" dirty="0" err="1" smtClean="0"/>
              <a:t>when</a:t>
            </a:r>
            <a:r>
              <a:rPr lang="pl-PL" dirty="0" smtClean="0"/>
              <a:t>:</a:t>
            </a:r>
          </a:p>
          <a:p>
            <a:r>
              <a:rPr lang="pl-PL" sz="2400" dirty="0" smtClean="0"/>
              <a:t>EU </a:t>
            </a:r>
            <a:r>
              <a:rPr lang="pl-PL" sz="2400" dirty="0" err="1" smtClean="0"/>
              <a:t>residents</a:t>
            </a:r>
            <a:r>
              <a:rPr lang="pl-PL" sz="2400" dirty="0" smtClean="0"/>
              <a:t> </a:t>
            </a:r>
            <a:r>
              <a:rPr lang="pl-PL" sz="2400" dirty="0" err="1" smtClean="0"/>
              <a:t>agree</a:t>
            </a:r>
            <a:r>
              <a:rPr lang="pl-PL" sz="2400" dirty="0" smtClean="0"/>
              <a:t> on a forum in a non </a:t>
            </a:r>
            <a:r>
              <a:rPr lang="pl-PL" sz="2400" dirty="0" err="1"/>
              <a:t>M</a:t>
            </a:r>
            <a:r>
              <a:rPr lang="pl-PL" sz="2400" dirty="0" err="1" smtClean="0"/>
              <a:t>ember</a:t>
            </a:r>
            <a:r>
              <a:rPr lang="pl-PL" sz="2400" dirty="0" smtClean="0"/>
              <a:t> </a:t>
            </a:r>
            <a:r>
              <a:rPr lang="pl-PL" sz="2400" dirty="0" err="1"/>
              <a:t>S</a:t>
            </a:r>
            <a:r>
              <a:rPr lang="pl-PL" sz="2400" dirty="0" err="1" smtClean="0"/>
              <a:t>tate</a:t>
            </a:r>
            <a:endParaRPr lang="pl-PL" sz="2400" dirty="0" smtClean="0"/>
          </a:p>
          <a:p>
            <a:r>
              <a:rPr lang="pl-PL" sz="2400" dirty="0" smtClean="0"/>
              <a:t> </a:t>
            </a:r>
            <a:r>
              <a:rPr lang="pl-PL" sz="2400" dirty="0" err="1" smtClean="0"/>
              <a:t>two</a:t>
            </a:r>
            <a:r>
              <a:rPr lang="pl-PL" sz="2400" dirty="0" smtClean="0"/>
              <a:t> non-</a:t>
            </a:r>
            <a:r>
              <a:rPr lang="pl-PL" sz="2400" dirty="0" err="1" smtClean="0"/>
              <a:t>residents</a:t>
            </a:r>
            <a:r>
              <a:rPr lang="pl-PL" sz="2400" dirty="0" smtClean="0"/>
              <a:t> </a:t>
            </a:r>
            <a:r>
              <a:rPr lang="pl-PL" sz="2400" dirty="0" err="1" smtClean="0"/>
              <a:t>enter</a:t>
            </a:r>
            <a:r>
              <a:rPr lang="pl-PL" sz="2400" dirty="0" smtClean="0"/>
              <a:t> </a:t>
            </a:r>
            <a:r>
              <a:rPr lang="pl-PL" sz="2400" dirty="0" err="1" smtClean="0"/>
              <a:t>into</a:t>
            </a:r>
            <a:r>
              <a:rPr lang="pl-PL" sz="2400" dirty="0" smtClean="0"/>
              <a:t> a </a:t>
            </a:r>
            <a:r>
              <a:rPr lang="pl-PL" sz="2400" dirty="0" err="1" smtClean="0"/>
              <a:t>jurisdiction</a:t>
            </a:r>
            <a:r>
              <a:rPr lang="pl-PL" sz="2400" dirty="0" smtClean="0"/>
              <a:t> </a:t>
            </a:r>
            <a:r>
              <a:rPr lang="pl-PL" sz="2400" dirty="0" err="1" smtClean="0"/>
              <a:t>agreement</a:t>
            </a:r>
            <a:r>
              <a:rPr lang="pl-PL" sz="2400" dirty="0" smtClean="0"/>
              <a:t>, </a:t>
            </a:r>
            <a:r>
              <a:rPr lang="pl-PL" sz="2400" dirty="0" err="1" smtClean="0"/>
              <a:t>except</a:t>
            </a:r>
            <a:r>
              <a:rPr lang="pl-PL" sz="2400" dirty="0" smtClean="0"/>
              <a:t> </a:t>
            </a:r>
            <a:r>
              <a:rPr lang="pl-PL" sz="2400" dirty="0" err="1" smtClean="0"/>
              <a:t>what</a:t>
            </a:r>
            <a:r>
              <a:rPr lang="pl-PL" sz="2400" dirty="0" smtClean="0"/>
              <a:t> was </a:t>
            </a:r>
            <a:r>
              <a:rPr lang="pl-PL" sz="2400" dirty="0" err="1" smtClean="0"/>
              <a:t>provided</a:t>
            </a:r>
            <a:r>
              <a:rPr lang="pl-PL" sz="2400" dirty="0" smtClean="0"/>
              <a:t> for in art.23(3).</a:t>
            </a:r>
          </a:p>
          <a:p>
            <a:pPr marL="109728" indent="0">
              <a:buNone/>
            </a:pPr>
            <a:r>
              <a:rPr lang="pl-PL" dirty="0" smtClean="0"/>
              <a:t>The same </a:t>
            </a:r>
            <a:r>
              <a:rPr lang="pl-PL" dirty="0" err="1" smtClean="0"/>
              <a:t>regulation</a:t>
            </a:r>
            <a:r>
              <a:rPr lang="pl-PL" dirty="0" smtClean="0"/>
              <a:t> </a:t>
            </a:r>
            <a:r>
              <a:rPr lang="pl-PL" dirty="0" err="1" smtClean="0"/>
              <a:t>concerning</a:t>
            </a:r>
            <a:r>
              <a:rPr lang="pl-PL" dirty="0" smtClean="0"/>
              <a:t> </a:t>
            </a:r>
            <a:r>
              <a:rPr lang="pl-PL" dirty="0" err="1" smtClean="0"/>
              <a:t>contracting</a:t>
            </a:r>
            <a:r>
              <a:rPr lang="pl-PL" dirty="0" smtClean="0"/>
              <a:t>  </a:t>
            </a:r>
            <a:r>
              <a:rPr lang="pl-PL" dirty="0" err="1" smtClean="0"/>
              <a:t>states</a:t>
            </a:r>
            <a:r>
              <a:rPr lang="pl-PL" dirty="0" smtClean="0"/>
              <a:t> </a:t>
            </a:r>
            <a:r>
              <a:rPr lang="pl-PL" dirty="0" err="1" smtClean="0"/>
              <a:t>is</a:t>
            </a:r>
            <a:r>
              <a:rPr lang="pl-PL" dirty="0" smtClean="0"/>
              <a:t>  </a:t>
            </a:r>
            <a:r>
              <a:rPr lang="pl-PL" dirty="0" err="1" smtClean="0"/>
              <a:t>still</a:t>
            </a:r>
            <a:r>
              <a:rPr lang="pl-PL" dirty="0" smtClean="0"/>
              <a:t> </a:t>
            </a:r>
            <a:r>
              <a:rPr lang="pl-PL" dirty="0" err="1" smtClean="0"/>
              <a:t>provided</a:t>
            </a:r>
            <a:r>
              <a:rPr lang="pl-PL" dirty="0" smtClean="0"/>
              <a:t> in  </a:t>
            </a:r>
            <a:r>
              <a:rPr lang="pl-PL" b="1" dirty="0" smtClean="0"/>
              <a:t>art. 23 of Lugano </a:t>
            </a:r>
            <a:r>
              <a:rPr lang="pl-PL" b="1" dirty="0" err="1" smtClean="0"/>
              <a:t>Convention</a:t>
            </a:r>
            <a:r>
              <a:rPr lang="pl-PL" b="1" dirty="0" smtClean="0"/>
              <a:t> 2007</a:t>
            </a:r>
          </a:p>
          <a:p>
            <a:endParaRPr lang="pl-PL" dirty="0" smtClean="0"/>
          </a:p>
          <a:p>
            <a:endParaRPr lang="pl-PL" dirty="0"/>
          </a:p>
        </p:txBody>
      </p:sp>
      <p:sp>
        <p:nvSpPr>
          <p:cNvPr id="2" name="Tytuł 1"/>
          <p:cNvSpPr>
            <a:spLocks noGrp="1"/>
          </p:cNvSpPr>
          <p:nvPr>
            <p:ph type="title"/>
          </p:nvPr>
        </p:nvSpPr>
        <p:spPr/>
        <p:txBody>
          <a:bodyPr/>
          <a:lstStyle/>
          <a:p>
            <a:r>
              <a:rPr lang="pl-PL" dirty="0" err="1" smtClean="0"/>
              <a:t>Scope</a:t>
            </a:r>
            <a:r>
              <a:rPr lang="pl-PL" dirty="0" smtClean="0"/>
              <a:t> of </a:t>
            </a:r>
            <a:r>
              <a:rPr lang="pl-PL" dirty="0" err="1" smtClean="0"/>
              <a:t>application</a:t>
            </a:r>
            <a:endParaRPr lang="pl-PL" dirty="0"/>
          </a:p>
        </p:txBody>
      </p:sp>
    </p:spTree>
    <p:extLst>
      <p:ext uri="{BB962C8B-B14F-4D97-AF65-F5344CB8AC3E}">
        <p14:creationId xmlns:p14="http://schemas.microsoft.com/office/powerpoint/2010/main" val="340100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marL="109728" indent="0">
              <a:buNone/>
            </a:pPr>
            <a:r>
              <a:rPr lang="pl-PL" dirty="0" err="1" smtClean="0"/>
              <a:t>That</a:t>
            </a:r>
            <a:r>
              <a:rPr lang="pl-PL" dirty="0" smtClean="0"/>
              <a:t> </a:t>
            </a:r>
            <a:r>
              <a:rPr lang="pl-PL" dirty="0" err="1" smtClean="0"/>
              <a:t>provision</a:t>
            </a:r>
            <a:r>
              <a:rPr lang="pl-PL" dirty="0" smtClean="0"/>
              <a:t> was </a:t>
            </a:r>
            <a:r>
              <a:rPr lang="pl-PL" dirty="0" err="1" smtClean="0"/>
              <a:t>amended</a:t>
            </a:r>
            <a:r>
              <a:rPr lang="pl-PL" dirty="0" smtClean="0"/>
              <a:t>  in Reg 1215/2012</a:t>
            </a:r>
          </a:p>
          <a:p>
            <a:pPr marL="109728" indent="0">
              <a:buNone/>
            </a:pPr>
            <a:endParaRPr lang="pl-PL" dirty="0" smtClean="0"/>
          </a:p>
          <a:p>
            <a:r>
              <a:rPr lang="pl-PL" dirty="0" err="1" smtClean="0"/>
              <a:t>According</a:t>
            </a:r>
            <a:r>
              <a:rPr lang="pl-PL" dirty="0" smtClean="0"/>
              <a:t> to </a:t>
            </a:r>
            <a:r>
              <a:rPr lang="pl-PL" dirty="0" err="1" smtClean="0"/>
              <a:t>its</a:t>
            </a:r>
            <a:r>
              <a:rPr lang="pl-PL" dirty="0" smtClean="0"/>
              <a:t> art. 25</a:t>
            </a:r>
          </a:p>
          <a:p>
            <a:pPr marL="109728" indent="0">
              <a:buNone/>
            </a:pPr>
            <a:r>
              <a:rPr lang="pl-PL" dirty="0" smtClean="0"/>
              <a:t>	</a:t>
            </a:r>
            <a:r>
              <a:rPr lang="en-US" dirty="0" smtClean="0"/>
              <a:t>1. </a:t>
            </a:r>
            <a:r>
              <a:rPr lang="en-US" i="1" dirty="0" smtClean="0"/>
              <a:t>If the parties, </a:t>
            </a:r>
            <a:r>
              <a:rPr lang="en-US" i="1" dirty="0" smtClean="0">
                <a:solidFill>
                  <a:srgbClr val="FF0000"/>
                </a:solidFill>
              </a:rPr>
              <a:t>regardless of their domicile</a:t>
            </a:r>
            <a:r>
              <a:rPr lang="en-US" i="1" dirty="0" smtClean="0"/>
              <a:t>, </a:t>
            </a:r>
            <a:r>
              <a:rPr lang="pl-PL" i="1" dirty="0" smtClean="0"/>
              <a:t>	</a:t>
            </a:r>
            <a:r>
              <a:rPr lang="en-US" i="1" dirty="0" smtClean="0"/>
              <a:t>have agreed that </a:t>
            </a:r>
            <a:r>
              <a:rPr lang="en-US" i="1" u="sng" dirty="0" smtClean="0"/>
              <a:t>a court or the courts of a </a:t>
            </a:r>
            <a:r>
              <a:rPr lang="pl-PL" i="1" dirty="0" smtClean="0"/>
              <a:t>	</a:t>
            </a:r>
            <a:r>
              <a:rPr lang="en-US" i="1" u="sng" dirty="0" smtClean="0"/>
              <a:t>Member State </a:t>
            </a:r>
            <a:r>
              <a:rPr lang="en-US" i="1" dirty="0" smtClean="0"/>
              <a:t>are to have jurisdiction to settle </a:t>
            </a:r>
            <a:r>
              <a:rPr lang="pl-PL" i="1" dirty="0" smtClean="0"/>
              <a:t>	</a:t>
            </a:r>
            <a:r>
              <a:rPr lang="en-US" i="1" dirty="0" smtClean="0"/>
              <a:t>any disputes which have arisen or which may </a:t>
            </a:r>
            <a:r>
              <a:rPr lang="pl-PL" i="1" dirty="0" smtClean="0"/>
              <a:t>	</a:t>
            </a:r>
            <a:r>
              <a:rPr lang="en-US" i="1" dirty="0" smtClean="0"/>
              <a:t>arise in connection with a particular legal </a:t>
            </a:r>
            <a:r>
              <a:rPr lang="pl-PL" i="1" dirty="0" smtClean="0"/>
              <a:t>	</a:t>
            </a:r>
            <a:r>
              <a:rPr lang="en-US" i="1" dirty="0" smtClean="0"/>
              <a:t>relationship, </a:t>
            </a:r>
            <a:r>
              <a:rPr lang="en-US" i="1" u="sng" dirty="0" smtClean="0"/>
              <a:t>that court or those courts </a:t>
            </a:r>
            <a:r>
              <a:rPr lang="en-US" i="1" u="sng" dirty="0" smtClean="0">
                <a:solidFill>
                  <a:srgbClr val="FF0000"/>
                </a:solidFill>
              </a:rPr>
              <a:t>shall </a:t>
            </a:r>
            <a:r>
              <a:rPr lang="pl-PL" i="1" dirty="0" smtClean="0">
                <a:solidFill>
                  <a:srgbClr val="FF0000"/>
                </a:solidFill>
              </a:rPr>
              <a:t>	</a:t>
            </a:r>
            <a:r>
              <a:rPr lang="en-US" i="1" u="sng" dirty="0" smtClean="0">
                <a:solidFill>
                  <a:srgbClr val="FF0000"/>
                </a:solidFill>
              </a:rPr>
              <a:t>have jurisdiction</a:t>
            </a:r>
            <a:r>
              <a:rPr lang="en-US" i="1" dirty="0" smtClean="0"/>
              <a:t>, unless the agreement </a:t>
            </a:r>
            <a:r>
              <a:rPr lang="en-US" i="1" u="sng" dirty="0" smtClean="0"/>
              <a:t>is null </a:t>
            </a:r>
            <a:r>
              <a:rPr lang="pl-PL" i="1" dirty="0" smtClean="0"/>
              <a:t>	</a:t>
            </a:r>
            <a:r>
              <a:rPr lang="en-US" i="1" u="sng" dirty="0" smtClean="0"/>
              <a:t>and void as to its substantive validity under </a:t>
            </a:r>
            <a:r>
              <a:rPr lang="pl-PL" i="1" dirty="0" smtClean="0"/>
              <a:t>	</a:t>
            </a:r>
            <a:r>
              <a:rPr lang="en-US" i="1" u="sng" dirty="0" smtClean="0"/>
              <a:t>the law of that Member State</a:t>
            </a:r>
            <a:r>
              <a:rPr lang="en-US" i="1" dirty="0" smtClean="0"/>
              <a:t>. Such </a:t>
            </a:r>
            <a:r>
              <a:rPr lang="pl-PL" i="1" dirty="0" smtClean="0"/>
              <a:t>	</a:t>
            </a:r>
            <a:r>
              <a:rPr lang="en-US" i="1" dirty="0" smtClean="0"/>
              <a:t>jurisdiction shall be</a:t>
            </a:r>
            <a:r>
              <a:rPr lang="en-US" i="1" dirty="0" smtClean="0">
                <a:solidFill>
                  <a:srgbClr val="FF0000"/>
                </a:solidFill>
              </a:rPr>
              <a:t> </a:t>
            </a:r>
            <a:r>
              <a:rPr lang="en-US" i="1" u="sng" dirty="0" smtClean="0">
                <a:solidFill>
                  <a:srgbClr val="FF0000"/>
                </a:solidFill>
              </a:rPr>
              <a:t>exclusive </a:t>
            </a:r>
            <a:r>
              <a:rPr lang="en-US" i="1" u="sng" dirty="0" smtClean="0"/>
              <a:t>unless the </a:t>
            </a:r>
            <a:r>
              <a:rPr lang="pl-PL" i="1" dirty="0" smtClean="0"/>
              <a:t>	</a:t>
            </a:r>
            <a:r>
              <a:rPr lang="en-US" i="1" u="sng" dirty="0" smtClean="0"/>
              <a:t>parties have agreed otherwise</a:t>
            </a:r>
            <a:r>
              <a:rPr lang="en-US" u="sng" dirty="0" smtClean="0"/>
              <a:t>. </a:t>
            </a:r>
          </a:p>
          <a:p>
            <a:endParaRPr lang="pl-PL" dirty="0" smtClean="0"/>
          </a:p>
          <a:p>
            <a:pPr marL="0" indent="0">
              <a:buNone/>
            </a:pPr>
            <a:endParaRPr lang="pl-PL" dirty="0"/>
          </a:p>
        </p:txBody>
      </p:sp>
      <p:sp>
        <p:nvSpPr>
          <p:cNvPr id="2" name="Tytuł 1"/>
          <p:cNvSpPr>
            <a:spLocks noGrp="1"/>
          </p:cNvSpPr>
          <p:nvPr>
            <p:ph type="title"/>
          </p:nvPr>
        </p:nvSpPr>
        <p:spPr/>
        <p:txBody>
          <a:bodyPr/>
          <a:lstStyle/>
          <a:p>
            <a:r>
              <a:rPr lang="pl-PL" dirty="0" err="1" smtClean="0"/>
              <a:t>Scope</a:t>
            </a:r>
            <a:r>
              <a:rPr lang="pl-PL" dirty="0" smtClean="0"/>
              <a:t> of </a:t>
            </a:r>
            <a:r>
              <a:rPr lang="pl-PL" dirty="0" err="1" smtClean="0"/>
              <a:t>application</a:t>
            </a:r>
            <a:endParaRPr lang="pl-PL" dirty="0"/>
          </a:p>
        </p:txBody>
      </p:sp>
    </p:spTree>
    <p:extLst>
      <p:ext uri="{BB962C8B-B14F-4D97-AF65-F5344CB8AC3E}">
        <p14:creationId xmlns:p14="http://schemas.microsoft.com/office/powerpoint/2010/main" val="1591614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buNone/>
            </a:pPr>
            <a:endParaRPr lang="pl-PL" dirty="0" smtClean="0"/>
          </a:p>
          <a:p>
            <a:pPr marL="0" indent="0">
              <a:buNone/>
            </a:pPr>
            <a:r>
              <a:rPr lang="pl-PL" dirty="0" smtClean="0"/>
              <a:t>In the </a:t>
            </a:r>
            <a:r>
              <a:rPr lang="pl-PL" dirty="0"/>
              <a:t>R</a:t>
            </a:r>
            <a:r>
              <a:rPr lang="pl-PL" dirty="0" smtClean="0"/>
              <a:t>eg 1215/2012 the </a:t>
            </a:r>
            <a:r>
              <a:rPr lang="pl-PL" dirty="0" err="1" smtClean="0"/>
              <a:t>requirement</a:t>
            </a:r>
            <a:r>
              <a:rPr lang="pl-PL" dirty="0" smtClean="0"/>
              <a:t> </a:t>
            </a:r>
            <a:r>
              <a:rPr lang="pl-PL" dirty="0" err="1" smtClean="0"/>
              <a:t>that</a:t>
            </a:r>
            <a:r>
              <a:rPr lang="pl-PL" dirty="0" smtClean="0"/>
              <a:t>  </a:t>
            </a:r>
            <a:r>
              <a:rPr lang="pl-PL" dirty="0" err="1" smtClean="0"/>
              <a:t>at</a:t>
            </a:r>
            <a:r>
              <a:rPr lang="pl-PL" dirty="0" smtClean="0"/>
              <a:t> </a:t>
            </a:r>
            <a:r>
              <a:rPr lang="pl-PL" dirty="0" err="1" smtClean="0"/>
              <a:t>least</a:t>
            </a:r>
            <a:r>
              <a:rPr lang="pl-PL" dirty="0" smtClean="0"/>
              <a:t> one of the </a:t>
            </a:r>
            <a:r>
              <a:rPr lang="pl-PL" dirty="0" err="1" smtClean="0"/>
              <a:t>parties</a:t>
            </a:r>
            <a:r>
              <a:rPr lang="pl-PL" dirty="0" smtClean="0"/>
              <a:t> </a:t>
            </a:r>
            <a:r>
              <a:rPr lang="pl-PL" dirty="0" err="1" smtClean="0"/>
              <a:t>has</a:t>
            </a:r>
            <a:r>
              <a:rPr lang="pl-PL" dirty="0" smtClean="0"/>
              <a:t> </a:t>
            </a:r>
            <a:r>
              <a:rPr lang="pl-PL" dirty="0" err="1" smtClean="0"/>
              <a:t>its</a:t>
            </a:r>
            <a:r>
              <a:rPr lang="pl-PL" dirty="0" smtClean="0"/>
              <a:t> </a:t>
            </a:r>
            <a:r>
              <a:rPr lang="pl-PL" dirty="0" err="1" smtClean="0"/>
              <a:t>domicile</a:t>
            </a:r>
            <a:r>
              <a:rPr lang="pl-PL" dirty="0" smtClean="0"/>
              <a:t> in one of the </a:t>
            </a:r>
            <a:r>
              <a:rPr lang="pl-PL" dirty="0" err="1" smtClean="0"/>
              <a:t>member</a:t>
            </a:r>
            <a:r>
              <a:rPr lang="pl-PL" dirty="0" smtClean="0"/>
              <a:t> </a:t>
            </a:r>
            <a:r>
              <a:rPr lang="pl-PL" dirty="0" err="1" smtClean="0"/>
              <a:t>states</a:t>
            </a:r>
            <a:r>
              <a:rPr lang="pl-PL" dirty="0" smtClean="0"/>
              <a:t>  </a:t>
            </a:r>
            <a:r>
              <a:rPr lang="pl-PL" dirty="0" err="1" smtClean="0"/>
              <a:t>is</a:t>
            </a:r>
            <a:r>
              <a:rPr lang="pl-PL" dirty="0" smtClean="0"/>
              <a:t> no </a:t>
            </a:r>
            <a:r>
              <a:rPr lang="pl-PL" dirty="0" err="1" smtClean="0"/>
              <a:t>longer</a:t>
            </a:r>
            <a:r>
              <a:rPr lang="pl-PL" dirty="0" smtClean="0"/>
              <a:t> </a:t>
            </a:r>
            <a:r>
              <a:rPr lang="pl-PL" dirty="0" err="1" smtClean="0"/>
              <a:t>provided</a:t>
            </a:r>
            <a:endParaRPr lang="pl-PL" dirty="0" smtClean="0"/>
          </a:p>
          <a:p>
            <a:pPr marL="0" indent="0">
              <a:buNone/>
            </a:pPr>
            <a:r>
              <a:rPr lang="pl-PL" dirty="0" smtClean="0"/>
              <a:t>But  the </a:t>
            </a:r>
            <a:r>
              <a:rPr lang="pl-PL" dirty="0" err="1" smtClean="0"/>
              <a:t>Regulation</a:t>
            </a:r>
            <a:r>
              <a:rPr lang="pl-PL" dirty="0" smtClean="0"/>
              <a:t> </a:t>
            </a:r>
            <a:r>
              <a:rPr lang="pl-PL" dirty="0" err="1" smtClean="0"/>
              <a:t>is</a:t>
            </a:r>
            <a:r>
              <a:rPr lang="pl-PL" dirty="0" smtClean="0"/>
              <a:t> applied </a:t>
            </a:r>
            <a:r>
              <a:rPr lang="pl-PL" dirty="0" err="1" smtClean="0"/>
              <a:t>only</a:t>
            </a:r>
            <a:r>
              <a:rPr lang="pl-PL" dirty="0" smtClean="0"/>
              <a:t> </a:t>
            </a:r>
            <a:r>
              <a:rPr lang="pl-PL" dirty="0" err="1" smtClean="0"/>
              <a:t>when</a:t>
            </a:r>
            <a:r>
              <a:rPr lang="pl-PL" dirty="0"/>
              <a:t> </a:t>
            </a:r>
            <a:r>
              <a:rPr lang="pl-PL" dirty="0" smtClean="0"/>
              <a:t>a  </a:t>
            </a:r>
            <a:r>
              <a:rPr lang="en-US" dirty="0" smtClean="0"/>
              <a:t> court or the courts of a Member State are </a:t>
            </a:r>
            <a:r>
              <a:rPr lang="pl-PL" dirty="0" err="1" smtClean="0"/>
              <a:t>chosen</a:t>
            </a:r>
            <a:r>
              <a:rPr lang="pl-PL" dirty="0" smtClean="0"/>
              <a:t> </a:t>
            </a:r>
            <a:r>
              <a:rPr lang="en-US" dirty="0" smtClean="0"/>
              <a:t>to have jurisdiction to settle </a:t>
            </a:r>
            <a:r>
              <a:rPr lang="pl-PL" dirty="0" smtClean="0"/>
              <a:t>the </a:t>
            </a:r>
            <a:r>
              <a:rPr lang="en-US" dirty="0" smtClean="0"/>
              <a:t>dispute</a:t>
            </a:r>
            <a:endParaRPr lang="pl-PL" dirty="0" smtClean="0"/>
          </a:p>
        </p:txBody>
      </p:sp>
      <p:sp>
        <p:nvSpPr>
          <p:cNvPr id="2" name="Tytuł 1"/>
          <p:cNvSpPr>
            <a:spLocks noGrp="1"/>
          </p:cNvSpPr>
          <p:nvPr>
            <p:ph type="title"/>
          </p:nvPr>
        </p:nvSpPr>
        <p:spPr/>
        <p:txBody>
          <a:bodyPr/>
          <a:lstStyle/>
          <a:p>
            <a:r>
              <a:rPr lang="pl-PL" dirty="0" err="1" smtClean="0"/>
              <a:t>Scope</a:t>
            </a:r>
            <a:r>
              <a:rPr lang="pl-PL" dirty="0" smtClean="0"/>
              <a:t> of </a:t>
            </a:r>
            <a:r>
              <a:rPr lang="pl-PL" dirty="0" err="1" smtClean="0"/>
              <a:t>application</a:t>
            </a:r>
            <a:endParaRPr lang="pl-PL" dirty="0"/>
          </a:p>
        </p:txBody>
      </p:sp>
    </p:spTree>
    <p:extLst>
      <p:ext uri="{BB962C8B-B14F-4D97-AF65-F5344CB8AC3E}">
        <p14:creationId xmlns:p14="http://schemas.microsoft.com/office/powerpoint/2010/main" val="236936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r>
              <a:rPr lang="pl-PL" dirty="0" err="1" smtClean="0"/>
              <a:t>Brussel</a:t>
            </a:r>
            <a:r>
              <a:rPr lang="pl-PL" dirty="0" smtClean="0"/>
              <a:t> </a:t>
            </a:r>
            <a:r>
              <a:rPr lang="pl-PL" dirty="0" err="1" smtClean="0"/>
              <a:t>Convention</a:t>
            </a:r>
            <a:r>
              <a:rPr lang="pl-PL" dirty="0" smtClean="0"/>
              <a:t>  in </a:t>
            </a:r>
            <a:r>
              <a:rPr lang="pl-PL" dirty="0" err="1" smtClean="0"/>
              <a:t>its</a:t>
            </a:r>
            <a:r>
              <a:rPr lang="pl-PL" dirty="0" smtClean="0"/>
              <a:t> </a:t>
            </a:r>
            <a:r>
              <a:rPr lang="pl-PL" dirty="0" err="1" smtClean="0"/>
              <a:t>pre</a:t>
            </a:r>
            <a:r>
              <a:rPr lang="pl-PL" dirty="0" smtClean="0"/>
              <a:t>- 1978 </a:t>
            </a:r>
            <a:r>
              <a:rPr lang="pl-PL" dirty="0" err="1" smtClean="0"/>
              <a:t>text</a:t>
            </a:r>
            <a:r>
              <a:rPr lang="pl-PL" dirty="0" smtClean="0"/>
              <a:t> of art. 17  </a:t>
            </a:r>
            <a:r>
              <a:rPr lang="pl-PL" dirty="0" err="1" smtClean="0"/>
              <a:t>provided</a:t>
            </a:r>
            <a:r>
              <a:rPr lang="pl-PL" dirty="0" smtClean="0"/>
              <a:t> a </a:t>
            </a:r>
            <a:r>
              <a:rPr lang="pl-PL" dirty="0" err="1" smtClean="0"/>
              <a:t>rule</a:t>
            </a:r>
            <a:r>
              <a:rPr lang="pl-PL" dirty="0" smtClean="0"/>
              <a:t> </a:t>
            </a:r>
            <a:r>
              <a:rPr lang="pl-PL" dirty="0" err="1" smtClean="0"/>
              <a:t>requiring</a:t>
            </a:r>
            <a:r>
              <a:rPr lang="pl-PL" dirty="0" smtClean="0"/>
              <a:t> the </a:t>
            </a:r>
            <a:r>
              <a:rPr lang="pl-PL" dirty="0" err="1" smtClean="0"/>
              <a:t>courts</a:t>
            </a:r>
            <a:r>
              <a:rPr lang="pl-PL" dirty="0" smtClean="0"/>
              <a:t> of </a:t>
            </a:r>
            <a:r>
              <a:rPr lang="pl-PL" dirty="0" err="1" smtClean="0"/>
              <a:t>Contracting</a:t>
            </a:r>
            <a:r>
              <a:rPr lang="pl-PL" dirty="0" smtClean="0"/>
              <a:t> </a:t>
            </a:r>
            <a:r>
              <a:rPr lang="pl-PL" dirty="0" err="1" smtClean="0"/>
              <a:t>States</a:t>
            </a:r>
            <a:r>
              <a:rPr lang="pl-PL" dirty="0" smtClean="0"/>
              <a:t> to </a:t>
            </a:r>
            <a:r>
              <a:rPr lang="pl-PL" dirty="0" err="1" smtClean="0"/>
              <a:t>respect</a:t>
            </a:r>
            <a:r>
              <a:rPr lang="pl-PL" dirty="0" smtClean="0"/>
              <a:t>   </a:t>
            </a:r>
            <a:r>
              <a:rPr lang="pl-PL" dirty="0" err="1" smtClean="0"/>
              <a:t>written</a:t>
            </a:r>
            <a:r>
              <a:rPr lang="pl-PL" dirty="0" smtClean="0"/>
              <a:t> </a:t>
            </a:r>
            <a:r>
              <a:rPr lang="pl-PL" dirty="0" err="1" smtClean="0"/>
              <a:t>jurisdiction</a:t>
            </a:r>
            <a:r>
              <a:rPr lang="pl-PL" dirty="0" smtClean="0"/>
              <a:t> </a:t>
            </a:r>
            <a:r>
              <a:rPr lang="pl-PL" dirty="0" err="1" smtClean="0"/>
              <a:t>agreements</a:t>
            </a:r>
            <a:r>
              <a:rPr lang="pl-PL" dirty="0" smtClean="0"/>
              <a:t>. </a:t>
            </a:r>
          </a:p>
          <a:p>
            <a:pPr marL="0" indent="0">
              <a:buNone/>
            </a:pPr>
            <a:endParaRPr lang="pl-PL" i="1" dirty="0" smtClean="0">
              <a:latin typeface="Arial Rounded MT Bold" panose="020F0704030504030204" pitchFamily="34" charset="0"/>
            </a:endParaRPr>
          </a:p>
          <a:p>
            <a:pPr marL="0" indent="0">
              <a:buNone/>
            </a:pPr>
            <a:r>
              <a:rPr lang="pl-PL" i="1" dirty="0" err="1" smtClean="0">
                <a:solidFill>
                  <a:srgbClr val="0070C0"/>
                </a:solidFill>
                <a:latin typeface="Arial Rounded MT Bold" panose="020F0704030504030204" pitchFamily="34" charset="0"/>
              </a:rPr>
              <a:t>Estasis</a:t>
            </a:r>
            <a:r>
              <a:rPr lang="pl-PL" i="1" dirty="0" smtClean="0">
                <a:solidFill>
                  <a:srgbClr val="0070C0"/>
                </a:solidFill>
                <a:latin typeface="Arial Rounded MT Bold" panose="020F0704030504030204" pitchFamily="34" charset="0"/>
              </a:rPr>
              <a:t> </a:t>
            </a:r>
            <a:r>
              <a:rPr lang="pl-PL" i="1" dirty="0" err="1">
                <a:solidFill>
                  <a:srgbClr val="0070C0"/>
                </a:solidFill>
                <a:latin typeface="Arial Rounded MT Bold" panose="020F0704030504030204" pitchFamily="34" charset="0"/>
              </a:rPr>
              <a:t>Salotti</a:t>
            </a:r>
            <a:r>
              <a:rPr lang="pl-PL" i="1" dirty="0">
                <a:solidFill>
                  <a:srgbClr val="0070C0"/>
                </a:solidFill>
                <a:latin typeface="Arial Rounded MT Bold" panose="020F0704030504030204" pitchFamily="34" charset="0"/>
              </a:rPr>
              <a:t> di </a:t>
            </a:r>
            <a:r>
              <a:rPr lang="pl-PL" i="1" dirty="0" err="1">
                <a:solidFill>
                  <a:srgbClr val="0070C0"/>
                </a:solidFill>
                <a:latin typeface="Arial Rounded MT Bold" panose="020F0704030504030204" pitchFamily="34" charset="0"/>
              </a:rPr>
              <a:t>Colzani</a:t>
            </a:r>
            <a:r>
              <a:rPr lang="pl-PL" i="1" dirty="0">
                <a:solidFill>
                  <a:srgbClr val="0070C0"/>
                </a:solidFill>
                <a:latin typeface="Arial Rounded MT Bold" panose="020F0704030504030204" pitchFamily="34" charset="0"/>
              </a:rPr>
              <a:t> </a:t>
            </a:r>
            <a:r>
              <a:rPr lang="pl-PL" i="1" dirty="0" err="1">
                <a:solidFill>
                  <a:srgbClr val="0070C0"/>
                </a:solidFill>
                <a:latin typeface="Arial Rounded MT Bold" panose="020F0704030504030204" pitchFamily="34" charset="0"/>
              </a:rPr>
              <a:t>Aimo</a:t>
            </a:r>
            <a:r>
              <a:rPr lang="pl-PL" i="1" dirty="0">
                <a:solidFill>
                  <a:srgbClr val="0070C0"/>
                </a:solidFill>
                <a:latin typeface="Arial Rounded MT Bold" panose="020F0704030504030204" pitchFamily="34" charset="0"/>
              </a:rPr>
              <a:t> e </a:t>
            </a:r>
            <a:r>
              <a:rPr lang="pl-PL" i="1" dirty="0" err="1">
                <a:solidFill>
                  <a:srgbClr val="0070C0"/>
                </a:solidFill>
                <a:latin typeface="Arial Rounded MT Bold" panose="020F0704030504030204" pitchFamily="34" charset="0"/>
              </a:rPr>
              <a:t>Gianmario</a:t>
            </a:r>
            <a:r>
              <a:rPr lang="pl-PL" i="1" dirty="0">
                <a:solidFill>
                  <a:srgbClr val="0070C0"/>
                </a:solidFill>
                <a:latin typeface="Arial Rounded MT Bold" panose="020F0704030504030204" pitchFamily="34" charset="0"/>
              </a:rPr>
              <a:t> </a:t>
            </a:r>
            <a:r>
              <a:rPr lang="pl-PL" i="1" dirty="0" err="1">
                <a:solidFill>
                  <a:srgbClr val="0070C0"/>
                </a:solidFill>
                <a:latin typeface="Arial Rounded MT Bold" panose="020F0704030504030204" pitchFamily="34" charset="0"/>
              </a:rPr>
              <a:t>Colzani</a:t>
            </a:r>
            <a:r>
              <a:rPr lang="pl-PL" i="1" dirty="0">
                <a:solidFill>
                  <a:srgbClr val="0070C0"/>
                </a:solidFill>
                <a:latin typeface="Arial Rounded MT Bold" panose="020F0704030504030204" pitchFamily="34" charset="0"/>
              </a:rPr>
              <a:t> </a:t>
            </a:r>
            <a:r>
              <a:rPr lang="pl-PL" i="1" dirty="0" err="1">
                <a:solidFill>
                  <a:srgbClr val="0070C0"/>
                </a:solidFill>
                <a:latin typeface="Arial Rounded MT Bold" panose="020F0704030504030204" pitchFamily="34" charset="0"/>
              </a:rPr>
              <a:t>s.n.c</a:t>
            </a:r>
            <a:r>
              <a:rPr lang="pl-PL" i="1" dirty="0">
                <a:solidFill>
                  <a:srgbClr val="0070C0"/>
                </a:solidFill>
                <a:latin typeface="Arial Rounded MT Bold" panose="020F0704030504030204" pitchFamily="34" charset="0"/>
              </a:rPr>
              <a:t>. v. </a:t>
            </a:r>
            <a:r>
              <a:rPr lang="pl-PL" i="1" dirty="0" err="1">
                <a:solidFill>
                  <a:srgbClr val="0070C0"/>
                </a:solidFill>
                <a:latin typeface="Arial Rounded MT Bold" panose="020F0704030504030204" pitchFamily="34" charset="0"/>
              </a:rPr>
              <a:t>Rüwa</a:t>
            </a:r>
            <a:r>
              <a:rPr lang="pl-PL" i="1" dirty="0">
                <a:solidFill>
                  <a:srgbClr val="0070C0"/>
                </a:solidFill>
                <a:latin typeface="Arial Rounded MT Bold" panose="020F0704030504030204" pitchFamily="34" charset="0"/>
              </a:rPr>
              <a:t> </a:t>
            </a:r>
            <a:r>
              <a:rPr lang="pl-PL" i="1" dirty="0" err="1">
                <a:solidFill>
                  <a:srgbClr val="0070C0"/>
                </a:solidFill>
                <a:latin typeface="Arial Rounded MT Bold" panose="020F0704030504030204" pitchFamily="34" charset="0"/>
              </a:rPr>
              <a:t>Polstereimaschinen</a:t>
            </a:r>
            <a:r>
              <a:rPr lang="pl-PL" i="1" dirty="0">
                <a:solidFill>
                  <a:srgbClr val="0070C0"/>
                </a:solidFill>
                <a:latin typeface="Arial Rounded MT Bold" panose="020F0704030504030204" pitchFamily="34" charset="0"/>
              </a:rPr>
              <a:t> GmbH</a:t>
            </a:r>
            <a:r>
              <a:rPr lang="pl-PL" dirty="0">
                <a:solidFill>
                  <a:srgbClr val="0070C0"/>
                </a:solidFill>
                <a:latin typeface="Arial Rounded MT Bold" panose="020F0704030504030204" pitchFamily="34" charset="0"/>
              </a:rPr>
              <a:t> </a:t>
            </a:r>
            <a:endParaRPr lang="pl-PL" dirty="0" smtClean="0">
              <a:solidFill>
                <a:srgbClr val="0070C0"/>
              </a:solidFill>
              <a:latin typeface="Arial Rounded MT Bold" panose="020F0704030504030204" pitchFamily="34" charset="0"/>
            </a:endParaRPr>
          </a:p>
          <a:p>
            <a:pPr marL="0" indent="0">
              <a:buNone/>
            </a:pPr>
            <a:r>
              <a:rPr lang="pl-PL" b="1" dirty="0" smtClean="0">
                <a:latin typeface="Times New Roman" panose="02020603050405020304" pitchFamily="18" charset="0"/>
                <a:cs typeface="Times New Roman" panose="02020603050405020304" pitchFamily="18" charset="0"/>
              </a:rPr>
              <a:t>"</a:t>
            </a:r>
            <a:r>
              <a:rPr lang="pl-PL" i="1" dirty="0" err="1">
                <a:latin typeface="Times New Roman" panose="02020603050405020304" pitchFamily="18" charset="0"/>
                <a:cs typeface="Times New Roman" panose="02020603050405020304" pitchFamily="18" charset="0"/>
              </a:rPr>
              <a:t>requirement</a:t>
            </a:r>
            <a:r>
              <a:rPr lang="pl-PL" i="1" dirty="0">
                <a:latin typeface="Times New Roman" panose="02020603050405020304" pitchFamily="18" charset="0"/>
                <a:cs typeface="Times New Roman" panose="02020603050405020304" pitchFamily="18" charset="0"/>
              </a:rPr>
              <a:t> of a </a:t>
            </a:r>
            <a:r>
              <a:rPr lang="pl-PL" i="1" dirty="0" err="1">
                <a:latin typeface="Times New Roman" panose="02020603050405020304" pitchFamily="18" charset="0"/>
                <a:cs typeface="Times New Roman" panose="02020603050405020304" pitchFamily="18" charset="0"/>
              </a:rPr>
              <a:t>writing</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under</a:t>
            </a:r>
            <a:r>
              <a:rPr lang="pl-PL" i="1" dirty="0">
                <a:latin typeface="Times New Roman" panose="02020603050405020304" pitchFamily="18" charset="0"/>
                <a:cs typeface="Times New Roman" panose="02020603050405020304" pitchFamily="18" charset="0"/>
              </a:rPr>
              <a:t> the </a:t>
            </a:r>
            <a:r>
              <a:rPr lang="pl-PL" i="1" dirty="0" err="1">
                <a:latin typeface="Times New Roman" panose="02020603050405020304" pitchFamily="18" charset="0"/>
                <a:cs typeface="Times New Roman" panose="02020603050405020304" pitchFamily="18" charset="0"/>
              </a:rPr>
              <a:t>first</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paragraph</a:t>
            </a:r>
            <a:r>
              <a:rPr lang="pl-PL" i="1" dirty="0">
                <a:latin typeface="Times New Roman" panose="02020603050405020304" pitchFamily="18" charset="0"/>
                <a:cs typeface="Times New Roman" panose="02020603050405020304" pitchFamily="18" charset="0"/>
              </a:rPr>
              <a:t> of </a:t>
            </a:r>
            <a:r>
              <a:rPr lang="pl-PL" i="1" dirty="0" err="1">
                <a:latin typeface="Times New Roman" panose="02020603050405020304" pitchFamily="18" charset="0"/>
                <a:cs typeface="Times New Roman" panose="02020603050405020304" pitchFamily="18" charset="0"/>
              </a:rPr>
              <a:t>Article</a:t>
            </a:r>
            <a:r>
              <a:rPr lang="pl-PL" i="1" dirty="0">
                <a:latin typeface="Times New Roman" panose="02020603050405020304" pitchFamily="18" charset="0"/>
                <a:cs typeface="Times New Roman" panose="02020603050405020304" pitchFamily="18" charset="0"/>
              </a:rPr>
              <a:t> 17 of </a:t>
            </a:r>
            <a:r>
              <a:rPr lang="pl-PL" i="1" dirty="0" err="1">
                <a:latin typeface="Times New Roman" panose="02020603050405020304" pitchFamily="18" charset="0"/>
                <a:cs typeface="Times New Roman" panose="02020603050405020304" pitchFamily="18" charset="0"/>
              </a:rPr>
              <a:t>Convention</a:t>
            </a:r>
            <a:r>
              <a:rPr lang="pl-PL" i="1" dirty="0">
                <a:latin typeface="Times New Roman" panose="02020603050405020304" pitchFamily="18" charset="0"/>
                <a:cs typeface="Times New Roman" panose="02020603050405020304" pitchFamily="18" charset="0"/>
              </a:rPr>
              <a:t> </a:t>
            </a:r>
            <a:r>
              <a:rPr lang="pl-PL" i="1" dirty="0" smtClean="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is</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fulfilled</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only</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if</a:t>
            </a:r>
            <a:r>
              <a:rPr lang="pl-PL" i="1" dirty="0">
                <a:latin typeface="Times New Roman" panose="02020603050405020304" pitchFamily="18" charset="0"/>
                <a:cs typeface="Times New Roman" panose="02020603050405020304" pitchFamily="18" charset="0"/>
              </a:rPr>
              <a:t> the </a:t>
            </a:r>
            <a:r>
              <a:rPr lang="pl-PL" i="1" dirty="0" err="1">
                <a:latin typeface="Times New Roman" panose="02020603050405020304" pitchFamily="18" charset="0"/>
                <a:cs typeface="Times New Roman" panose="02020603050405020304" pitchFamily="18" charset="0"/>
              </a:rPr>
              <a:t>contract</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signed</a:t>
            </a:r>
            <a:r>
              <a:rPr lang="pl-PL" i="1" dirty="0">
                <a:latin typeface="Times New Roman" panose="02020603050405020304" pitchFamily="18" charset="0"/>
                <a:cs typeface="Times New Roman" panose="02020603050405020304" pitchFamily="18" charset="0"/>
              </a:rPr>
              <a:t> by </a:t>
            </a:r>
            <a:r>
              <a:rPr lang="pl-PL" i="1" dirty="0" err="1">
                <a:latin typeface="Times New Roman" panose="02020603050405020304" pitchFamily="18" charset="0"/>
                <a:cs typeface="Times New Roman" panose="02020603050405020304" pitchFamily="18" charset="0"/>
              </a:rPr>
              <a:t>both</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parties</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contains</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an</a:t>
            </a:r>
            <a:r>
              <a:rPr lang="pl-PL" i="1" dirty="0">
                <a:latin typeface="Times New Roman" panose="02020603050405020304" pitchFamily="18" charset="0"/>
                <a:cs typeface="Times New Roman" panose="02020603050405020304" pitchFamily="18" charset="0"/>
              </a:rPr>
              <a:t> express </a:t>
            </a:r>
            <a:r>
              <a:rPr lang="pl-PL" i="1" dirty="0" err="1">
                <a:latin typeface="Times New Roman" panose="02020603050405020304" pitchFamily="18" charset="0"/>
                <a:cs typeface="Times New Roman" panose="02020603050405020304" pitchFamily="18" charset="0"/>
              </a:rPr>
              <a:t>reference</a:t>
            </a:r>
            <a:r>
              <a:rPr lang="pl-PL" i="1" dirty="0">
                <a:latin typeface="Times New Roman" panose="02020603050405020304" pitchFamily="18" charset="0"/>
                <a:cs typeface="Times New Roman" panose="02020603050405020304" pitchFamily="18" charset="0"/>
              </a:rPr>
              <a:t> to </a:t>
            </a:r>
            <a:r>
              <a:rPr lang="pl-PL" i="1" dirty="0" err="1">
                <a:latin typeface="Times New Roman" panose="02020603050405020304" pitchFamily="18" charset="0"/>
                <a:cs typeface="Times New Roman" panose="02020603050405020304" pitchFamily="18" charset="0"/>
              </a:rPr>
              <a:t>those</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general</a:t>
            </a:r>
            <a:r>
              <a:rPr lang="pl-PL" i="1" dirty="0">
                <a:latin typeface="Times New Roman" panose="02020603050405020304" pitchFamily="18" charset="0"/>
                <a:cs typeface="Times New Roman" panose="02020603050405020304" pitchFamily="18" charset="0"/>
              </a:rPr>
              <a:t> </a:t>
            </a:r>
            <a:r>
              <a:rPr lang="pl-PL" i="1" dirty="0" err="1">
                <a:latin typeface="Times New Roman" panose="02020603050405020304" pitchFamily="18" charset="0"/>
                <a:cs typeface="Times New Roman" panose="02020603050405020304" pitchFamily="18" charset="0"/>
              </a:rPr>
              <a:t>conditions</a:t>
            </a:r>
            <a:r>
              <a:rPr lang="pl-PL" i="1" dirty="0">
                <a:latin typeface="Times New Roman" panose="02020603050405020304" pitchFamily="18" charset="0"/>
                <a:cs typeface="Times New Roman" panose="02020603050405020304" pitchFamily="18" charset="0"/>
              </a:rPr>
              <a:t>"). </a:t>
            </a:r>
            <a:endParaRPr lang="pl-PL" i="1" dirty="0" smtClean="0">
              <a:latin typeface="Times New Roman" panose="02020603050405020304" pitchFamily="18" charset="0"/>
              <a:cs typeface="Times New Roman" panose="02020603050405020304" pitchFamily="18" charset="0"/>
            </a:endParaRPr>
          </a:p>
          <a:p>
            <a:pPr marL="0" indent="0">
              <a:buNone/>
            </a:pPr>
            <a:r>
              <a:rPr lang="pl-PL" i="1" dirty="0" err="1" smtClean="0">
                <a:solidFill>
                  <a:srgbClr val="0070C0"/>
                </a:solidFill>
                <a:latin typeface="Arial Rounded MT Bold" panose="020F0704030504030204" pitchFamily="34" charset="0"/>
              </a:rPr>
              <a:t>Partenreederei</a:t>
            </a:r>
            <a:r>
              <a:rPr lang="pl-PL" i="1" dirty="0" smtClean="0">
                <a:solidFill>
                  <a:srgbClr val="0070C0"/>
                </a:solidFill>
                <a:latin typeface="Arial Rounded MT Bold" panose="020F0704030504030204" pitchFamily="34" charset="0"/>
              </a:rPr>
              <a:t> </a:t>
            </a:r>
            <a:r>
              <a:rPr lang="pl-PL" i="1" dirty="0" err="1" smtClean="0">
                <a:solidFill>
                  <a:srgbClr val="0070C0"/>
                </a:solidFill>
                <a:latin typeface="Arial Rounded MT Bold" panose="020F0704030504030204" pitchFamily="34" charset="0"/>
              </a:rPr>
              <a:t>ms.Tilly</a:t>
            </a:r>
            <a:r>
              <a:rPr lang="pl-PL" i="1" dirty="0" smtClean="0">
                <a:solidFill>
                  <a:srgbClr val="0070C0"/>
                </a:solidFill>
                <a:latin typeface="Arial Rounded MT Bold" panose="020F0704030504030204" pitchFamily="34" charset="0"/>
              </a:rPr>
              <a:t> </a:t>
            </a:r>
            <a:r>
              <a:rPr lang="pl-PL" i="1" dirty="0" err="1" smtClean="0">
                <a:solidFill>
                  <a:srgbClr val="0070C0"/>
                </a:solidFill>
                <a:latin typeface="Arial Rounded MT Bold" panose="020F0704030504030204" pitchFamily="34" charset="0"/>
              </a:rPr>
              <a:t>Russ</a:t>
            </a:r>
            <a:r>
              <a:rPr lang="pl-PL" i="1" dirty="0" smtClean="0">
                <a:solidFill>
                  <a:srgbClr val="0070C0"/>
                </a:solidFill>
                <a:latin typeface="Arial Rounded MT Bold" panose="020F0704030504030204" pitchFamily="34" charset="0"/>
              </a:rPr>
              <a:t> v. NV Haven-&amp;</a:t>
            </a:r>
            <a:r>
              <a:rPr lang="pl-PL" i="1" dirty="0" err="1" smtClean="0">
                <a:solidFill>
                  <a:srgbClr val="0070C0"/>
                </a:solidFill>
                <a:latin typeface="Arial Rounded MT Bold" panose="020F0704030504030204" pitchFamily="34" charset="0"/>
              </a:rPr>
              <a:t>Vervoerbedrijf</a:t>
            </a:r>
            <a:r>
              <a:rPr lang="pl-PL" i="1" dirty="0" smtClean="0">
                <a:solidFill>
                  <a:srgbClr val="0070C0"/>
                </a:solidFill>
                <a:latin typeface="Arial Rounded MT Bold" panose="020F0704030504030204" pitchFamily="34" charset="0"/>
              </a:rPr>
              <a:t>[1984]</a:t>
            </a:r>
          </a:p>
          <a:p>
            <a:pPr marL="0" indent="0">
              <a:buNone/>
            </a:pPr>
            <a:r>
              <a:rPr lang="pl-PL" i="1" dirty="0" smtClean="0">
                <a:latin typeface="Times New Roman" panose="02020603050405020304" pitchFamily="18" charset="0"/>
                <a:cs typeface="Times New Roman" panose="02020603050405020304" pitchFamily="18" charset="0"/>
              </a:rPr>
              <a:t>A </a:t>
            </a:r>
            <a:r>
              <a:rPr lang="pl-PL" i="1" dirty="0" err="1" smtClean="0">
                <a:latin typeface="Times New Roman" panose="02020603050405020304" pitchFamily="18" charset="0"/>
                <a:cs typeface="Times New Roman" panose="02020603050405020304" pitchFamily="18" charset="0"/>
              </a:rPr>
              <a:t>clause</a:t>
            </a:r>
            <a:r>
              <a:rPr lang="pl-PL" i="1" dirty="0" smtClean="0">
                <a:latin typeface="Times New Roman" panose="02020603050405020304" pitchFamily="18" charset="0"/>
                <a:cs typeface="Times New Roman" panose="02020603050405020304" pitchFamily="18" charset="0"/>
              </a:rPr>
              <a:t> </a:t>
            </a:r>
            <a:r>
              <a:rPr lang="pl-PL" i="1" dirty="0" err="1" smtClean="0">
                <a:latin typeface="Times New Roman" panose="02020603050405020304" pitchFamily="18" charset="0"/>
                <a:cs typeface="Times New Roman" panose="02020603050405020304" pitchFamily="18" charset="0"/>
              </a:rPr>
              <a:t>printed</a:t>
            </a:r>
            <a:r>
              <a:rPr lang="pl-PL" i="1" dirty="0" smtClean="0">
                <a:latin typeface="Times New Roman" panose="02020603050405020304" pitchFamily="18" charset="0"/>
                <a:cs typeface="Times New Roman" panose="02020603050405020304" pitchFamily="18" charset="0"/>
              </a:rPr>
              <a:t> on the </a:t>
            </a:r>
            <a:r>
              <a:rPr lang="pl-PL" i="1" dirty="0" err="1" smtClean="0">
                <a:latin typeface="Times New Roman" panose="02020603050405020304" pitchFamily="18" charset="0"/>
                <a:cs typeface="Times New Roman" panose="02020603050405020304" pitchFamily="18" charset="0"/>
              </a:rPr>
              <a:t>bck</a:t>
            </a:r>
            <a:r>
              <a:rPr lang="pl-PL" i="1" dirty="0" smtClean="0">
                <a:latin typeface="Times New Roman" panose="02020603050405020304" pitchFamily="18" charset="0"/>
                <a:cs typeface="Times New Roman" panose="02020603050405020304" pitchFamily="18" charset="0"/>
              </a:rPr>
              <a:t> of a bill of </a:t>
            </a:r>
            <a:r>
              <a:rPr lang="pl-PL" i="1" dirty="0" err="1" smtClean="0">
                <a:latin typeface="Times New Roman" panose="02020603050405020304" pitchFamily="18" charset="0"/>
                <a:cs typeface="Times New Roman" panose="02020603050405020304" pitchFamily="18" charset="0"/>
              </a:rPr>
              <a:t>lading</a:t>
            </a:r>
            <a:r>
              <a:rPr lang="pl-PL" i="1" dirty="0" smtClean="0">
                <a:latin typeface="Times New Roman" panose="02020603050405020304" pitchFamily="18" charset="0"/>
                <a:cs typeface="Times New Roman" panose="02020603050405020304" pitchFamily="18" charset="0"/>
              </a:rPr>
              <a:t> </a:t>
            </a:r>
            <a:r>
              <a:rPr lang="pl-PL" i="1" dirty="0" err="1" smtClean="0">
                <a:latin typeface="Times New Roman" panose="02020603050405020304" pitchFamily="18" charset="0"/>
                <a:cs typeface="Times New Roman" panose="02020603050405020304" pitchFamily="18" charset="0"/>
              </a:rPr>
              <a:t>does</a:t>
            </a:r>
            <a:r>
              <a:rPr lang="pl-PL" i="1" dirty="0" smtClean="0">
                <a:latin typeface="Times New Roman" panose="02020603050405020304" pitchFamily="18" charset="0"/>
                <a:cs typeface="Times New Roman" panose="02020603050405020304" pitchFamily="18" charset="0"/>
              </a:rPr>
              <a:t> not </a:t>
            </a:r>
            <a:r>
              <a:rPr lang="pl-PL" i="1" dirty="0" err="1" smtClean="0">
                <a:latin typeface="Times New Roman" panose="02020603050405020304" pitchFamily="18" charset="0"/>
                <a:cs typeface="Times New Roman" panose="02020603050405020304" pitchFamily="18" charset="0"/>
              </a:rPr>
              <a:t>constitute</a:t>
            </a:r>
            <a:r>
              <a:rPr lang="pl-PL" i="1" dirty="0" smtClean="0">
                <a:latin typeface="Times New Roman" panose="02020603050405020304" pitchFamily="18" charset="0"/>
                <a:cs typeface="Times New Roman" panose="02020603050405020304" pitchFamily="18" charset="0"/>
              </a:rPr>
              <a:t> </a:t>
            </a:r>
            <a:r>
              <a:rPr lang="pl-PL" i="1" dirty="0" err="1" smtClean="0">
                <a:latin typeface="Times New Roman" panose="02020603050405020304" pitchFamily="18" charset="0"/>
                <a:cs typeface="Times New Roman" panose="02020603050405020304" pitchFamily="18" charset="0"/>
              </a:rPr>
              <a:t>an</a:t>
            </a:r>
            <a:r>
              <a:rPr lang="pl-PL" i="1" dirty="0" smtClean="0">
                <a:latin typeface="Times New Roman" panose="02020603050405020304" pitchFamily="18" charset="0"/>
                <a:cs typeface="Times New Roman" panose="02020603050405020304" pitchFamily="18" charset="0"/>
              </a:rPr>
              <a:t> </a:t>
            </a:r>
            <a:r>
              <a:rPr lang="pl-PL" i="1" dirty="0" err="1" smtClean="0">
                <a:latin typeface="Times New Roman" panose="02020603050405020304" pitchFamily="18" charset="0"/>
                <a:cs typeface="Times New Roman" panose="02020603050405020304" pitchFamily="18" charset="0"/>
              </a:rPr>
              <a:t>agreement</a:t>
            </a:r>
            <a:r>
              <a:rPr lang="pl-PL" i="1" dirty="0" smtClean="0">
                <a:latin typeface="Times New Roman" panose="02020603050405020304" pitchFamily="18" charset="0"/>
                <a:cs typeface="Times New Roman" panose="02020603050405020304" pitchFamily="18" charset="0"/>
              </a:rPr>
              <a:t> in </a:t>
            </a:r>
            <a:r>
              <a:rPr lang="pl-PL" i="1" dirty="0" err="1" smtClean="0">
                <a:latin typeface="Times New Roman" panose="02020603050405020304" pitchFamily="18" charset="0"/>
                <a:cs typeface="Times New Roman" panose="02020603050405020304" pitchFamily="18" charset="0"/>
              </a:rPr>
              <a:t>writing</a:t>
            </a:r>
            <a:endParaRPr lang="pl-PL" i="1" dirty="0">
              <a:latin typeface="Times New Roman" panose="02020603050405020304" pitchFamily="18" charset="0"/>
              <a:cs typeface="Times New Roman" panose="02020603050405020304" pitchFamily="18" charset="0"/>
            </a:endParaRPr>
          </a:p>
          <a:p>
            <a:endParaRPr lang="pl-PL" dirty="0" smtClean="0"/>
          </a:p>
        </p:txBody>
      </p:sp>
      <p:sp>
        <p:nvSpPr>
          <p:cNvPr id="2" name="Tytuł 1"/>
          <p:cNvSpPr>
            <a:spLocks noGrp="1"/>
          </p:cNvSpPr>
          <p:nvPr>
            <p:ph type="title"/>
          </p:nvPr>
        </p:nvSpPr>
        <p:spPr/>
        <p:txBody>
          <a:bodyPr>
            <a:normAutofit fontScale="90000"/>
          </a:bodyPr>
          <a:lstStyle/>
          <a:p>
            <a:r>
              <a:rPr lang="pl-PL" dirty="0" smtClean="0"/>
              <a:t>Form of </a:t>
            </a:r>
            <a:r>
              <a:rPr lang="pl-PL" dirty="0" err="1" smtClean="0"/>
              <a:t>jurisdiction</a:t>
            </a:r>
            <a:r>
              <a:rPr lang="pl-PL" dirty="0" smtClean="0"/>
              <a:t> </a:t>
            </a:r>
            <a:r>
              <a:rPr lang="pl-PL" dirty="0" err="1" smtClean="0"/>
              <a:t>agreement</a:t>
            </a:r>
            <a:r>
              <a:rPr lang="pl-PL" dirty="0" smtClean="0"/>
              <a:t> in EU law</a:t>
            </a:r>
            <a:endParaRPr lang="pl-PL" dirty="0"/>
          </a:p>
        </p:txBody>
      </p:sp>
    </p:spTree>
    <p:extLst>
      <p:ext uri="{BB962C8B-B14F-4D97-AF65-F5344CB8AC3E}">
        <p14:creationId xmlns:p14="http://schemas.microsoft.com/office/powerpoint/2010/main" val="18255557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err="1"/>
              <a:t>That</a:t>
            </a:r>
            <a:r>
              <a:rPr lang="pl-PL" dirty="0"/>
              <a:t> </a:t>
            </a:r>
            <a:r>
              <a:rPr lang="pl-PL" dirty="0" err="1"/>
              <a:t>article</a:t>
            </a:r>
            <a:r>
              <a:rPr lang="pl-PL" dirty="0"/>
              <a:t> was </a:t>
            </a:r>
            <a:r>
              <a:rPr lang="pl-PL" dirty="0" err="1"/>
              <a:t>amended</a:t>
            </a:r>
            <a:r>
              <a:rPr lang="pl-PL" dirty="0"/>
              <a:t> and </a:t>
            </a:r>
            <a:r>
              <a:rPr lang="pl-PL" dirty="0" err="1"/>
              <a:t>formulated</a:t>
            </a:r>
            <a:r>
              <a:rPr lang="pl-PL" dirty="0"/>
              <a:t> in a </a:t>
            </a:r>
            <a:r>
              <a:rPr lang="pl-PL" dirty="0" err="1"/>
              <a:t>way</a:t>
            </a:r>
            <a:r>
              <a:rPr lang="pl-PL" dirty="0"/>
              <a:t> </a:t>
            </a:r>
            <a:r>
              <a:rPr lang="pl-PL" dirty="0" err="1"/>
              <a:t>which</a:t>
            </a:r>
            <a:r>
              <a:rPr lang="pl-PL" dirty="0"/>
              <a:t> </a:t>
            </a:r>
            <a:r>
              <a:rPr lang="pl-PL" dirty="0" smtClean="0"/>
              <a:t>was </a:t>
            </a:r>
            <a:r>
              <a:rPr lang="pl-PL" dirty="0" err="1"/>
              <a:t>repeated</a:t>
            </a:r>
            <a:r>
              <a:rPr lang="pl-PL" dirty="0"/>
              <a:t> in </a:t>
            </a:r>
            <a:endParaRPr lang="pl-PL" dirty="0" smtClean="0"/>
          </a:p>
          <a:p>
            <a:pPr marL="457200" indent="-457200"/>
            <a:r>
              <a:rPr lang="pl-PL" dirty="0" smtClean="0"/>
              <a:t>art</a:t>
            </a:r>
            <a:r>
              <a:rPr lang="pl-PL" dirty="0"/>
              <a:t>. 23 of Reg. 44/2001 and </a:t>
            </a:r>
            <a:endParaRPr lang="pl-PL" dirty="0" smtClean="0"/>
          </a:p>
          <a:p>
            <a:pPr marL="457200" indent="-457200"/>
            <a:r>
              <a:rPr lang="pl-PL" dirty="0" smtClean="0"/>
              <a:t>art.23 </a:t>
            </a:r>
            <a:r>
              <a:rPr lang="pl-PL" dirty="0"/>
              <a:t>of Lugano </a:t>
            </a:r>
            <a:r>
              <a:rPr lang="pl-PL" dirty="0" err="1"/>
              <a:t>Convention</a:t>
            </a:r>
            <a:r>
              <a:rPr lang="pl-PL" dirty="0"/>
              <a:t> 1988, 2007 and art. 25 of Reg. 1215/2012</a:t>
            </a:r>
          </a:p>
          <a:p>
            <a:pPr marL="457200" indent="-457200"/>
            <a:endParaRPr lang="pl-PL" dirty="0"/>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17307846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39552" y="1484784"/>
            <a:ext cx="8229600" cy="4525963"/>
          </a:xfrm>
        </p:spPr>
        <p:txBody>
          <a:bodyPr>
            <a:normAutofit fontScale="85000" lnSpcReduction="20000"/>
          </a:bodyPr>
          <a:lstStyle/>
          <a:p>
            <a:pPr marL="0" indent="0">
              <a:buNone/>
            </a:pPr>
            <a:r>
              <a:rPr lang="en-US" dirty="0" smtClean="0"/>
              <a:t> </a:t>
            </a:r>
            <a:endParaRPr lang="pl-PL" dirty="0" smtClean="0"/>
          </a:p>
          <a:p>
            <a:pPr marL="0" indent="0">
              <a:buNone/>
            </a:pPr>
            <a:r>
              <a:rPr lang="en-US" i="1" dirty="0" smtClean="0"/>
              <a:t>Such a</a:t>
            </a:r>
            <a:r>
              <a:rPr lang="pl-PL" i="1" dirty="0" smtClean="0"/>
              <a:t>g</a:t>
            </a:r>
            <a:r>
              <a:rPr lang="en-US" i="1" dirty="0" err="1" smtClean="0"/>
              <a:t>reement</a:t>
            </a:r>
            <a:r>
              <a:rPr lang="en-US" i="1" dirty="0" smtClean="0"/>
              <a:t> conferring jurisdiction shall be either:</a:t>
            </a:r>
          </a:p>
          <a:p>
            <a:r>
              <a:rPr lang="en-US" i="1" dirty="0" smtClean="0"/>
              <a:t>(a) in </a:t>
            </a:r>
            <a:r>
              <a:rPr lang="en-US" i="1" u="sng" dirty="0" smtClean="0"/>
              <a:t>writing</a:t>
            </a:r>
            <a:r>
              <a:rPr lang="en-US" i="1" dirty="0" smtClean="0"/>
              <a:t> or evidenced in writing; or</a:t>
            </a:r>
          </a:p>
          <a:p>
            <a:r>
              <a:rPr lang="en-US" i="1" dirty="0" smtClean="0"/>
              <a:t>(b) in a form which accords with </a:t>
            </a:r>
            <a:r>
              <a:rPr lang="en-US" i="1" u="sng" dirty="0" smtClean="0"/>
              <a:t>practices</a:t>
            </a:r>
            <a:r>
              <a:rPr lang="en-US" i="1" dirty="0" smtClean="0"/>
              <a:t> which the parties have established between themselves; or</a:t>
            </a:r>
          </a:p>
          <a:p>
            <a:r>
              <a:rPr lang="en-US" i="1" dirty="0" smtClean="0"/>
              <a:t>(c) </a:t>
            </a:r>
            <a:r>
              <a:rPr lang="en-US" i="1" u="sng" dirty="0" smtClean="0"/>
              <a:t>in international trade or commerce, in a form which accords with a usage </a:t>
            </a:r>
            <a:r>
              <a:rPr lang="en-US" i="1" dirty="0" smtClean="0"/>
              <a:t>of which the parties are or</a:t>
            </a:r>
            <a:r>
              <a:rPr lang="pl-PL" i="1" dirty="0" smtClean="0"/>
              <a:t> </a:t>
            </a:r>
            <a:r>
              <a:rPr lang="en-US" i="1" dirty="0" smtClean="0"/>
              <a:t>ought to have been aware and which in such trade or commerce is widely known to, and regularly</a:t>
            </a:r>
            <a:r>
              <a:rPr lang="pl-PL" i="1" dirty="0" smtClean="0"/>
              <a:t> </a:t>
            </a:r>
            <a:r>
              <a:rPr lang="en-US" i="1" dirty="0" smtClean="0"/>
              <a:t>observed by, parties to contracts of the type involved in the particular trade or commerce concerned.</a:t>
            </a:r>
          </a:p>
          <a:p>
            <a:r>
              <a:rPr lang="en-US" i="1" dirty="0" smtClean="0"/>
              <a:t>2. Any communication by electronic means which provides a durable record of the agreement shall be</a:t>
            </a:r>
            <a:r>
              <a:rPr lang="pl-PL" i="1" dirty="0" smtClean="0"/>
              <a:t> </a:t>
            </a:r>
            <a:r>
              <a:rPr lang="en-US" i="1" dirty="0" smtClean="0"/>
              <a:t>equivalent to</a:t>
            </a:r>
            <a:r>
              <a:rPr lang="pl-PL" i="1" dirty="0" smtClean="0"/>
              <a:t> </a:t>
            </a:r>
            <a:r>
              <a:rPr lang="en-US" i="1" dirty="0" smtClean="0"/>
              <a:t>writing</a:t>
            </a:r>
          </a:p>
          <a:p>
            <a:endParaRPr lang="pl-PL" dirty="0"/>
          </a:p>
        </p:txBody>
      </p:sp>
      <p:sp>
        <p:nvSpPr>
          <p:cNvPr id="2" name="Tytuł 1"/>
          <p:cNvSpPr>
            <a:spLocks noGrp="1"/>
          </p:cNvSpPr>
          <p:nvPr>
            <p:ph type="title"/>
          </p:nvPr>
        </p:nvSpPr>
        <p:spPr>
          <a:xfrm>
            <a:off x="323528" y="332656"/>
            <a:ext cx="8301608" cy="1512168"/>
          </a:xfrm>
        </p:spPr>
        <p:txBody>
          <a:bodyPr>
            <a:normAutofit fontScale="90000"/>
          </a:bodyPr>
          <a:lstStyle/>
          <a:p>
            <a:r>
              <a:rPr lang="pl-PL" sz="3600" dirty="0" smtClean="0"/>
              <a:t>Reg 44/2001 – art.23, Lugano </a:t>
            </a:r>
            <a:r>
              <a:rPr lang="pl-PL" sz="3600" dirty="0" err="1" smtClean="0"/>
              <a:t>Conv</a:t>
            </a:r>
            <a:r>
              <a:rPr lang="pl-PL" sz="3600" dirty="0" smtClean="0"/>
              <a:t>. 1988, 2007- art.23,  Reg. 1215/2012 art. 25</a:t>
            </a:r>
            <a:r>
              <a:rPr lang="pl-PL" dirty="0" smtClean="0"/>
              <a:t/>
            </a:r>
            <a:br>
              <a:rPr lang="pl-PL" dirty="0" smtClean="0"/>
            </a:br>
            <a:endParaRPr lang="pl-PL" dirty="0"/>
          </a:p>
        </p:txBody>
      </p:sp>
    </p:spTree>
    <p:extLst>
      <p:ext uri="{BB962C8B-B14F-4D97-AF65-F5344CB8AC3E}">
        <p14:creationId xmlns:p14="http://schemas.microsoft.com/office/powerpoint/2010/main" val="814862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109728" indent="0">
              <a:buNone/>
            </a:pPr>
            <a:r>
              <a:rPr lang="pl-PL" dirty="0" err="1" smtClean="0"/>
              <a:t>Brussels</a:t>
            </a:r>
            <a:r>
              <a:rPr lang="pl-PL" dirty="0" smtClean="0"/>
              <a:t>- Lugano regime </a:t>
            </a:r>
            <a:r>
              <a:rPr lang="pl-PL" dirty="0" err="1" smtClean="0"/>
              <a:t>emphasises</a:t>
            </a:r>
            <a:r>
              <a:rPr lang="pl-PL" dirty="0" smtClean="0"/>
              <a:t> on </a:t>
            </a:r>
            <a:r>
              <a:rPr lang="pl-PL" dirty="0" err="1" smtClean="0"/>
              <a:t>conditions</a:t>
            </a:r>
            <a:r>
              <a:rPr lang="pl-PL" dirty="0" smtClean="0"/>
              <a:t> of </a:t>
            </a:r>
            <a:r>
              <a:rPr lang="pl-PL" dirty="0" err="1" smtClean="0"/>
              <a:t>formal</a:t>
            </a:r>
            <a:r>
              <a:rPr lang="pl-PL" dirty="0" smtClean="0"/>
              <a:t> </a:t>
            </a:r>
            <a:r>
              <a:rPr lang="pl-PL" dirty="0" err="1" smtClean="0"/>
              <a:t>validity</a:t>
            </a:r>
            <a:r>
              <a:rPr lang="pl-PL" dirty="0" smtClean="0"/>
              <a:t> and </a:t>
            </a:r>
            <a:r>
              <a:rPr lang="pl-PL" dirty="0" err="1" smtClean="0"/>
              <a:t>provides</a:t>
            </a:r>
            <a:r>
              <a:rPr lang="pl-PL" dirty="0" smtClean="0"/>
              <a:t> </a:t>
            </a:r>
            <a:r>
              <a:rPr lang="pl-PL" dirty="0" err="1" smtClean="0"/>
              <a:t>that</a:t>
            </a:r>
            <a:r>
              <a:rPr lang="pl-PL" dirty="0" smtClean="0"/>
              <a:t> </a:t>
            </a:r>
            <a:r>
              <a:rPr lang="pl-PL" dirty="0" err="1" smtClean="0"/>
              <a:t>jurisdiction</a:t>
            </a:r>
            <a:r>
              <a:rPr lang="pl-PL" dirty="0" smtClean="0"/>
              <a:t> </a:t>
            </a:r>
            <a:r>
              <a:rPr lang="pl-PL" dirty="0" err="1" smtClean="0"/>
              <a:t>agreement</a:t>
            </a:r>
            <a:r>
              <a:rPr lang="pl-PL" dirty="0" smtClean="0"/>
              <a:t> </a:t>
            </a:r>
            <a:r>
              <a:rPr lang="pl-PL" dirty="0" err="1" smtClean="0"/>
              <a:t>must</a:t>
            </a:r>
            <a:r>
              <a:rPr lang="pl-PL" dirty="0" smtClean="0"/>
              <a:t> be </a:t>
            </a:r>
            <a:r>
              <a:rPr lang="pl-PL" dirty="0" err="1" smtClean="0"/>
              <a:t>concluded</a:t>
            </a:r>
            <a:r>
              <a:rPr lang="pl-PL" dirty="0" smtClean="0"/>
              <a:t> in </a:t>
            </a:r>
            <a:r>
              <a:rPr lang="pl-PL" dirty="0" err="1" smtClean="0"/>
              <a:t>writing</a:t>
            </a:r>
            <a:r>
              <a:rPr lang="pl-PL" dirty="0" smtClean="0"/>
              <a:t> </a:t>
            </a:r>
            <a:r>
              <a:rPr lang="pl-PL" dirty="0" err="1" smtClean="0"/>
              <a:t>or</a:t>
            </a:r>
            <a:r>
              <a:rPr lang="pl-PL" dirty="0" smtClean="0"/>
              <a:t> </a:t>
            </a:r>
            <a:r>
              <a:rPr lang="pl-PL" dirty="0" err="1" smtClean="0"/>
              <a:t>evidenced</a:t>
            </a:r>
            <a:r>
              <a:rPr lang="pl-PL" dirty="0" smtClean="0"/>
              <a:t> in </a:t>
            </a:r>
            <a:r>
              <a:rPr lang="pl-PL" dirty="0" err="1" smtClean="0"/>
              <a:t>three</a:t>
            </a:r>
            <a:r>
              <a:rPr lang="pl-PL" dirty="0" smtClean="0"/>
              <a:t> </a:t>
            </a:r>
            <a:r>
              <a:rPr lang="pl-PL" dirty="0" err="1" smtClean="0"/>
              <a:t>alternative</a:t>
            </a:r>
            <a:r>
              <a:rPr lang="pl-PL" dirty="0" smtClean="0"/>
              <a:t> </a:t>
            </a:r>
            <a:r>
              <a:rPr lang="pl-PL" dirty="0" err="1" smtClean="0"/>
              <a:t>forms</a:t>
            </a:r>
            <a:r>
              <a:rPr lang="pl-PL" dirty="0" smtClean="0"/>
              <a:t>:</a:t>
            </a:r>
          </a:p>
          <a:p>
            <a:r>
              <a:rPr lang="pl-PL" dirty="0"/>
              <a:t>I</a:t>
            </a:r>
            <a:r>
              <a:rPr lang="pl-PL" dirty="0" smtClean="0"/>
              <a:t>n </a:t>
            </a:r>
            <a:r>
              <a:rPr lang="pl-PL" dirty="0" err="1" smtClean="0"/>
              <a:t>writing</a:t>
            </a:r>
            <a:endParaRPr lang="pl-PL" dirty="0" smtClean="0"/>
          </a:p>
          <a:p>
            <a:r>
              <a:rPr lang="pl-PL" dirty="0" smtClean="0"/>
              <a:t>In a form  </a:t>
            </a:r>
            <a:r>
              <a:rPr lang="pl-PL" dirty="0" err="1" smtClean="0"/>
              <a:t>that</a:t>
            </a:r>
            <a:r>
              <a:rPr lang="pl-PL" dirty="0" smtClean="0"/>
              <a:t> the </a:t>
            </a:r>
            <a:r>
              <a:rPr lang="pl-PL" dirty="0" err="1" smtClean="0"/>
              <a:t>parties</a:t>
            </a:r>
            <a:r>
              <a:rPr lang="pl-PL" dirty="0" smtClean="0"/>
              <a:t> </a:t>
            </a:r>
            <a:r>
              <a:rPr lang="pl-PL" dirty="0" err="1" smtClean="0"/>
              <a:t>have</a:t>
            </a:r>
            <a:r>
              <a:rPr lang="pl-PL" dirty="0" smtClean="0"/>
              <a:t> </a:t>
            </a:r>
            <a:r>
              <a:rPr lang="pl-PL" dirty="0" err="1" smtClean="0"/>
              <a:t>established</a:t>
            </a:r>
            <a:r>
              <a:rPr lang="pl-PL" dirty="0" smtClean="0"/>
              <a:t> </a:t>
            </a:r>
            <a:r>
              <a:rPr lang="pl-PL" dirty="0" err="1" smtClean="0"/>
              <a:t>between</a:t>
            </a:r>
            <a:r>
              <a:rPr lang="pl-PL" dirty="0" smtClean="0"/>
              <a:t> </a:t>
            </a:r>
            <a:r>
              <a:rPr lang="pl-PL" dirty="0" err="1" smtClean="0"/>
              <a:t>themselves</a:t>
            </a:r>
            <a:endParaRPr lang="pl-PL" dirty="0" smtClean="0"/>
          </a:p>
          <a:p>
            <a:r>
              <a:rPr lang="pl-PL" dirty="0" smtClean="0"/>
              <a:t>In a form </a:t>
            </a:r>
            <a:r>
              <a:rPr lang="pl-PL" dirty="0" err="1" smtClean="0"/>
              <a:t>that</a:t>
            </a:r>
            <a:r>
              <a:rPr lang="pl-PL" dirty="0" smtClean="0"/>
              <a:t> </a:t>
            </a:r>
            <a:r>
              <a:rPr lang="pl-PL" dirty="0" err="1" smtClean="0"/>
              <a:t>accords</a:t>
            </a:r>
            <a:r>
              <a:rPr lang="pl-PL" dirty="0" smtClean="0"/>
              <a:t> with </a:t>
            </a:r>
            <a:r>
              <a:rPr lang="pl-PL" dirty="0" err="1" smtClean="0"/>
              <a:t>international</a:t>
            </a:r>
            <a:r>
              <a:rPr lang="pl-PL" dirty="0" smtClean="0"/>
              <a:t> trade </a:t>
            </a:r>
            <a:r>
              <a:rPr lang="pl-PL" dirty="0" err="1" smtClean="0"/>
              <a:t>usage</a:t>
            </a:r>
            <a:endParaRPr lang="pl-PL" dirty="0" smtClean="0"/>
          </a:p>
          <a:p>
            <a:endParaRPr lang="pl-PL" dirty="0" smtClean="0"/>
          </a:p>
          <a:p>
            <a:endParaRPr lang="pl-PL" dirty="0"/>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8314087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marL="0" indent="0">
              <a:buNone/>
            </a:pPr>
            <a:r>
              <a:rPr lang="en-US" dirty="0" smtClean="0"/>
              <a:t>According to the case law of the ECJ</a:t>
            </a:r>
            <a:r>
              <a:rPr lang="pl-PL" dirty="0" smtClean="0"/>
              <a:t> </a:t>
            </a:r>
            <a:r>
              <a:rPr lang="pl-PL" dirty="0" err="1" smtClean="0"/>
              <a:t>relating</a:t>
            </a:r>
            <a:r>
              <a:rPr lang="pl-PL" dirty="0" smtClean="0"/>
              <a:t> to </a:t>
            </a:r>
            <a:r>
              <a:rPr lang="pl-PL" dirty="0" err="1" smtClean="0"/>
              <a:t>this</a:t>
            </a:r>
            <a:r>
              <a:rPr lang="pl-PL" dirty="0" smtClean="0"/>
              <a:t> </a:t>
            </a:r>
            <a:r>
              <a:rPr lang="pl-PL" dirty="0" err="1" smtClean="0"/>
              <a:t>article</a:t>
            </a:r>
            <a:r>
              <a:rPr lang="pl-PL" dirty="0" smtClean="0"/>
              <a:t> and  </a:t>
            </a:r>
            <a:r>
              <a:rPr lang="pl-PL" dirty="0" err="1" smtClean="0"/>
              <a:t>concerning</a:t>
            </a:r>
            <a:r>
              <a:rPr lang="pl-PL" dirty="0" smtClean="0"/>
              <a:t> the </a:t>
            </a:r>
            <a:r>
              <a:rPr lang="pl-PL" dirty="0" err="1" smtClean="0"/>
              <a:t>interpretation</a:t>
            </a:r>
            <a:r>
              <a:rPr lang="pl-PL" dirty="0" smtClean="0"/>
              <a:t> of the </a:t>
            </a:r>
            <a:r>
              <a:rPr lang="pl-PL" dirty="0" err="1" smtClean="0"/>
              <a:t>formalities</a:t>
            </a:r>
            <a:r>
              <a:rPr lang="pl-PL" dirty="0" smtClean="0"/>
              <a:t> </a:t>
            </a:r>
            <a:r>
              <a:rPr lang="pl-PL" dirty="0" err="1" smtClean="0"/>
              <a:t>that</a:t>
            </a:r>
            <a:r>
              <a:rPr lang="pl-PL" dirty="0" smtClean="0"/>
              <a:t> </a:t>
            </a:r>
            <a:r>
              <a:rPr lang="pl-PL" dirty="0" err="1" smtClean="0"/>
              <a:t>must</a:t>
            </a:r>
            <a:r>
              <a:rPr lang="pl-PL" dirty="0" smtClean="0"/>
              <a:t> be </a:t>
            </a:r>
            <a:r>
              <a:rPr lang="pl-PL" dirty="0" err="1" smtClean="0"/>
              <a:t>satisfied</a:t>
            </a:r>
            <a:r>
              <a:rPr lang="pl-PL" dirty="0" smtClean="0"/>
              <a:t> in order to </a:t>
            </a:r>
            <a:r>
              <a:rPr lang="pl-PL" dirty="0" err="1" smtClean="0"/>
              <a:t>establish</a:t>
            </a:r>
            <a:r>
              <a:rPr lang="pl-PL" dirty="0" smtClean="0"/>
              <a:t> </a:t>
            </a:r>
            <a:r>
              <a:rPr lang="pl-PL" dirty="0" err="1" smtClean="0"/>
              <a:t>an</a:t>
            </a:r>
            <a:r>
              <a:rPr lang="pl-PL" dirty="0" smtClean="0"/>
              <a:t> </a:t>
            </a:r>
            <a:r>
              <a:rPr lang="pl-PL" dirty="0" err="1" smtClean="0"/>
              <a:t>exclusive</a:t>
            </a:r>
            <a:r>
              <a:rPr lang="pl-PL" dirty="0" smtClean="0"/>
              <a:t> </a:t>
            </a:r>
            <a:r>
              <a:rPr lang="pl-PL" dirty="0" err="1" smtClean="0"/>
              <a:t>jurisdiction</a:t>
            </a:r>
            <a:r>
              <a:rPr lang="pl-PL" dirty="0" smtClean="0"/>
              <a:t> </a:t>
            </a:r>
            <a:r>
              <a:rPr lang="pl-PL" dirty="0" err="1" smtClean="0"/>
              <a:t>clause</a:t>
            </a:r>
            <a:r>
              <a:rPr lang="pl-PL" dirty="0" smtClean="0"/>
              <a:t>:</a:t>
            </a:r>
          </a:p>
          <a:p>
            <a:pPr marL="514350" indent="-514350">
              <a:buAutoNum type="arabicPeriod"/>
            </a:pPr>
            <a:r>
              <a:rPr lang="pl-PL" dirty="0" err="1" smtClean="0"/>
              <a:t>European</a:t>
            </a:r>
            <a:r>
              <a:rPr lang="pl-PL" dirty="0" smtClean="0"/>
              <a:t> law </a:t>
            </a:r>
            <a:r>
              <a:rPr lang="pl-PL" dirty="0" err="1" smtClean="0"/>
              <a:t>accepts</a:t>
            </a:r>
            <a:r>
              <a:rPr lang="pl-PL" dirty="0" smtClean="0"/>
              <a:t> </a:t>
            </a:r>
            <a:r>
              <a:rPr lang="pl-PL" dirty="0" err="1" smtClean="0"/>
              <a:t>jurisdiction</a:t>
            </a:r>
            <a:r>
              <a:rPr lang="pl-PL" dirty="0" smtClean="0"/>
              <a:t> </a:t>
            </a:r>
            <a:r>
              <a:rPr lang="pl-PL" dirty="0" err="1" smtClean="0"/>
              <a:t>clauses</a:t>
            </a:r>
            <a:r>
              <a:rPr lang="pl-PL" dirty="0" smtClean="0"/>
              <a:t> in </a:t>
            </a:r>
            <a:r>
              <a:rPr lang="pl-PL" dirty="0" err="1" smtClean="0"/>
              <a:t>bills</a:t>
            </a:r>
            <a:r>
              <a:rPr lang="pl-PL" dirty="0" smtClean="0"/>
              <a:t> of </a:t>
            </a:r>
            <a:r>
              <a:rPr lang="pl-PL" dirty="0" err="1" smtClean="0"/>
              <a:t>lading</a:t>
            </a:r>
            <a:r>
              <a:rPr lang="pl-PL" dirty="0" smtClean="0"/>
              <a:t> </a:t>
            </a:r>
            <a:r>
              <a:rPr lang="pl-PL" dirty="0" err="1" smtClean="0"/>
              <a:t>where</a:t>
            </a:r>
            <a:r>
              <a:rPr lang="pl-PL" dirty="0" smtClean="0"/>
              <a:t> </a:t>
            </a:r>
            <a:r>
              <a:rPr lang="pl-PL" dirty="0" err="1" smtClean="0"/>
              <a:t>those</a:t>
            </a:r>
            <a:r>
              <a:rPr lang="pl-PL" dirty="0" smtClean="0"/>
              <a:t> </a:t>
            </a:r>
            <a:r>
              <a:rPr lang="pl-PL" dirty="0" err="1" smtClean="0"/>
              <a:t>provisions</a:t>
            </a:r>
            <a:r>
              <a:rPr lang="pl-PL" dirty="0" smtClean="0"/>
              <a:t> </a:t>
            </a:r>
            <a:r>
              <a:rPr lang="pl-PL" dirty="0" err="1" smtClean="0"/>
              <a:t>reflect</a:t>
            </a:r>
            <a:r>
              <a:rPr lang="pl-PL" dirty="0" smtClean="0"/>
              <a:t> a </a:t>
            </a:r>
            <a:r>
              <a:rPr lang="pl-PL" dirty="0" err="1" smtClean="0"/>
              <a:t>genuine</a:t>
            </a:r>
            <a:r>
              <a:rPr lang="pl-PL" dirty="0" smtClean="0"/>
              <a:t> </a:t>
            </a:r>
            <a:r>
              <a:rPr lang="pl-PL" dirty="0" err="1" smtClean="0"/>
              <a:t>consent</a:t>
            </a:r>
            <a:r>
              <a:rPr lang="pl-PL" dirty="0" smtClean="0"/>
              <a:t> </a:t>
            </a:r>
            <a:r>
              <a:rPr lang="pl-PL" dirty="0" err="1" smtClean="0"/>
              <a:t>between</a:t>
            </a:r>
            <a:r>
              <a:rPr lang="pl-PL" dirty="0" smtClean="0"/>
              <a:t> the </a:t>
            </a:r>
            <a:r>
              <a:rPr lang="pl-PL" dirty="0" err="1" smtClean="0"/>
              <a:t>contracting</a:t>
            </a:r>
            <a:r>
              <a:rPr lang="pl-PL" dirty="0" smtClean="0"/>
              <a:t> </a:t>
            </a:r>
            <a:r>
              <a:rPr lang="pl-PL" dirty="0" err="1" smtClean="0"/>
              <a:t>parties</a:t>
            </a:r>
            <a:r>
              <a:rPr lang="pl-PL" dirty="0" smtClean="0"/>
              <a:t> to </a:t>
            </a:r>
            <a:r>
              <a:rPr lang="pl-PL" dirty="0" err="1" smtClean="0"/>
              <a:t>sue</a:t>
            </a:r>
            <a:r>
              <a:rPr lang="pl-PL" dirty="0" smtClean="0"/>
              <a:t> in a </a:t>
            </a:r>
            <a:r>
              <a:rPr lang="pl-PL" dirty="0" err="1" smtClean="0"/>
              <a:t>determined</a:t>
            </a:r>
            <a:r>
              <a:rPr lang="pl-PL" dirty="0" smtClean="0"/>
              <a:t> forum.</a:t>
            </a:r>
          </a:p>
          <a:p>
            <a:pPr marL="514350" indent="-514350">
              <a:buAutoNum type="arabicPeriod"/>
            </a:pPr>
            <a:r>
              <a:rPr lang="pl-PL" dirty="0" smtClean="0"/>
              <a:t>Third </a:t>
            </a:r>
            <a:r>
              <a:rPr lang="pl-PL" dirty="0" err="1" smtClean="0"/>
              <a:t>party’s</a:t>
            </a:r>
            <a:r>
              <a:rPr lang="pl-PL" dirty="0" smtClean="0"/>
              <a:t> </a:t>
            </a:r>
            <a:r>
              <a:rPr lang="pl-PL" dirty="0" err="1" smtClean="0"/>
              <a:t>acceptance</a:t>
            </a:r>
            <a:r>
              <a:rPr lang="pl-PL" dirty="0" smtClean="0"/>
              <a:t> </a:t>
            </a:r>
            <a:r>
              <a:rPr lang="pl-PL" dirty="0" err="1" smtClean="0"/>
              <a:t>has</a:t>
            </a:r>
            <a:r>
              <a:rPr lang="pl-PL" dirty="0" smtClean="0"/>
              <a:t> to be </a:t>
            </a:r>
            <a:r>
              <a:rPr lang="pl-PL" dirty="0" err="1" smtClean="0"/>
              <a:t>precisely</a:t>
            </a:r>
            <a:r>
              <a:rPr lang="pl-PL" dirty="0" smtClean="0"/>
              <a:t> and </a:t>
            </a:r>
            <a:r>
              <a:rPr lang="pl-PL" dirty="0" err="1" smtClean="0"/>
              <a:t>clearly</a:t>
            </a:r>
            <a:r>
              <a:rPr lang="pl-PL" dirty="0" smtClean="0"/>
              <a:t> </a:t>
            </a:r>
            <a:r>
              <a:rPr lang="pl-PL" dirty="0" err="1" smtClean="0"/>
              <a:t>demonstrated</a:t>
            </a:r>
            <a:endParaRPr lang="pl-PL" dirty="0" smtClean="0"/>
          </a:p>
          <a:p>
            <a:pPr marL="514350" indent="-514350">
              <a:buAutoNum type="arabicPeriod"/>
            </a:pPr>
            <a:r>
              <a:rPr lang="pl-PL" dirty="0" err="1" smtClean="0"/>
              <a:t>Incorporation</a:t>
            </a:r>
            <a:r>
              <a:rPr lang="pl-PL" dirty="0" smtClean="0"/>
              <a:t> by </a:t>
            </a:r>
            <a:r>
              <a:rPr lang="pl-PL" dirty="0" err="1" smtClean="0"/>
              <a:t>reference</a:t>
            </a:r>
            <a:r>
              <a:rPr lang="pl-PL" dirty="0" smtClean="0"/>
              <a:t> of </a:t>
            </a:r>
            <a:r>
              <a:rPr lang="pl-PL" dirty="0" err="1" smtClean="0"/>
              <a:t>jurisdiction</a:t>
            </a:r>
            <a:r>
              <a:rPr lang="pl-PL" dirty="0" smtClean="0"/>
              <a:t> </a:t>
            </a:r>
            <a:r>
              <a:rPr lang="pl-PL" dirty="0" err="1" smtClean="0"/>
              <a:t>clause</a:t>
            </a:r>
            <a:r>
              <a:rPr lang="pl-PL" dirty="0" smtClean="0"/>
              <a:t> </a:t>
            </a:r>
            <a:r>
              <a:rPr lang="pl-PL" dirty="0" err="1" smtClean="0"/>
              <a:t>into</a:t>
            </a:r>
            <a:r>
              <a:rPr lang="pl-PL" dirty="0" smtClean="0"/>
              <a:t> a bill of </a:t>
            </a:r>
            <a:r>
              <a:rPr lang="pl-PL" dirty="0" err="1" smtClean="0"/>
              <a:t>lading</a:t>
            </a:r>
            <a:r>
              <a:rPr lang="pl-PL" dirty="0" smtClean="0"/>
              <a:t> </a:t>
            </a:r>
            <a:r>
              <a:rPr lang="pl-PL" dirty="0" err="1" smtClean="0"/>
              <a:t>is</a:t>
            </a:r>
            <a:r>
              <a:rPr lang="pl-PL" dirty="0" smtClean="0"/>
              <a:t> </a:t>
            </a:r>
            <a:r>
              <a:rPr lang="pl-PL" dirty="0" err="1" smtClean="0"/>
              <a:t>effective</a:t>
            </a:r>
            <a:r>
              <a:rPr lang="pl-PL" dirty="0" smtClean="0"/>
              <a:t> </a:t>
            </a:r>
            <a:r>
              <a:rPr lang="pl-PL" dirty="0" err="1" smtClean="0"/>
              <a:t>where</a:t>
            </a:r>
            <a:r>
              <a:rPr lang="pl-PL" dirty="0" smtClean="0"/>
              <a:t> the </a:t>
            </a:r>
            <a:r>
              <a:rPr lang="pl-PL" dirty="0" err="1" smtClean="0"/>
              <a:t>language</a:t>
            </a:r>
            <a:r>
              <a:rPr lang="pl-PL" dirty="0" smtClean="0"/>
              <a:t> of the bill  </a:t>
            </a:r>
            <a:r>
              <a:rPr lang="pl-PL" dirty="0" err="1" smtClean="0"/>
              <a:t>demonstrates</a:t>
            </a:r>
            <a:r>
              <a:rPr lang="pl-PL" dirty="0" smtClean="0"/>
              <a:t> </a:t>
            </a:r>
            <a:r>
              <a:rPr lang="pl-PL" dirty="0" err="1" smtClean="0"/>
              <a:t>clearly</a:t>
            </a:r>
            <a:r>
              <a:rPr lang="pl-PL" dirty="0" smtClean="0"/>
              <a:t> and </a:t>
            </a:r>
            <a:r>
              <a:rPr lang="pl-PL" dirty="0" err="1" smtClean="0"/>
              <a:t>precisely</a:t>
            </a:r>
            <a:r>
              <a:rPr lang="pl-PL" dirty="0" smtClean="0"/>
              <a:t> the </a:t>
            </a:r>
            <a:r>
              <a:rPr lang="pl-PL" dirty="0" err="1" smtClean="0"/>
              <a:t>consensus</a:t>
            </a:r>
            <a:r>
              <a:rPr lang="pl-PL" dirty="0" smtClean="0"/>
              <a:t> of the </a:t>
            </a:r>
            <a:r>
              <a:rPr lang="pl-PL" dirty="0" err="1" smtClean="0"/>
              <a:t>parties</a:t>
            </a:r>
            <a:r>
              <a:rPr lang="pl-PL" dirty="0" smtClean="0"/>
              <a:t> on the </a:t>
            </a:r>
            <a:r>
              <a:rPr lang="pl-PL" dirty="0" err="1" smtClean="0"/>
              <a:t>subject</a:t>
            </a:r>
            <a:r>
              <a:rPr lang="pl-PL" dirty="0" smtClean="0"/>
              <a:t> </a:t>
            </a:r>
            <a:r>
              <a:rPr lang="pl-PL" dirty="0" err="1" smtClean="0"/>
              <a:t>matter</a:t>
            </a:r>
            <a:r>
              <a:rPr lang="pl-PL" dirty="0" smtClean="0"/>
              <a:t> of the </a:t>
            </a:r>
            <a:r>
              <a:rPr lang="pl-PL" dirty="0" err="1" smtClean="0"/>
              <a:t>clause</a:t>
            </a:r>
            <a:endParaRPr lang="pl-PL" dirty="0"/>
          </a:p>
        </p:txBody>
      </p:sp>
      <p:sp>
        <p:nvSpPr>
          <p:cNvPr id="2" name="Tytuł 1"/>
          <p:cNvSpPr>
            <a:spLocks noGrp="1"/>
          </p:cNvSpPr>
          <p:nvPr>
            <p:ph type="title"/>
          </p:nvPr>
        </p:nvSpPr>
        <p:spPr/>
        <p:txBody>
          <a:bodyPr/>
          <a:lstStyle/>
          <a:p>
            <a:r>
              <a:rPr lang="pl-PL" dirty="0" smtClean="0"/>
              <a:t>EU </a:t>
            </a:r>
            <a:r>
              <a:rPr lang="pl-PL" dirty="0" err="1" smtClean="0"/>
              <a:t>courts</a:t>
            </a:r>
            <a:r>
              <a:rPr lang="pl-PL" dirty="0" smtClean="0"/>
              <a:t> </a:t>
            </a:r>
            <a:r>
              <a:rPr lang="pl-PL" dirty="0" err="1" smtClean="0"/>
              <a:t>decisions</a:t>
            </a:r>
            <a:endParaRPr lang="pl-PL" dirty="0"/>
          </a:p>
        </p:txBody>
      </p:sp>
    </p:spTree>
    <p:extLst>
      <p:ext uri="{BB962C8B-B14F-4D97-AF65-F5344CB8AC3E}">
        <p14:creationId xmlns:p14="http://schemas.microsoft.com/office/powerpoint/2010/main" val="29373789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dirty="0" smtClean="0"/>
          </a:p>
          <a:p>
            <a:endParaRPr lang="pl-PL" dirty="0"/>
          </a:p>
          <a:p>
            <a:r>
              <a:rPr lang="pl-PL" dirty="0" smtClean="0"/>
              <a:t>Under the </a:t>
            </a:r>
            <a:r>
              <a:rPr lang="pl-PL" dirty="0" err="1" smtClean="0"/>
              <a:t>rules</a:t>
            </a:r>
            <a:r>
              <a:rPr lang="pl-PL" dirty="0" smtClean="0"/>
              <a:t> of the </a:t>
            </a:r>
            <a:r>
              <a:rPr lang="pl-PL" b="1" dirty="0" smtClean="0"/>
              <a:t>EC </a:t>
            </a:r>
            <a:r>
              <a:rPr lang="pl-PL" b="1" dirty="0" err="1" smtClean="0"/>
              <a:t>Jurisdiction</a:t>
            </a:r>
            <a:r>
              <a:rPr lang="pl-PL" b="1" dirty="0" smtClean="0"/>
              <a:t> </a:t>
            </a:r>
            <a:r>
              <a:rPr lang="pl-PL" b="1" dirty="0" err="1" smtClean="0"/>
              <a:t>Regulation</a:t>
            </a:r>
            <a:r>
              <a:rPr lang="pl-PL" b="1" dirty="0" smtClean="0"/>
              <a:t> </a:t>
            </a:r>
            <a:r>
              <a:rPr lang="pl-PL" dirty="0" err="1" smtClean="0"/>
              <a:t>an</a:t>
            </a:r>
            <a:r>
              <a:rPr lang="pl-PL" dirty="0" smtClean="0"/>
              <a:t> </a:t>
            </a:r>
            <a:r>
              <a:rPr lang="pl-PL" dirty="0" err="1" smtClean="0"/>
              <a:t>exclusive</a:t>
            </a:r>
            <a:r>
              <a:rPr lang="pl-PL" dirty="0" smtClean="0"/>
              <a:t> </a:t>
            </a:r>
            <a:r>
              <a:rPr lang="pl-PL" dirty="0" err="1" smtClean="0"/>
              <a:t>jurisdiction</a:t>
            </a:r>
            <a:r>
              <a:rPr lang="pl-PL" dirty="0" smtClean="0"/>
              <a:t> </a:t>
            </a:r>
            <a:r>
              <a:rPr lang="pl-PL" dirty="0" err="1" smtClean="0"/>
              <a:t>clause</a:t>
            </a:r>
            <a:r>
              <a:rPr lang="pl-PL" dirty="0" smtClean="0"/>
              <a:t> in a bill of </a:t>
            </a:r>
            <a:r>
              <a:rPr lang="pl-PL" dirty="0" err="1" smtClean="0"/>
              <a:t>lading</a:t>
            </a:r>
            <a:r>
              <a:rPr lang="pl-PL" dirty="0" smtClean="0"/>
              <a:t> </a:t>
            </a:r>
            <a:r>
              <a:rPr lang="pl-PL" dirty="0" err="1" smtClean="0"/>
              <a:t>will</a:t>
            </a:r>
            <a:r>
              <a:rPr lang="pl-PL" dirty="0" smtClean="0"/>
              <a:t> be </a:t>
            </a:r>
            <a:r>
              <a:rPr lang="pl-PL" dirty="0" err="1" smtClean="0"/>
              <a:t>upheld</a:t>
            </a:r>
            <a:r>
              <a:rPr lang="pl-PL" dirty="0" smtClean="0"/>
              <a:t> </a:t>
            </a:r>
            <a:r>
              <a:rPr lang="pl-PL" dirty="0" err="1" smtClean="0"/>
              <a:t>provided</a:t>
            </a:r>
            <a:r>
              <a:rPr lang="pl-PL" dirty="0" smtClean="0"/>
              <a:t> </a:t>
            </a:r>
            <a:r>
              <a:rPr lang="pl-PL" dirty="0" err="1" smtClean="0"/>
              <a:t>there</a:t>
            </a:r>
            <a:r>
              <a:rPr lang="pl-PL" dirty="0" smtClean="0"/>
              <a:t> </a:t>
            </a:r>
            <a:r>
              <a:rPr lang="pl-PL" dirty="0" err="1" smtClean="0"/>
              <a:t>is</a:t>
            </a:r>
            <a:r>
              <a:rPr lang="pl-PL" dirty="0" smtClean="0"/>
              <a:t> a </a:t>
            </a:r>
            <a:r>
              <a:rPr lang="pl-PL" dirty="0" err="1" smtClean="0"/>
              <a:t>consent</a:t>
            </a:r>
            <a:r>
              <a:rPr lang="pl-PL" dirty="0" smtClean="0"/>
              <a:t>, </a:t>
            </a:r>
            <a:r>
              <a:rPr lang="pl-PL" dirty="0" err="1" smtClean="0"/>
              <a:t>actual</a:t>
            </a:r>
            <a:r>
              <a:rPr lang="pl-PL" dirty="0" smtClean="0"/>
              <a:t> </a:t>
            </a:r>
            <a:r>
              <a:rPr lang="pl-PL" dirty="0" err="1" smtClean="0"/>
              <a:t>or</a:t>
            </a:r>
            <a:r>
              <a:rPr lang="pl-PL" dirty="0" smtClean="0"/>
              <a:t> </a:t>
            </a:r>
            <a:r>
              <a:rPr lang="pl-PL" dirty="0" err="1" smtClean="0"/>
              <a:t>deemed</a:t>
            </a:r>
            <a:r>
              <a:rPr lang="pl-PL" dirty="0" smtClean="0"/>
              <a:t>, to the </a:t>
            </a:r>
            <a:r>
              <a:rPr lang="pl-PL" dirty="0" err="1" smtClean="0"/>
              <a:t>clause</a:t>
            </a:r>
            <a:r>
              <a:rPr lang="pl-PL" dirty="0" smtClean="0"/>
              <a:t>,</a:t>
            </a:r>
          </a:p>
          <a:p>
            <a:pPr marL="109728" indent="0">
              <a:buNone/>
            </a:pPr>
            <a:r>
              <a:rPr lang="pl-PL" dirty="0"/>
              <a:t>	</a:t>
            </a:r>
            <a:r>
              <a:rPr lang="pl-PL" dirty="0" smtClean="0"/>
              <a:t>(</a:t>
            </a:r>
            <a:r>
              <a:rPr lang="pl-PL" dirty="0" err="1" smtClean="0"/>
              <a:t>Donohue</a:t>
            </a:r>
            <a:r>
              <a:rPr lang="pl-PL" dirty="0" smtClean="0"/>
              <a:t> </a:t>
            </a:r>
            <a:r>
              <a:rPr lang="pl-PL" dirty="0" err="1" smtClean="0"/>
              <a:t>v.Armco</a:t>
            </a:r>
            <a:r>
              <a:rPr lang="pl-PL" dirty="0" smtClean="0"/>
              <a:t> [2001]UKHL 64</a:t>
            </a:r>
            <a:endParaRPr lang="pl-PL" dirty="0"/>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1734617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84784"/>
            <a:ext cx="8229600" cy="4525963"/>
          </a:xfrm>
        </p:spPr>
        <p:txBody>
          <a:bodyPr>
            <a:normAutofit fontScale="92500" lnSpcReduction="20000"/>
          </a:bodyPr>
          <a:lstStyle/>
          <a:p>
            <a:pPr marL="0" indent="0">
              <a:buNone/>
            </a:pPr>
            <a:r>
              <a:rPr lang="en-US" dirty="0"/>
              <a:t>In its decision of the </a:t>
            </a:r>
            <a:r>
              <a:rPr lang="en-US" dirty="0" smtClean="0"/>
              <a:t>9</a:t>
            </a:r>
            <a:r>
              <a:rPr lang="en-US" b="1" baseline="30000" dirty="0" smtClean="0"/>
              <a:t>th</a:t>
            </a:r>
            <a:r>
              <a:rPr lang="pl-PL" dirty="0" smtClean="0"/>
              <a:t> </a:t>
            </a:r>
            <a:r>
              <a:rPr lang="en-US" b="1" dirty="0" smtClean="0"/>
              <a:t>November 20</a:t>
            </a:r>
            <a:r>
              <a:rPr lang="pl-PL" b="1" dirty="0" smtClean="0"/>
              <a:t>00</a:t>
            </a:r>
            <a:r>
              <a:rPr lang="en-US" b="1" dirty="0" smtClean="0"/>
              <a:t> (</a:t>
            </a:r>
            <a:r>
              <a:rPr lang="en-US" dirty="0" err="1">
                <a:solidFill>
                  <a:srgbClr val="0070C0"/>
                </a:solidFill>
              </a:rPr>
              <a:t>Coreck</a:t>
            </a:r>
            <a:r>
              <a:rPr lang="en-US" dirty="0">
                <a:solidFill>
                  <a:srgbClr val="0070C0"/>
                </a:solidFill>
              </a:rPr>
              <a:t> Maritime </a:t>
            </a:r>
            <a:r>
              <a:rPr lang="en-US" dirty="0" smtClean="0">
                <a:solidFill>
                  <a:srgbClr val="0070C0"/>
                </a:solidFill>
              </a:rPr>
              <a:t>GMBH</a:t>
            </a:r>
            <a:r>
              <a:rPr lang="pl-PL" dirty="0" smtClean="0">
                <a:solidFill>
                  <a:srgbClr val="0070C0"/>
                </a:solidFill>
              </a:rPr>
              <a:t> </a:t>
            </a:r>
            <a:r>
              <a:rPr lang="en-US" dirty="0" smtClean="0">
                <a:solidFill>
                  <a:srgbClr val="0070C0"/>
                </a:solidFill>
              </a:rPr>
              <a:t>v </a:t>
            </a:r>
            <a:r>
              <a:rPr lang="en-US" dirty="0" err="1" smtClean="0">
                <a:solidFill>
                  <a:srgbClr val="0070C0"/>
                </a:solidFill>
              </a:rPr>
              <a:t>Handelsveem</a:t>
            </a:r>
            <a:r>
              <a:rPr lang="en-US" dirty="0" smtClean="0">
                <a:solidFill>
                  <a:srgbClr val="0070C0"/>
                </a:solidFill>
              </a:rPr>
              <a:t> BV</a:t>
            </a:r>
            <a:r>
              <a:rPr lang="pl-PL" dirty="0" smtClean="0">
                <a:solidFill>
                  <a:srgbClr val="0070C0"/>
                </a:solidFill>
              </a:rPr>
              <a:t>- Case 387/98</a:t>
            </a:r>
            <a:r>
              <a:rPr lang="en-US" b="1" dirty="0" smtClean="0">
                <a:solidFill>
                  <a:srgbClr val="0070C0"/>
                </a:solidFill>
              </a:rPr>
              <a:t>)</a:t>
            </a:r>
            <a:r>
              <a:rPr lang="en-US" dirty="0" smtClean="0">
                <a:solidFill>
                  <a:srgbClr val="0070C0"/>
                </a:solidFill>
              </a:rPr>
              <a:t> </a:t>
            </a:r>
            <a:r>
              <a:rPr lang="pl-PL" dirty="0" smtClean="0">
                <a:solidFill>
                  <a:srgbClr val="0070C0"/>
                </a:solidFill>
              </a:rPr>
              <a:t> and in</a:t>
            </a:r>
            <a:r>
              <a:rPr lang="pl-PL" dirty="0">
                <a:solidFill>
                  <a:srgbClr val="0070C0"/>
                </a:solidFill>
              </a:rPr>
              <a:t> </a:t>
            </a:r>
            <a:r>
              <a:rPr lang="pl-PL" dirty="0" err="1">
                <a:solidFill>
                  <a:srgbClr val="0070C0"/>
                </a:solidFill>
              </a:rPr>
              <a:t>Trasporti</a:t>
            </a:r>
            <a:r>
              <a:rPr lang="pl-PL" dirty="0">
                <a:solidFill>
                  <a:srgbClr val="0070C0"/>
                </a:solidFill>
              </a:rPr>
              <a:t> </a:t>
            </a:r>
            <a:r>
              <a:rPr lang="pl-PL" dirty="0" err="1">
                <a:solidFill>
                  <a:srgbClr val="0070C0"/>
                </a:solidFill>
              </a:rPr>
              <a:t>Castelletti</a:t>
            </a:r>
            <a:r>
              <a:rPr lang="pl-PL" dirty="0">
                <a:solidFill>
                  <a:srgbClr val="0070C0"/>
                </a:solidFill>
              </a:rPr>
              <a:t> </a:t>
            </a:r>
            <a:r>
              <a:rPr lang="pl-PL" dirty="0" err="1">
                <a:solidFill>
                  <a:srgbClr val="0070C0"/>
                </a:solidFill>
              </a:rPr>
              <a:t>Spedizioni</a:t>
            </a:r>
            <a:r>
              <a:rPr lang="pl-PL" dirty="0">
                <a:solidFill>
                  <a:srgbClr val="0070C0"/>
                </a:solidFill>
              </a:rPr>
              <a:t> </a:t>
            </a:r>
            <a:r>
              <a:rPr lang="pl-PL" dirty="0" err="1">
                <a:solidFill>
                  <a:srgbClr val="0070C0"/>
                </a:solidFill>
              </a:rPr>
              <a:t>Internazionali</a:t>
            </a:r>
            <a:r>
              <a:rPr lang="pl-PL" dirty="0">
                <a:solidFill>
                  <a:srgbClr val="0070C0"/>
                </a:solidFill>
              </a:rPr>
              <a:t> </a:t>
            </a:r>
            <a:r>
              <a:rPr lang="pl-PL" dirty="0" err="1">
                <a:solidFill>
                  <a:srgbClr val="0070C0"/>
                </a:solidFill>
              </a:rPr>
              <a:t>SpA</a:t>
            </a:r>
            <a:r>
              <a:rPr lang="pl-PL" dirty="0">
                <a:solidFill>
                  <a:srgbClr val="0070C0"/>
                </a:solidFill>
              </a:rPr>
              <a:t> v. Hugo </a:t>
            </a:r>
            <a:r>
              <a:rPr lang="pl-PL" dirty="0" err="1">
                <a:solidFill>
                  <a:srgbClr val="0070C0"/>
                </a:solidFill>
              </a:rPr>
              <a:t>Trumpy</a:t>
            </a:r>
            <a:r>
              <a:rPr lang="pl-PL" dirty="0">
                <a:solidFill>
                  <a:srgbClr val="0070C0"/>
                </a:solidFill>
              </a:rPr>
              <a:t> </a:t>
            </a:r>
            <a:r>
              <a:rPr lang="pl-PL" dirty="0" err="1" smtClean="0">
                <a:solidFill>
                  <a:srgbClr val="0070C0"/>
                </a:solidFill>
              </a:rPr>
              <a:t>SpA</a:t>
            </a:r>
            <a:r>
              <a:rPr lang="pl-PL" dirty="0" smtClean="0">
                <a:solidFill>
                  <a:srgbClr val="0070C0"/>
                </a:solidFill>
              </a:rPr>
              <a:t> </a:t>
            </a:r>
            <a:r>
              <a:rPr lang="pl-PL" dirty="0">
                <a:solidFill>
                  <a:srgbClr val="0070C0"/>
                </a:solidFill>
              </a:rPr>
              <a:t>[1999] </a:t>
            </a:r>
            <a:r>
              <a:rPr lang="pl-PL" dirty="0" smtClean="0">
                <a:solidFill>
                  <a:srgbClr val="0070C0"/>
                </a:solidFill>
              </a:rPr>
              <a:t>Case </a:t>
            </a:r>
            <a:r>
              <a:rPr lang="pl-PL" dirty="0">
                <a:solidFill>
                  <a:srgbClr val="0070C0"/>
                </a:solidFill>
              </a:rPr>
              <a:t>– </a:t>
            </a:r>
            <a:r>
              <a:rPr lang="pl-PL" dirty="0" smtClean="0">
                <a:solidFill>
                  <a:srgbClr val="0070C0"/>
                </a:solidFill>
              </a:rPr>
              <a:t>159/97</a:t>
            </a:r>
            <a:r>
              <a:rPr lang="pl-PL" dirty="0" smtClean="0"/>
              <a:t>) </a:t>
            </a:r>
            <a:r>
              <a:rPr lang="en-US" dirty="0" smtClean="0"/>
              <a:t>the EC</a:t>
            </a:r>
            <a:r>
              <a:rPr lang="pl-PL" dirty="0" smtClean="0"/>
              <a:t>J </a:t>
            </a:r>
            <a:r>
              <a:rPr lang="en-US" dirty="0" smtClean="0"/>
              <a:t>held </a:t>
            </a:r>
            <a:r>
              <a:rPr lang="en-US" dirty="0"/>
              <a:t>that a </a:t>
            </a:r>
            <a:r>
              <a:rPr lang="en-US" dirty="0" smtClean="0"/>
              <a:t>jurisdiction </a:t>
            </a:r>
            <a:r>
              <a:rPr lang="en-US" dirty="0"/>
              <a:t>clause agreed in a bill of lading contract between a shipper and a carrier will be </a:t>
            </a:r>
            <a:r>
              <a:rPr lang="en-US" dirty="0" smtClean="0"/>
              <a:t>binding </a:t>
            </a:r>
            <a:r>
              <a:rPr lang="en-US" dirty="0"/>
              <a:t>on a third party </a:t>
            </a:r>
            <a:r>
              <a:rPr lang="en-US" dirty="0" smtClean="0"/>
              <a:t>receiver</a:t>
            </a:r>
            <a:r>
              <a:rPr lang="pl-PL" dirty="0" smtClean="0"/>
              <a:t> </a:t>
            </a:r>
            <a:r>
              <a:rPr lang="pl-PL" dirty="0" err="1" smtClean="0">
                <a:solidFill>
                  <a:srgbClr val="FF0000"/>
                </a:solidFill>
              </a:rPr>
              <a:t>only</a:t>
            </a:r>
            <a:r>
              <a:rPr lang="pl-PL" dirty="0" smtClean="0">
                <a:solidFill>
                  <a:srgbClr val="FF0000"/>
                </a:solidFill>
              </a:rPr>
              <a:t> </a:t>
            </a:r>
            <a:r>
              <a:rPr lang="en-US" dirty="0" smtClean="0">
                <a:solidFill>
                  <a:srgbClr val="FF0000"/>
                </a:solidFill>
              </a:rPr>
              <a:t> </a:t>
            </a:r>
            <a:r>
              <a:rPr lang="en-US" dirty="0">
                <a:solidFill>
                  <a:srgbClr val="FF0000"/>
                </a:solidFill>
              </a:rPr>
              <a:t>if </a:t>
            </a:r>
            <a:r>
              <a:rPr lang="en-US" dirty="0"/>
              <a:t>the latter </a:t>
            </a:r>
            <a:r>
              <a:rPr lang="en-US" dirty="0">
                <a:solidFill>
                  <a:srgbClr val="FF0000"/>
                </a:solidFill>
              </a:rPr>
              <a:t>succeeds</a:t>
            </a:r>
            <a:r>
              <a:rPr lang="en-US" dirty="0"/>
              <a:t> to the </a:t>
            </a:r>
            <a:r>
              <a:rPr lang="en-US" dirty="0" smtClean="0"/>
              <a:t>rights </a:t>
            </a:r>
            <a:r>
              <a:rPr lang="en-US" dirty="0"/>
              <a:t>and obligations of the </a:t>
            </a:r>
            <a:r>
              <a:rPr lang="en-US" dirty="0" smtClean="0"/>
              <a:t>shipper </a:t>
            </a:r>
            <a:r>
              <a:rPr lang="en-US" dirty="0"/>
              <a:t>pursuant to the applicable national law</a:t>
            </a:r>
            <a:r>
              <a:rPr lang="en-US" dirty="0" smtClean="0"/>
              <a:t>.</a:t>
            </a:r>
            <a:endParaRPr lang="pl-PL" dirty="0" smtClean="0"/>
          </a:p>
          <a:p>
            <a:pPr marL="0" indent="0">
              <a:buNone/>
            </a:pPr>
            <a:endParaRPr lang="pl-PL" dirty="0" smtClean="0"/>
          </a:p>
          <a:p>
            <a:pPr marL="0" indent="0">
              <a:buNone/>
            </a:pPr>
            <a:r>
              <a:rPr lang="pl-PL" dirty="0" err="1"/>
              <a:t>If</a:t>
            </a:r>
            <a:r>
              <a:rPr lang="pl-PL" dirty="0"/>
              <a:t> not </a:t>
            </a:r>
            <a:r>
              <a:rPr lang="en-US" dirty="0"/>
              <a:t>courts  subject the validity of the clause to evidence that it has been accepted by the shipper or receiver.</a:t>
            </a:r>
            <a:endParaRPr lang="pl-PL" dirty="0"/>
          </a:p>
          <a:p>
            <a:pPr marL="0" indent="0">
              <a:buNone/>
            </a:pPr>
            <a:endParaRPr lang="pl-PL" dirty="0" smtClean="0"/>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3265020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Brussels</a:t>
            </a:r>
            <a:r>
              <a:rPr lang="pl-PL" dirty="0" smtClean="0"/>
              <a:t> - Lugano  Regime</a:t>
            </a:r>
            <a:endParaRPr lang="pl-PL" dirty="0"/>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11526037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340768"/>
            <a:ext cx="8229600" cy="4525963"/>
          </a:xfrm>
        </p:spPr>
        <p:txBody>
          <a:bodyPr>
            <a:normAutofit fontScale="55000" lnSpcReduction="20000"/>
          </a:bodyPr>
          <a:lstStyle/>
          <a:p>
            <a:pPr marL="0" indent="0">
              <a:buNone/>
            </a:pPr>
            <a:endParaRPr lang="pl-PL" dirty="0" smtClean="0"/>
          </a:p>
          <a:p>
            <a:pPr marL="457200" indent="-457200"/>
            <a:r>
              <a:rPr lang="pl-PL" sz="3800" dirty="0"/>
              <a:t>The ECJ in </a:t>
            </a:r>
            <a:r>
              <a:rPr lang="pl-PL" sz="3800" dirty="0" err="1"/>
              <a:t>its</a:t>
            </a:r>
            <a:r>
              <a:rPr lang="pl-PL" sz="3800" dirty="0"/>
              <a:t> </a:t>
            </a:r>
            <a:r>
              <a:rPr lang="pl-PL" sz="3800" dirty="0" err="1"/>
              <a:t>several</a:t>
            </a:r>
            <a:r>
              <a:rPr lang="pl-PL" sz="3800" dirty="0"/>
              <a:t>  </a:t>
            </a:r>
            <a:r>
              <a:rPr lang="pl-PL" sz="3800" dirty="0" err="1"/>
              <a:t>decisions</a:t>
            </a:r>
            <a:r>
              <a:rPr lang="pl-PL" sz="3800" dirty="0"/>
              <a:t> </a:t>
            </a:r>
            <a:r>
              <a:rPr lang="pl-PL" sz="3800" dirty="0" err="1"/>
              <a:t>reafirmed</a:t>
            </a:r>
            <a:r>
              <a:rPr lang="pl-PL" sz="3800" dirty="0"/>
              <a:t> the </a:t>
            </a:r>
            <a:r>
              <a:rPr lang="pl-PL" sz="3800" dirty="0" err="1"/>
              <a:t>essential</a:t>
            </a:r>
            <a:r>
              <a:rPr lang="pl-PL" sz="3800" dirty="0"/>
              <a:t> </a:t>
            </a:r>
            <a:r>
              <a:rPr lang="pl-PL" sz="3800" dirty="0" err="1"/>
              <a:t>importance</a:t>
            </a:r>
            <a:r>
              <a:rPr lang="pl-PL" sz="3800" dirty="0"/>
              <a:t> of </a:t>
            </a:r>
            <a:r>
              <a:rPr lang="pl-PL" sz="3800" b="1" dirty="0"/>
              <a:t>a </a:t>
            </a:r>
            <a:r>
              <a:rPr lang="pl-PL" sz="3800" b="1" dirty="0" err="1"/>
              <a:t>genuine</a:t>
            </a:r>
            <a:r>
              <a:rPr lang="pl-PL" sz="3800" b="1" dirty="0"/>
              <a:t> </a:t>
            </a:r>
            <a:r>
              <a:rPr lang="pl-PL" sz="3800" b="1" dirty="0" err="1"/>
              <a:t>agreement</a:t>
            </a:r>
            <a:r>
              <a:rPr lang="pl-PL" sz="3800" b="1" dirty="0"/>
              <a:t> </a:t>
            </a:r>
            <a:r>
              <a:rPr lang="pl-PL" sz="3800" dirty="0" err="1"/>
              <a:t>between</a:t>
            </a:r>
            <a:r>
              <a:rPr lang="pl-PL" sz="3800" dirty="0"/>
              <a:t> the </a:t>
            </a:r>
            <a:r>
              <a:rPr lang="pl-PL" sz="3800" dirty="0" err="1"/>
              <a:t>parties</a:t>
            </a:r>
            <a:r>
              <a:rPr lang="pl-PL" sz="3800" dirty="0"/>
              <a:t> </a:t>
            </a:r>
          </a:p>
          <a:p>
            <a:pPr marL="0" indent="0">
              <a:buNone/>
            </a:pPr>
            <a:endParaRPr lang="pl-PL" sz="3800" dirty="0" smtClean="0"/>
          </a:p>
          <a:p>
            <a:pPr marL="571500" indent="-571500"/>
            <a:r>
              <a:rPr lang="pl-PL" sz="3800" dirty="0" smtClean="0"/>
              <a:t>T</a:t>
            </a:r>
            <a:r>
              <a:rPr lang="en-US" sz="3800" dirty="0"/>
              <a:t>he clause could not be binding on a shipper or receiver absent strict proof that the latter </a:t>
            </a:r>
            <a:r>
              <a:rPr lang="en-US" sz="3800" b="1" u="sng" dirty="0"/>
              <a:t>had accepted </a:t>
            </a:r>
            <a:r>
              <a:rPr lang="en-US" sz="3800" dirty="0"/>
              <a:t>the clause</a:t>
            </a:r>
            <a:r>
              <a:rPr lang="en-US" sz="3800" dirty="0" smtClean="0"/>
              <a:t>.</a:t>
            </a:r>
            <a:endParaRPr lang="pl-PL" sz="3800" dirty="0" smtClean="0"/>
          </a:p>
          <a:p>
            <a:pPr marL="571500" indent="-571500"/>
            <a:endParaRPr lang="pl-PL" sz="3800" dirty="0"/>
          </a:p>
          <a:p>
            <a:pPr marL="457200" indent="-457200"/>
            <a:r>
              <a:rPr lang="en-US" sz="3800" dirty="0"/>
              <a:t> Such evidence would normally oblige the carrier to demonstrate the approval of the clause </a:t>
            </a:r>
            <a:r>
              <a:rPr lang="en-US" sz="3800" b="1" u="sng" dirty="0"/>
              <a:t>by the signature </a:t>
            </a:r>
            <a:r>
              <a:rPr lang="en-US" sz="3800" dirty="0"/>
              <a:t>of the bill of lading by the shipper</a:t>
            </a:r>
            <a:r>
              <a:rPr lang="en-US" sz="3800" dirty="0" smtClean="0"/>
              <a:t>.</a:t>
            </a:r>
            <a:endParaRPr lang="pl-PL" sz="3800" dirty="0" smtClean="0"/>
          </a:p>
          <a:p>
            <a:pPr marL="457200" indent="-457200"/>
            <a:endParaRPr lang="pl-PL" sz="3800" dirty="0"/>
          </a:p>
          <a:p>
            <a:pPr marL="457200" indent="-457200"/>
            <a:r>
              <a:rPr lang="pl-PL" sz="3800" dirty="0"/>
              <a:t>The </a:t>
            </a:r>
            <a:r>
              <a:rPr lang="pl-PL" sz="3800" dirty="0" err="1"/>
              <a:t>rule</a:t>
            </a:r>
            <a:r>
              <a:rPr lang="pl-PL" sz="3800" dirty="0"/>
              <a:t> was applied </a:t>
            </a:r>
            <a:r>
              <a:rPr lang="pl-PL" sz="3800" dirty="0" err="1"/>
              <a:t>also</a:t>
            </a:r>
            <a:r>
              <a:rPr lang="pl-PL" sz="3800" dirty="0"/>
              <a:t> to B/L </a:t>
            </a:r>
            <a:r>
              <a:rPr lang="pl-PL" sz="3800" dirty="0" err="1"/>
              <a:t>jurisdiction</a:t>
            </a:r>
            <a:r>
              <a:rPr lang="pl-PL" sz="3800" dirty="0"/>
              <a:t> </a:t>
            </a:r>
            <a:r>
              <a:rPr lang="pl-PL" sz="3800" dirty="0" err="1"/>
              <a:t>clauses</a:t>
            </a:r>
            <a:r>
              <a:rPr lang="pl-PL" sz="3800" dirty="0"/>
              <a:t> </a:t>
            </a:r>
            <a:r>
              <a:rPr lang="pl-PL" sz="3800" dirty="0" err="1"/>
              <a:t>confirming</a:t>
            </a:r>
            <a:r>
              <a:rPr lang="pl-PL" sz="3800" dirty="0"/>
              <a:t> </a:t>
            </a:r>
            <a:r>
              <a:rPr lang="pl-PL" sz="3800" b="1" u="sng" dirty="0"/>
              <a:t>a </a:t>
            </a:r>
            <a:r>
              <a:rPr lang="pl-PL" sz="3800" b="1" u="sng" dirty="0" err="1"/>
              <a:t>previous</a:t>
            </a:r>
            <a:r>
              <a:rPr lang="pl-PL" sz="3800" b="1" u="sng" dirty="0"/>
              <a:t> </a:t>
            </a:r>
            <a:r>
              <a:rPr lang="pl-PL" sz="3800" b="1" u="sng" dirty="0" err="1"/>
              <a:t>oral</a:t>
            </a:r>
            <a:r>
              <a:rPr lang="pl-PL" sz="3800" b="1" u="sng" dirty="0"/>
              <a:t> </a:t>
            </a:r>
            <a:r>
              <a:rPr lang="pl-PL" sz="3800" b="1" u="sng" dirty="0" err="1"/>
              <a:t>agreement</a:t>
            </a:r>
            <a:r>
              <a:rPr lang="pl-PL" sz="3800" b="1" dirty="0"/>
              <a:t> </a:t>
            </a:r>
            <a:r>
              <a:rPr lang="pl-PL" sz="3800" dirty="0" err="1"/>
              <a:t>between</a:t>
            </a:r>
            <a:r>
              <a:rPr lang="pl-PL" sz="3800" dirty="0"/>
              <a:t> </a:t>
            </a:r>
            <a:r>
              <a:rPr lang="pl-PL" sz="3800" dirty="0" err="1"/>
              <a:t>them</a:t>
            </a:r>
            <a:r>
              <a:rPr lang="pl-PL" sz="3800" dirty="0"/>
              <a:t> and to </a:t>
            </a:r>
            <a:r>
              <a:rPr lang="pl-PL" sz="3800" dirty="0" err="1"/>
              <a:t>clause</a:t>
            </a:r>
            <a:r>
              <a:rPr lang="pl-PL" sz="3800" dirty="0"/>
              <a:t> forming part of the </a:t>
            </a:r>
            <a:r>
              <a:rPr lang="pl-PL" sz="3800" b="1" u="sng" dirty="0" err="1"/>
              <a:t>steady</a:t>
            </a:r>
            <a:r>
              <a:rPr lang="pl-PL" sz="3800" b="1" u="sng" dirty="0"/>
              <a:t> business relations </a:t>
            </a:r>
            <a:r>
              <a:rPr lang="pl-PL" sz="3800" dirty="0" err="1"/>
              <a:t>between</a:t>
            </a:r>
            <a:r>
              <a:rPr lang="pl-PL" sz="3800" dirty="0"/>
              <a:t> the </a:t>
            </a:r>
            <a:r>
              <a:rPr lang="pl-PL" sz="3800" dirty="0" err="1"/>
              <a:t>parties</a:t>
            </a:r>
            <a:r>
              <a:rPr lang="pl-PL" sz="3800" dirty="0"/>
              <a:t>.</a:t>
            </a:r>
            <a:r>
              <a:rPr lang="en-US" sz="3800" dirty="0"/>
              <a:t> </a:t>
            </a:r>
            <a:r>
              <a:rPr lang="pl-PL" sz="3800" dirty="0"/>
              <a:t> (The </a:t>
            </a:r>
            <a:r>
              <a:rPr lang="pl-PL" sz="3800" dirty="0" err="1"/>
              <a:t>Tilly</a:t>
            </a:r>
            <a:r>
              <a:rPr lang="pl-PL" sz="3800" dirty="0"/>
              <a:t> </a:t>
            </a:r>
            <a:r>
              <a:rPr lang="pl-PL" sz="3800" dirty="0" err="1" smtClean="0"/>
              <a:t>Russ</a:t>
            </a:r>
            <a:r>
              <a:rPr lang="pl-PL" sz="3800" dirty="0" smtClean="0"/>
              <a:t> [1984])</a:t>
            </a:r>
            <a:endParaRPr lang="pl-PL" sz="3800" dirty="0"/>
          </a:p>
          <a:p>
            <a:pPr marL="457200" indent="-457200"/>
            <a:endParaRPr lang="pl-PL" sz="3800" dirty="0"/>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36184926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endParaRPr lang="pl-PL" dirty="0" smtClean="0"/>
          </a:p>
          <a:p>
            <a:endParaRPr lang="pl-PL" dirty="0"/>
          </a:p>
          <a:p>
            <a:endParaRPr lang="pl-PL" dirty="0" smtClean="0"/>
          </a:p>
          <a:p>
            <a:pPr marL="109728" indent="0">
              <a:buNone/>
            </a:pPr>
            <a:r>
              <a:rPr lang="pl-PL" dirty="0" smtClean="0"/>
              <a:t>	</a:t>
            </a:r>
            <a:r>
              <a:rPr lang="pl-PL" dirty="0" err="1" smtClean="0"/>
              <a:t>However</a:t>
            </a:r>
            <a:r>
              <a:rPr lang="pl-PL" dirty="0" smtClean="0"/>
              <a:t>   </a:t>
            </a:r>
            <a:r>
              <a:rPr lang="pl-PL" dirty="0" err="1" smtClean="0"/>
              <a:t>court</a:t>
            </a:r>
            <a:r>
              <a:rPr lang="pl-PL" dirty="0" smtClean="0"/>
              <a:t> </a:t>
            </a:r>
            <a:r>
              <a:rPr lang="pl-PL" dirty="0" err="1" smtClean="0"/>
              <a:t>decisions</a:t>
            </a:r>
            <a:r>
              <a:rPr lang="pl-PL" dirty="0" smtClean="0"/>
              <a:t> </a:t>
            </a:r>
            <a:r>
              <a:rPr lang="pl-PL" dirty="0" err="1" smtClean="0"/>
              <a:t>concerning</a:t>
            </a:r>
            <a:r>
              <a:rPr lang="pl-PL" dirty="0" smtClean="0"/>
              <a:t> the 	third </a:t>
            </a:r>
            <a:r>
              <a:rPr lang="pl-PL" dirty="0" err="1" smtClean="0"/>
              <a:t>alternative</a:t>
            </a:r>
            <a:r>
              <a:rPr lang="pl-PL" dirty="0" smtClean="0"/>
              <a:t> : a form </a:t>
            </a:r>
            <a:r>
              <a:rPr lang="pl-PL" dirty="0" err="1" smtClean="0"/>
              <a:t>that</a:t>
            </a:r>
            <a:r>
              <a:rPr lang="pl-PL" dirty="0" smtClean="0"/>
              <a:t> </a:t>
            </a:r>
            <a:r>
              <a:rPr lang="pl-PL" dirty="0" err="1" smtClean="0"/>
              <a:t>accords</a:t>
            </a:r>
            <a:r>
              <a:rPr lang="pl-PL" dirty="0" smtClean="0"/>
              <a:t> with 	the </a:t>
            </a:r>
            <a:r>
              <a:rPr lang="pl-PL" dirty="0" err="1" smtClean="0"/>
              <a:t>international</a:t>
            </a:r>
            <a:r>
              <a:rPr lang="pl-PL" dirty="0" smtClean="0"/>
              <a:t> trade </a:t>
            </a:r>
            <a:r>
              <a:rPr lang="pl-PL" dirty="0" err="1" smtClean="0"/>
              <a:t>usage</a:t>
            </a:r>
            <a:r>
              <a:rPr lang="pl-PL" dirty="0" smtClean="0"/>
              <a:t>, </a:t>
            </a:r>
            <a:r>
              <a:rPr lang="pl-PL" dirty="0" err="1" smtClean="0"/>
              <a:t>are</a:t>
            </a:r>
            <a:r>
              <a:rPr lang="pl-PL" dirty="0" smtClean="0"/>
              <a:t> not 	uniform.</a:t>
            </a:r>
          </a:p>
          <a:p>
            <a:endParaRPr lang="pl-PL" dirty="0" smtClean="0"/>
          </a:p>
          <a:p>
            <a:endParaRPr lang="pl-PL" dirty="0"/>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16263997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556792"/>
            <a:ext cx="8229600" cy="4525963"/>
          </a:xfrm>
        </p:spPr>
        <p:txBody>
          <a:bodyPr>
            <a:normAutofit fontScale="77500" lnSpcReduction="20000"/>
          </a:bodyPr>
          <a:lstStyle/>
          <a:p>
            <a:pPr marL="457200" indent="-457200"/>
            <a:r>
              <a:rPr lang="pl-PL" dirty="0" smtClean="0"/>
              <a:t>The </a:t>
            </a:r>
            <a:r>
              <a:rPr lang="pl-PL" dirty="0" err="1" smtClean="0"/>
              <a:t>main</a:t>
            </a:r>
            <a:r>
              <a:rPr lang="pl-PL" dirty="0" smtClean="0"/>
              <a:t> </a:t>
            </a:r>
            <a:r>
              <a:rPr lang="pl-PL" dirty="0" err="1" smtClean="0"/>
              <a:t>question</a:t>
            </a:r>
            <a:r>
              <a:rPr lang="pl-PL" dirty="0" smtClean="0"/>
              <a:t> </a:t>
            </a:r>
            <a:r>
              <a:rPr lang="pl-PL" dirty="0" err="1" smtClean="0"/>
              <a:t>is</a:t>
            </a:r>
            <a:r>
              <a:rPr lang="pl-PL" dirty="0" smtClean="0"/>
              <a:t>  </a:t>
            </a:r>
            <a:r>
              <a:rPr lang="pl-PL" dirty="0" err="1" smtClean="0"/>
              <a:t>if</a:t>
            </a:r>
            <a:r>
              <a:rPr lang="pl-PL" dirty="0" smtClean="0"/>
              <a:t> </a:t>
            </a:r>
            <a:r>
              <a:rPr lang="pl-PL" dirty="0" err="1" smtClean="0"/>
              <a:t>it</a:t>
            </a:r>
            <a:r>
              <a:rPr lang="pl-PL" dirty="0" smtClean="0"/>
              <a:t> </a:t>
            </a:r>
            <a:r>
              <a:rPr lang="pl-PL" dirty="0" err="1" smtClean="0"/>
              <a:t>is</a:t>
            </a:r>
            <a:r>
              <a:rPr lang="pl-PL" dirty="0" smtClean="0"/>
              <a:t> </a:t>
            </a:r>
            <a:r>
              <a:rPr lang="en-US" dirty="0" smtClean="0"/>
              <a:t>essentially state</a:t>
            </a:r>
            <a:r>
              <a:rPr lang="pl-PL" dirty="0" smtClean="0"/>
              <a:t>d in the </a:t>
            </a:r>
            <a:r>
              <a:rPr lang="pl-PL" dirty="0" err="1" smtClean="0"/>
              <a:t>above</a:t>
            </a:r>
            <a:r>
              <a:rPr lang="pl-PL" dirty="0" smtClean="0"/>
              <a:t> </a:t>
            </a:r>
            <a:r>
              <a:rPr lang="pl-PL" dirty="0" err="1" smtClean="0"/>
              <a:t>mentioned</a:t>
            </a:r>
            <a:r>
              <a:rPr lang="pl-PL" dirty="0" smtClean="0"/>
              <a:t> </a:t>
            </a:r>
            <a:r>
              <a:rPr lang="pl-PL" dirty="0" err="1" smtClean="0"/>
              <a:t>provisions</a:t>
            </a:r>
            <a:r>
              <a:rPr lang="en-US" dirty="0" smtClean="0"/>
              <a:t> that in </a:t>
            </a:r>
            <a:r>
              <a:rPr lang="pl-PL" dirty="0" smtClean="0"/>
              <a:t>i</a:t>
            </a:r>
            <a:r>
              <a:rPr lang="en-US" dirty="0" err="1" smtClean="0"/>
              <a:t>nternational</a:t>
            </a:r>
            <a:r>
              <a:rPr lang="pl-PL" dirty="0" smtClean="0"/>
              <a:t> </a:t>
            </a:r>
            <a:r>
              <a:rPr lang="en-US" dirty="0" smtClean="0"/>
              <a:t>commerce an agreement on jurisdiction</a:t>
            </a:r>
            <a:r>
              <a:rPr lang="pl-PL" dirty="0" smtClean="0"/>
              <a:t>,</a:t>
            </a:r>
            <a:r>
              <a:rPr lang="en-US" dirty="0" smtClean="0"/>
              <a:t> which is in conformity with the custom </a:t>
            </a:r>
            <a:r>
              <a:rPr lang="pl-PL" dirty="0" smtClean="0"/>
              <a:t> </a:t>
            </a:r>
            <a:r>
              <a:rPr lang="en-US" dirty="0" smtClean="0"/>
              <a:t>of the branch of trade in question</a:t>
            </a:r>
            <a:r>
              <a:rPr lang="pl-PL" dirty="0" smtClean="0"/>
              <a:t>,</a:t>
            </a:r>
            <a:r>
              <a:rPr lang="en-US" dirty="0" smtClean="0"/>
              <a:t> </a:t>
            </a:r>
            <a:r>
              <a:rPr lang="en-US" b="1" dirty="0" smtClean="0"/>
              <a:t>will be valid without requiring evidence that the parties have specifically approved the clause in question</a:t>
            </a:r>
            <a:r>
              <a:rPr lang="en-US" dirty="0" smtClean="0"/>
              <a:t>.</a:t>
            </a:r>
            <a:endParaRPr lang="pl-PL" dirty="0" smtClean="0"/>
          </a:p>
          <a:p>
            <a:pPr marL="457200" indent="-457200"/>
            <a:endParaRPr lang="pl-PL" dirty="0" smtClean="0"/>
          </a:p>
          <a:p>
            <a:pPr marL="457200" indent="-457200"/>
            <a:r>
              <a:rPr lang="pl-PL" dirty="0" err="1" smtClean="0"/>
              <a:t>Is</a:t>
            </a:r>
            <a:r>
              <a:rPr lang="pl-PL" dirty="0" smtClean="0"/>
              <a:t> </a:t>
            </a:r>
            <a:r>
              <a:rPr lang="pl-PL" dirty="0" err="1" smtClean="0"/>
              <a:t>it</a:t>
            </a:r>
            <a:r>
              <a:rPr lang="pl-PL" dirty="0" smtClean="0"/>
              <a:t> the  </a:t>
            </a:r>
            <a:r>
              <a:rPr lang="pl-PL" dirty="0" err="1" smtClean="0"/>
              <a:t>case</a:t>
            </a:r>
            <a:r>
              <a:rPr lang="pl-PL" dirty="0" smtClean="0"/>
              <a:t> of </a:t>
            </a:r>
            <a:r>
              <a:rPr lang="pl-PL" dirty="0" err="1"/>
              <a:t>j</a:t>
            </a:r>
            <a:r>
              <a:rPr lang="pl-PL" dirty="0" err="1" smtClean="0"/>
              <a:t>urisdiction</a:t>
            </a:r>
            <a:r>
              <a:rPr lang="pl-PL" dirty="0" smtClean="0"/>
              <a:t> </a:t>
            </a:r>
            <a:r>
              <a:rPr lang="pl-PL" dirty="0" err="1" smtClean="0"/>
              <a:t>clause</a:t>
            </a:r>
            <a:r>
              <a:rPr lang="pl-PL" dirty="0" smtClean="0"/>
              <a:t> in  a bill of </a:t>
            </a:r>
            <a:r>
              <a:rPr lang="pl-PL" dirty="0" err="1" smtClean="0"/>
              <a:t>lading</a:t>
            </a:r>
            <a:r>
              <a:rPr lang="pl-PL" dirty="0" smtClean="0"/>
              <a:t> </a:t>
            </a:r>
            <a:r>
              <a:rPr lang="pl-PL" dirty="0" err="1" smtClean="0"/>
              <a:t>taking</a:t>
            </a:r>
            <a:r>
              <a:rPr lang="pl-PL" dirty="0" smtClean="0"/>
              <a:t> </a:t>
            </a:r>
            <a:r>
              <a:rPr lang="pl-PL" dirty="0" err="1" smtClean="0"/>
              <a:t>into</a:t>
            </a:r>
            <a:r>
              <a:rPr lang="pl-PL" dirty="0" smtClean="0"/>
              <a:t> </a:t>
            </a:r>
            <a:r>
              <a:rPr lang="pl-PL" dirty="0" err="1" smtClean="0"/>
              <a:t>account</a:t>
            </a:r>
            <a:r>
              <a:rPr lang="pl-PL" dirty="0"/>
              <a:t> </a:t>
            </a:r>
            <a:r>
              <a:rPr lang="pl-PL" dirty="0" err="1" smtClean="0"/>
              <a:t>that</a:t>
            </a:r>
            <a:r>
              <a:rPr lang="pl-PL" dirty="0" smtClean="0"/>
              <a:t> </a:t>
            </a:r>
            <a:r>
              <a:rPr lang="pl-PL" dirty="0" err="1" smtClean="0"/>
              <a:t>this</a:t>
            </a:r>
            <a:r>
              <a:rPr lang="pl-PL" dirty="0" smtClean="0"/>
              <a:t>  </a:t>
            </a:r>
            <a:r>
              <a:rPr lang="pl-PL" dirty="0" err="1" smtClean="0"/>
              <a:t>is</a:t>
            </a:r>
            <a:r>
              <a:rPr lang="pl-PL" dirty="0" smtClean="0"/>
              <a:t> the </a:t>
            </a:r>
            <a:r>
              <a:rPr lang="pl-PL" dirty="0" err="1" smtClean="0"/>
              <a:t>generally</a:t>
            </a:r>
            <a:r>
              <a:rPr lang="pl-PL" dirty="0" smtClean="0"/>
              <a:t> and </a:t>
            </a:r>
            <a:r>
              <a:rPr lang="pl-PL" dirty="0" err="1" smtClean="0"/>
              <a:t>regularly</a:t>
            </a:r>
            <a:r>
              <a:rPr lang="pl-PL" dirty="0" smtClean="0"/>
              <a:t> </a:t>
            </a:r>
            <a:r>
              <a:rPr lang="pl-PL" dirty="0" err="1" smtClean="0"/>
              <a:t>followed</a:t>
            </a:r>
            <a:r>
              <a:rPr lang="pl-PL" dirty="0" smtClean="0"/>
              <a:t> </a:t>
            </a:r>
            <a:r>
              <a:rPr lang="pl-PL" dirty="0" err="1" smtClean="0"/>
              <a:t>practice</a:t>
            </a:r>
            <a:r>
              <a:rPr lang="pl-PL" dirty="0" smtClean="0"/>
              <a:t>  to insert </a:t>
            </a:r>
            <a:r>
              <a:rPr lang="pl-PL" dirty="0" err="1" smtClean="0"/>
              <a:t>such</a:t>
            </a:r>
            <a:r>
              <a:rPr lang="pl-PL" dirty="0" smtClean="0"/>
              <a:t> </a:t>
            </a:r>
            <a:r>
              <a:rPr lang="pl-PL" dirty="0" err="1" smtClean="0"/>
              <a:t>clauses</a:t>
            </a:r>
            <a:r>
              <a:rPr lang="pl-PL" dirty="0" smtClean="0"/>
              <a:t> in </a:t>
            </a:r>
            <a:r>
              <a:rPr lang="pl-PL" dirty="0" err="1" smtClean="0"/>
              <a:t>its</a:t>
            </a:r>
            <a:r>
              <a:rPr lang="pl-PL" dirty="0" smtClean="0"/>
              <a:t> </a:t>
            </a:r>
            <a:r>
              <a:rPr lang="pl-PL" dirty="0" err="1" smtClean="0"/>
              <a:t>provisions</a:t>
            </a:r>
            <a:r>
              <a:rPr lang="pl-PL" dirty="0" smtClean="0"/>
              <a:t>?</a:t>
            </a:r>
          </a:p>
          <a:p>
            <a:pPr marL="457200" indent="-457200"/>
            <a:endParaRPr lang="pl-PL" dirty="0" smtClean="0"/>
          </a:p>
          <a:p>
            <a:pPr marL="457200" indent="-457200"/>
            <a:endParaRPr lang="pl-PL" dirty="0" smtClean="0"/>
          </a:p>
          <a:p>
            <a:pPr marL="457200" indent="-457200"/>
            <a:r>
              <a:rPr lang="pl-PL" dirty="0" err="1" smtClean="0"/>
              <a:t>Is</a:t>
            </a:r>
            <a:r>
              <a:rPr lang="pl-PL" dirty="0" smtClean="0"/>
              <a:t> </a:t>
            </a:r>
            <a:r>
              <a:rPr lang="pl-PL" dirty="0" err="1" smtClean="0"/>
              <a:t>it</a:t>
            </a:r>
            <a:r>
              <a:rPr lang="pl-PL" dirty="0" smtClean="0"/>
              <a:t> </a:t>
            </a:r>
            <a:r>
              <a:rPr lang="pl-PL" dirty="0" err="1" smtClean="0"/>
              <a:t>possible</a:t>
            </a:r>
            <a:r>
              <a:rPr lang="pl-PL" dirty="0" smtClean="0"/>
              <a:t> to </a:t>
            </a:r>
            <a:r>
              <a:rPr lang="pl-PL" dirty="0" err="1" smtClean="0"/>
              <a:t>assume</a:t>
            </a:r>
            <a:r>
              <a:rPr lang="pl-PL" dirty="0" smtClean="0"/>
              <a:t> </a:t>
            </a:r>
            <a:r>
              <a:rPr lang="pl-PL" dirty="0" err="1" smtClean="0"/>
              <a:t>or</a:t>
            </a:r>
            <a:r>
              <a:rPr lang="pl-PL" dirty="0" smtClean="0"/>
              <a:t> </a:t>
            </a:r>
            <a:r>
              <a:rPr lang="pl-PL" dirty="0" err="1" smtClean="0"/>
              <a:t>impose</a:t>
            </a:r>
            <a:r>
              <a:rPr lang="pl-PL" dirty="0" smtClean="0"/>
              <a:t> on the </a:t>
            </a:r>
            <a:r>
              <a:rPr lang="pl-PL" dirty="0" err="1" smtClean="0"/>
              <a:t>shipper</a:t>
            </a:r>
            <a:r>
              <a:rPr lang="pl-PL" dirty="0" smtClean="0"/>
              <a:t> </a:t>
            </a:r>
            <a:r>
              <a:rPr lang="pl-PL" dirty="0" err="1" smtClean="0"/>
              <a:t>or</a:t>
            </a:r>
            <a:r>
              <a:rPr lang="pl-PL" dirty="0" smtClean="0"/>
              <a:t> </a:t>
            </a:r>
            <a:r>
              <a:rPr lang="pl-PL" dirty="0" err="1" smtClean="0"/>
              <a:t>consignee</a:t>
            </a:r>
            <a:r>
              <a:rPr lang="pl-PL" dirty="0" smtClean="0"/>
              <a:t> of  the bill of </a:t>
            </a:r>
            <a:r>
              <a:rPr lang="pl-PL" dirty="0" err="1" smtClean="0"/>
              <a:t>lading</a:t>
            </a:r>
            <a:r>
              <a:rPr lang="pl-PL" dirty="0" smtClean="0"/>
              <a:t>   the  </a:t>
            </a:r>
            <a:r>
              <a:rPr lang="pl-PL" dirty="0" err="1" smtClean="0"/>
              <a:t>knowledge</a:t>
            </a:r>
            <a:r>
              <a:rPr lang="pl-PL" dirty="0" smtClean="0"/>
              <a:t> of the </a:t>
            </a:r>
            <a:r>
              <a:rPr lang="pl-PL" dirty="0" err="1" smtClean="0"/>
              <a:t>usage</a:t>
            </a:r>
            <a:r>
              <a:rPr lang="pl-PL" dirty="0" smtClean="0"/>
              <a:t> of </a:t>
            </a:r>
            <a:r>
              <a:rPr lang="pl-PL" dirty="0" err="1" smtClean="0"/>
              <a:t>introducing</a:t>
            </a:r>
            <a:r>
              <a:rPr lang="pl-PL" dirty="0" smtClean="0"/>
              <a:t> </a:t>
            </a:r>
            <a:r>
              <a:rPr lang="pl-PL" dirty="0" err="1" smtClean="0"/>
              <a:t>jurisdiction</a:t>
            </a:r>
            <a:r>
              <a:rPr lang="pl-PL" dirty="0" smtClean="0"/>
              <a:t> </a:t>
            </a:r>
            <a:r>
              <a:rPr lang="pl-PL" dirty="0" err="1" smtClean="0"/>
              <a:t>clauses</a:t>
            </a:r>
            <a:r>
              <a:rPr lang="pl-PL" dirty="0" smtClean="0"/>
              <a:t> in </a:t>
            </a:r>
            <a:r>
              <a:rPr lang="pl-PL" dirty="0" err="1" smtClean="0"/>
              <a:t>bills</a:t>
            </a:r>
            <a:r>
              <a:rPr lang="pl-PL" dirty="0" smtClean="0"/>
              <a:t> of </a:t>
            </a:r>
            <a:r>
              <a:rPr lang="pl-PL" dirty="0" err="1" smtClean="0"/>
              <a:t>lading</a:t>
            </a:r>
            <a:r>
              <a:rPr lang="pl-PL" dirty="0" smtClean="0"/>
              <a:t>?</a:t>
            </a:r>
          </a:p>
          <a:p>
            <a:pPr marL="457200" indent="-457200"/>
            <a:endParaRPr lang="pl-PL" dirty="0" smtClean="0"/>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36094225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dirty="0" smtClean="0"/>
              <a:t>It </a:t>
            </a:r>
            <a:r>
              <a:rPr lang="pl-PL" dirty="0" err="1" smtClean="0"/>
              <a:t>is</a:t>
            </a:r>
            <a:r>
              <a:rPr lang="pl-PL" dirty="0" smtClean="0"/>
              <a:t> </a:t>
            </a:r>
            <a:r>
              <a:rPr lang="pl-PL" dirty="0" err="1" smtClean="0"/>
              <a:t>underlined</a:t>
            </a:r>
            <a:r>
              <a:rPr lang="pl-PL" dirty="0" smtClean="0"/>
              <a:t> by the ECJ </a:t>
            </a:r>
            <a:r>
              <a:rPr lang="pl-PL" dirty="0" err="1" smtClean="0"/>
              <a:t>that</a:t>
            </a:r>
            <a:r>
              <a:rPr lang="pl-PL" dirty="0" smtClean="0"/>
              <a:t> </a:t>
            </a:r>
            <a:r>
              <a:rPr lang="pl-PL" dirty="0" err="1" smtClean="0"/>
              <a:t>formalities</a:t>
            </a:r>
            <a:r>
              <a:rPr lang="pl-PL" dirty="0" smtClean="0"/>
              <a:t> </a:t>
            </a:r>
            <a:r>
              <a:rPr lang="pl-PL" dirty="0" err="1" smtClean="0"/>
              <a:t>required</a:t>
            </a:r>
            <a:r>
              <a:rPr lang="pl-PL" dirty="0" smtClean="0"/>
              <a:t> by the </a:t>
            </a:r>
            <a:r>
              <a:rPr lang="pl-PL" dirty="0" err="1" smtClean="0"/>
              <a:t>article</a:t>
            </a:r>
            <a:r>
              <a:rPr lang="pl-PL" dirty="0" smtClean="0"/>
              <a:t> </a:t>
            </a:r>
            <a:r>
              <a:rPr lang="pl-PL" dirty="0" err="1" smtClean="0"/>
              <a:t>are</a:t>
            </a:r>
            <a:r>
              <a:rPr lang="pl-PL" dirty="0" smtClean="0"/>
              <a:t> </a:t>
            </a:r>
            <a:r>
              <a:rPr lang="pl-PL" dirty="0" err="1" smtClean="0"/>
              <a:t>themselves</a:t>
            </a:r>
            <a:r>
              <a:rPr lang="pl-PL" dirty="0" smtClean="0"/>
              <a:t> a </a:t>
            </a:r>
            <a:r>
              <a:rPr lang="pl-PL" dirty="0" err="1" smtClean="0"/>
              <a:t>full</a:t>
            </a:r>
            <a:r>
              <a:rPr lang="pl-PL" dirty="0" smtClean="0"/>
              <a:t>, </a:t>
            </a:r>
            <a:r>
              <a:rPr lang="pl-PL" dirty="0" err="1" smtClean="0"/>
              <a:t>perfect</a:t>
            </a:r>
            <a:r>
              <a:rPr lang="pl-PL" dirty="0" smtClean="0"/>
              <a:t> and a </a:t>
            </a:r>
            <a:r>
              <a:rPr lang="pl-PL" dirty="0" err="1" smtClean="0"/>
              <a:t>sufficient</a:t>
            </a:r>
            <a:r>
              <a:rPr lang="pl-PL" dirty="0" smtClean="0"/>
              <a:t> </a:t>
            </a:r>
            <a:r>
              <a:rPr lang="pl-PL" dirty="0" err="1" smtClean="0"/>
              <a:t>guarantee</a:t>
            </a:r>
            <a:r>
              <a:rPr lang="pl-PL" dirty="0" smtClean="0"/>
              <a:t> of the </a:t>
            </a:r>
            <a:r>
              <a:rPr lang="pl-PL" dirty="0" err="1" smtClean="0"/>
              <a:t>existance</a:t>
            </a:r>
            <a:r>
              <a:rPr lang="pl-PL" dirty="0" smtClean="0"/>
              <a:t> of  </a:t>
            </a:r>
            <a:r>
              <a:rPr lang="pl-PL" dirty="0" err="1" smtClean="0"/>
              <a:t>consent</a:t>
            </a:r>
            <a:r>
              <a:rPr lang="pl-PL" dirty="0" smtClean="0"/>
              <a:t> </a:t>
            </a:r>
            <a:r>
              <a:rPr lang="pl-PL" dirty="0" err="1" smtClean="0"/>
              <a:t>or</a:t>
            </a:r>
            <a:r>
              <a:rPr lang="pl-PL" dirty="0" smtClean="0"/>
              <a:t> </a:t>
            </a:r>
            <a:r>
              <a:rPr lang="pl-PL" dirty="0" err="1" smtClean="0"/>
              <a:t>consensus</a:t>
            </a:r>
            <a:r>
              <a:rPr lang="pl-PL" dirty="0" smtClean="0"/>
              <a:t> </a:t>
            </a:r>
          </a:p>
          <a:p>
            <a:pPr marL="109728" indent="0">
              <a:buNone/>
            </a:pPr>
            <a:r>
              <a:rPr lang="pl-PL" dirty="0" smtClean="0"/>
              <a:t>	but </a:t>
            </a:r>
          </a:p>
          <a:p>
            <a:r>
              <a:rPr lang="pl-PL" dirty="0" smtClean="0"/>
              <a:t>a </a:t>
            </a:r>
            <a:r>
              <a:rPr lang="pl-PL" dirty="0" err="1" smtClean="0"/>
              <a:t>genuine</a:t>
            </a:r>
            <a:r>
              <a:rPr lang="pl-PL" dirty="0" smtClean="0"/>
              <a:t> </a:t>
            </a:r>
            <a:r>
              <a:rPr lang="pl-PL" dirty="0" err="1" smtClean="0"/>
              <a:t>acceptance</a:t>
            </a:r>
            <a:r>
              <a:rPr lang="pl-PL" dirty="0" smtClean="0"/>
              <a:t> in the </a:t>
            </a:r>
            <a:r>
              <a:rPr lang="pl-PL" dirty="0" err="1" smtClean="0"/>
              <a:t>case</a:t>
            </a:r>
            <a:r>
              <a:rPr lang="pl-PL" dirty="0" smtClean="0"/>
              <a:t> </a:t>
            </a:r>
            <a:r>
              <a:rPr lang="pl-PL" dirty="0" err="1" smtClean="0"/>
              <a:t>shall</a:t>
            </a:r>
            <a:r>
              <a:rPr lang="pl-PL" dirty="0" smtClean="0"/>
              <a:t> be </a:t>
            </a:r>
            <a:r>
              <a:rPr lang="pl-PL" dirty="0" err="1" smtClean="0"/>
              <a:t>examined</a:t>
            </a:r>
            <a:r>
              <a:rPr lang="pl-PL" dirty="0"/>
              <a:t> </a:t>
            </a:r>
            <a:r>
              <a:rPr lang="pl-PL" dirty="0" smtClean="0"/>
              <a:t>for the sake of </a:t>
            </a:r>
            <a:r>
              <a:rPr lang="pl-PL" dirty="0" err="1" smtClean="0"/>
              <a:t>safety</a:t>
            </a:r>
            <a:r>
              <a:rPr lang="pl-PL" dirty="0" smtClean="0"/>
              <a:t> of </a:t>
            </a:r>
            <a:r>
              <a:rPr lang="pl-PL" dirty="0" err="1" smtClean="0"/>
              <a:t>contractual</a:t>
            </a:r>
            <a:r>
              <a:rPr lang="pl-PL" dirty="0" smtClean="0"/>
              <a:t> </a:t>
            </a:r>
            <a:r>
              <a:rPr lang="pl-PL" dirty="0" err="1" smtClean="0"/>
              <a:t>relationships</a:t>
            </a:r>
            <a:r>
              <a:rPr lang="pl-PL" dirty="0" smtClean="0"/>
              <a:t>.</a:t>
            </a:r>
          </a:p>
          <a:p>
            <a:r>
              <a:rPr lang="pl-PL" dirty="0"/>
              <a:t> </a:t>
            </a:r>
            <a:r>
              <a:rPr lang="pl-PL" dirty="0" smtClean="0"/>
              <a:t>The </a:t>
            </a:r>
            <a:r>
              <a:rPr lang="pl-PL" dirty="0" err="1" smtClean="0"/>
              <a:t>existance</a:t>
            </a:r>
            <a:r>
              <a:rPr lang="pl-PL" dirty="0" smtClean="0"/>
              <a:t> of a </a:t>
            </a:r>
            <a:r>
              <a:rPr lang="pl-PL" dirty="0" err="1" smtClean="0"/>
              <a:t>formally</a:t>
            </a:r>
            <a:r>
              <a:rPr lang="pl-PL" dirty="0" smtClean="0"/>
              <a:t> </a:t>
            </a:r>
            <a:r>
              <a:rPr lang="pl-PL" dirty="0" err="1" smtClean="0"/>
              <a:t>valid</a:t>
            </a:r>
            <a:r>
              <a:rPr lang="pl-PL" dirty="0" smtClean="0"/>
              <a:t> </a:t>
            </a:r>
            <a:r>
              <a:rPr lang="pl-PL" dirty="0" err="1" smtClean="0"/>
              <a:t>clause</a:t>
            </a:r>
            <a:r>
              <a:rPr lang="pl-PL" dirty="0" smtClean="0"/>
              <a:t> </a:t>
            </a:r>
            <a:r>
              <a:rPr lang="pl-PL" dirty="0" err="1" smtClean="0"/>
              <a:t>only</a:t>
            </a:r>
            <a:r>
              <a:rPr lang="pl-PL" dirty="0" smtClean="0"/>
              <a:t> </a:t>
            </a:r>
            <a:r>
              <a:rPr lang="pl-PL" sz="2600" dirty="0" err="1" smtClean="0"/>
              <a:t>indicates</a:t>
            </a:r>
            <a:r>
              <a:rPr lang="pl-PL" dirty="0" smtClean="0"/>
              <a:t>, but </a:t>
            </a:r>
            <a:r>
              <a:rPr lang="pl-PL" dirty="0" err="1" smtClean="0"/>
              <a:t>does</a:t>
            </a:r>
            <a:r>
              <a:rPr lang="pl-PL" dirty="0" smtClean="0"/>
              <a:t> not </a:t>
            </a:r>
            <a:r>
              <a:rPr lang="pl-PL" dirty="0" err="1" smtClean="0"/>
              <a:t>replace</a:t>
            </a:r>
            <a:r>
              <a:rPr lang="pl-PL" dirty="0" smtClean="0"/>
              <a:t>, </a:t>
            </a:r>
            <a:r>
              <a:rPr lang="pl-PL" dirty="0" err="1" smtClean="0"/>
              <a:t>consent</a:t>
            </a:r>
            <a:r>
              <a:rPr lang="pl-PL" dirty="0" smtClean="0"/>
              <a:t>.</a:t>
            </a:r>
          </a:p>
          <a:p>
            <a:pPr marL="0" indent="0">
              <a:buNone/>
            </a:pPr>
            <a:r>
              <a:rPr lang="pl-PL" i="1" dirty="0" smtClean="0"/>
              <a:t>	</a:t>
            </a:r>
            <a:r>
              <a:rPr lang="pl-PL" i="1" dirty="0" err="1" smtClean="0">
                <a:solidFill>
                  <a:schemeClr val="accent4"/>
                </a:solidFill>
              </a:rPr>
              <a:t>Mainschiffahrts-Genossenschaft</a:t>
            </a:r>
            <a:r>
              <a:rPr lang="pl-PL" i="1" dirty="0" smtClean="0">
                <a:solidFill>
                  <a:schemeClr val="accent4"/>
                </a:solidFill>
              </a:rPr>
              <a:t> </a:t>
            </a:r>
            <a:r>
              <a:rPr lang="pl-PL" i="1" dirty="0" err="1">
                <a:solidFill>
                  <a:schemeClr val="accent4"/>
                </a:solidFill>
              </a:rPr>
              <a:t>eG</a:t>
            </a:r>
            <a:r>
              <a:rPr lang="pl-PL" i="1" dirty="0">
                <a:solidFill>
                  <a:schemeClr val="accent4"/>
                </a:solidFill>
              </a:rPr>
              <a:t> (MSG) v. </a:t>
            </a:r>
            <a:r>
              <a:rPr lang="pl-PL" i="1" dirty="0" smtClean="0">
                <a:solidFill>
                  <a:schemeClr val="accent4"/>
                </a:solidFill>
              </a:rPr>
              <a:t>	</a:t>
            </a:r>
            <a:r>
              <a:rPr lang="pl-PL" i="1" dirty="0" err="1" smtClean="0">
                <a:solidFill>
                  <a:schemeClr val="accent4"/>
                </a:solidFill>
              </a:rPr>
              <a:t>Les</a:t>
            </a:r>
            <a:r>
              <a:rPr lang="pl-PL" i="1" dirty="0" smtClean="0">
                <a:solidFill>
                  <a:schemeClr val="accent4"/>
                </a:solidFill>
              </a:rPr>
              <a:t> </a:t>
            </a:r>
            <a:r>
              <a:rPr lang="pl-PL" i="1" dirty="0" err="1">
                <a:solidFill>
                  <a:schemeClr val="accent4"/>
                </a:solidFill>
              </a:rPr>
              <a:t>Gravières</a:t>
            </a:r>
            <a:r>
              <a:rPr lang="pl-PL" i="1" dirty="0">
                <a:solidFill>
                  <a:schemeClr val="accent4"/>
                </a:solidFill>
              </a:rPr>
              <a:t> </a:t>
            </a:r>
            <a:r>
              <a:rPr lang="pl-PL" i="1" dirty="0" err="1">
                <a:solidFill>
                  <a:schemeClr val="accent4"/>
                </a:solidFill>
              </a:rPr>
              <a:t>Rhénanes</a:t>
            </a:r>
            <a:r>
              <a:rPr lang="pl-PL" i="1" dirty="0">
                <a:solidFill>
                  <a:schemeClr val="accent4"/>
                </a:solidFill>
              </a:rPr>
              <a:t> </a:t>
            </a:r>
            <a:r>
              <a:rPr lang="pl-PL" i="1" dirty="0" smtClean="0">
                <a:solidFill>
                  <a:schemeClr val="accent4"/>
                </a:solidFill>
              </a:rPr>
              <a:t>SARL [1997]</a:t>
            </a:r>
          </a:p>
          <a:p>
            <a:pPr marL="0" indent="0">
              <a:buNone/>
            </a:pPr>
            <a:r>
              <a:rPr lang="pl-PL" dirty="0" smtClean="0">
                <a:solidFill>
                  <a:schemeClr val="accent4"/>
                </a:solidFill>
              </a:rPr>
              <a:t> </a:t>
            </a:r>
            <a:r>
              <a:rPr lang="pl-PL" dirty="0">
                <a:solidFill>
                  <a:schemeClr val="accent4"/>
                </a:solidFill>
              </a:rPr>
              <a:t>(</a:t>
            </a:r>
            <a:r>
              <a:rPr lang="pl-PL" u="sng" dirty="0" smtClean="0">
                <a:solidFill>
                  <a:schemeClr val="accent4"/>
                </a:solidFill>
                <a:hlinkClick r:id="rId2"/>
              </a:rPr>
              <a:t>C-106/95</a:t>
            </a:r>
            <a:r>
              <a:rPr lang="pl-PL" dirty="0">
                <a:solidFill>
                  <a:schemeClr val="accent4"/>
                </a:solidFill>
              </a:rPr>
              <a:t>)</a:t>
            </a:r>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367757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r>
              <a:rPr lang="pl-PL" dirty="0" smtClean="0"/>
              <a:t>In </a:t>
            </a:r>
            <a:r>
              <a:rPr lang="pl-PL" dirty="0" err="1" smtClean="0">
                <a:solidFill>
                  <a:schemeClr val="accent4"/>
                </a:solidFill>
              </a:rPr>
              <a:t>Trasporti</a:t>
            </a:r>
            <a:r>
              <a:rPr lang="pl-PL" dirty="0" smtClean="0">
                <a:solidFill>
                  <a:schemeClr val="accent4"/>
                </a:solidFill>
              </a:rPr>
              <a:t> </a:t>
            </a:r>
            <a:r>
              <a:rPr lang="pl-PL" dirty="0" err="1" smtClean="0">
                <a:solidFill>
                  <a:schemeClr val="accent4"/>
                </a:solidFill>
              </a:rPr>
              <a:t>Castelletti</a:t>
            </a:r>
            <a:r>
              <a:rPr lang="pl-PL" dirty="0" smtClean="0">
                <a:solidFill>
                  <a:schemeClr val="accent4"/>
                </a:solidFill>
              </a:rPr>
              <a:t> </a:t>
            </a:r>
            <a:r>
              <a:rPr lang="pl-PL" dirty="0" err="1" smtClean="0">
                <a:solidFill>
                  <a:schemeClr val="accent4"/>
                </a:solidFill>
              </a:rPr>
              <a:t>Spedizioni</a:t>
            </a:r>
            <a:r>
              <a:rPr lang="pl-PL" dirty="0" smtClean="0">
                <a:solidFill>
                  <a:schemeClr val="accent4"/>
                </a:solidFill>
              </a:rPr>
              <a:t> </a:t>
            </a:r>
            <a:r>
              <a:rPr lang="pl-PL" dirty="0" err="1" smtClean="0">
                <a:solidFill>
                  <a:schemeClr val="accent4"/>
                </a:solidFill>
              </a:rPr>
              <a:t>Internazionali</a:t>
            </a:r>
            <a:r>
              <a:rPr lang="pl-PL" dirty="0" smtClean="0">
                <a:solidFill>
                  <a:schemeClr val="accent4"/>
                </a:solidFill>
              </a:rPr>
              <a:t> </a:t>
            </a:r>
            <a:r>
              <a:rPr lang="pl-PL" dirty="0" err="1" smtClean="0">
                <a:solidFill>
                  <a:schemeClr val="accent4"/>
                </a:solidFill>
              </a:rPr>
              <a:t>SpA</a:t>
            </a:r>
            <a:r>
              <a:rPr lang="pl-PL" dirty="0" smtClean="0">
                <a:solidFill>
                  <a:schemeClr val="accent4"/>
                </a:solidFill>
              </a:rPr>
              <a:t> v. Hugo </a:t>
            </a:r>
            <a:r>
              <a:rPr lang="pl-PL" dirty="0" err="1" smtClean="0">
                <a:solidFill>
                  <a:schemeClr val="accent4"/>
                </a:solidFill>
              </a:rPr>
              <a:t>Trumpy</a:t>
            </a:r>
            <a:r>
              <a:rPr lang="pl-PL" dirty="0" smtClean="0">
                <a:solidFill>
                  <a:schemeClr val="accent4"/>
                </a:solidFill>
              </a:rPr>
              <a:t> SPA [1999] C – 159/97 </a:t>
            </a:r>
          </a:p>
          <a:p>
            <a:pPr marL="109728" indent="0">
              <a:buNone/>
            </a:pPr>
            <a:r>
              <a:rPr lang="pl-PL" dirty="0"/>
              <a:t>t</a:t>
            </a:r>
            <a:r>
              <a:rPr lang="pl-PL" dirty="0" smtClean="0"/>
              <a:t>he ECJ </a:t>
            </a:r>
            <a:r>
              <a:rPr lang="pl-PL" dirty="0" err="1" smtClean="0"/>
              <a:t>held</a:t>
            </a:r>
            <a:r>
              <a:rPr lang="pl-PL" dirty="0" smtClean="0"/>
              <a:t> </a:t>
            </a:r>
            <a:r>
              <a:rPr lang="pl-PL" dirty="0" err="1" smtClean="0"/>
              <a:t>that</a:t>
            </a:r>
            <a:r>
              <a:rPr lang="pl-PL" dirty="0" smtClean="0"/>
              <a:t> the </a:t>
            </a:r>
            <a:r>
              <a:rPr lang="pl-PL" dirty="0" err="1" smtClean="0"/>
              <a:t>knowledge</a:t>
            </a:r>
            <a:r>
              <a:rPr lang="pl-PL" dirty="0" smtClean="0"/>
              <a:t> of the </a:t>
            </a:r>
            <a:r>
              <a:rPr lang="pl-PL" dirty="0" err="1" smtClean="0"/>
              <a:t>usage</a:t>
            </a:r>
            <a:r>
              <a:rPr lang="pl-PL" dirty="0" smtClean="0"/>
              <a:t> </a:t>
            </a:r>
            <a:r>
              <a:rPr lang="pl-PL" dirty="0" err="1" smtClean="0"/>
              <a:t>concerned</a:t>
            </a:r>
            <a:r>
              <a:rPr lang="pl-PL" dirty="0" smtClean="0"/>
              <a:t> </a:t>
            </a:r>
            <a:r>
              <a:rPr lang="pl-PL" dirty="0" err="1" smtClean="0"/>
              <a:t>is</a:t>
            </a:r>
            <a:r>
              <a:rPr lang="pl-PL" dirty="0" smtClean="0"/>
              <a:t> independent of </a:t>
            </a:r>
            <a:r>
              <a:rPr lang="pl-PL" dirty="0" err="1" smtClean="0"/>
              <a:t>any</a:t>
            </a:r>
            <a:r>
              <a:rPr lang="pl-PL" dirty="0" smtClean="0"/>
              <a:t> </a:t>
            </a:r>
            <a:r>
              <a:rPr lang="pl-PL" dirty="0" err="1" smtClean="0"/>
              <a:t>specific</a:t>
            </a:r>
            <a:r>
              <a:rPr lang="pl-PL" dirty="0" smtClean="0"/>
              <a:t> form of publicity </a:t>
            </a:r>
            <a:r>
              <a:rPr lang="pl-PL" dirty="0" err="1" smtClean="0"/>
              <a:t>which</a:t>
            </a:r>
            <a:r>
              <a:rPr lang="pl-PL" dirty="0" smtClean="0"/>
              <a:t> </a:t>
            </a:r>
            <a:r>
              <a:rPr lang="pl-PL" dirty="0" err="1" smtClean="0"/>
              <a:t>might</a:t>
            </a:r>
            <a:r>
              <a:rPr lang="pl-PL" dirty="0" smtClean="0"/>
              <a:t> be </a:t>
            </a:r>
            <a:r>
              <a:rPr lang="pl-PL" dirty="0" err="1" smtClean="0"/>
              <a:t>given</a:t>
            </a:r>
            <a:r>
              <a:rPr lang="pl-PL" dirty="0" smtClean="0"/>
              <a:t> to the standard form on </a:t>
            </a:r>
            <a:r>
              <a:rPr lang="pl-PL" dirty="0" err="1" smtClean="0"/>
              <a:t>which</a:t>
            </a:r>
            <a:r>
              <a:rPr lang="pl-PL" dirty="0" smtClean="0"/>
              <a:t> the </a:t>
            </a:r>
            <a:r>
              <a:rPr lang="pl-PL" dirty="0" err="1" smtClean="0"/>
              <a:t>clause</a:t>
            </a:r>
            <a:r>
              <a:rPr lang="pl-PL" dirty="0" smtClean="0"/>
              <a:t> </a:t>
            </a:r>
            <a:r>
              <a:rPr lang="pl-PL" dirty="0" err="1" smtClean="0"/>
              <a:t>appears</a:t>
            </a:r>
            <a:r>
              <a:rPr lang="pl-PL" dirty="0" smtClean="0"/>
              <a:t>.</a:t>
            </a:r>
          </a:p>
          <a:p>
            <a:r>
              <a:rPr lang="pl-PL" dirty="0" smtClean="0"/>
              <a:t>The </a:t>
            </a:r>
            <a:r>
              <a:rPr lang="pl-PL" dirty="0" err="1" smtClean="0"/>
              <a:t>existance</a:t>
            </a:r>
            <a:r>
              <a:rPr lang="pl-PL" dirty="0" smtClean="0"/>
              <a:t> of the </a:t>
            </a:r>
            <a:r>
              <a:rPr lang="pl-PL" dirty="0" err="1" smtClean="0"/>
              <a:t>usage</a:t>
            </a:r>
            <a:r>
              <a:rPr lang="pl-PL" dirty="0" smtClean="0"/>
              <a:t> </a:t>
            </a:r>
            <a:r>
              <a:rPr lang="pl-PL" dirty="0" err="1" smtClean="0"/>
              <a:t>must</a:t>
            </a:r>
            <a:r>
              <a:rPr lang="pl-PL" dirty="0" smtClean="0"/>
              <a:t> be </a:t>
            </a:r>
            <a:r>
              <a:rPr lang="pl-PL" dirty="0" err="1" smtClean="0"/>
              <a:t>established</a:t>
            </a:r>
            <a:r>
              <a:rPr lang="pl-PL" dirty="0" smtClean="0"/>
              <a:t> by the </a:t>
            </a:r>
            <a:r>
              <a:rPr lang="pl-PL" dirty="0" err="1" smtClean="0"/>
              <a:t>practice</a:t>
            </a:r>
            <a:r>
              <a:rPr lang="pl-PL" dirty="0" smtClean="0"/>
              <a:t> </a:t>
            </a:r>
            <a:r>
              <a:rPr lang="pl-PL" dirty="0" err="1" smtClean="0"/>
              <a:t>generally</a:t>
            </a:r>
            <a:r>
              <a:rPr lang="pl-PL" dirty="0" smtClean="0"/>
              <a:t> and </a:t>
            </a:r>
            <a:r>
              <a:rPr lang="pl-PL" dirty="0" err="1" smtClean="0"/>
              <a:t>regularly</a:t>
            </a:r>
            <a:r>
              <a:rPr lang="pl-PL" dirty="0" smtClean="0"/>
              <a:t> </a:t>
            </a:r>
            <a:r>
              <a:rPr lang="pl-PL" dirty="0" err="1" smtClean="0"/>
              <a:t>followed</a:t>
            </a:r>
            <a:r>
              <a:rPr lang="pl-PL" dirty="0" smtClean="0"/>
              <a:t> in </a:t>
            </a:r>
            <a:r>
              <a:rPr lang="pl-PL" dirty="0" err="1" smtClean="0"/>
              <a:t>concluding</a:t>
            </a:r>
            <a:r>
              <a:rPr lang="pl-PL" dirty="0" smtClean="0"/>
              <a:t> </a:t>
            </a:r>
            <a:r>
              <a:rPr lang="pl-PL" dirty="0" err="1" smtClean="0"/>
              <a:t>certain</a:t>
            </a:r>
            <a:r>
              <a:rPr lang="pl-PL" dirty="0" smtClean="0"/>
              <a:t> </a:t>
            </a:r>
            <a:r>
              <a:rPr lang="pl-PL" dirty="0" err="1" smtClean="0"/>
              <a:t>type</a:t>
            </a:r>
            <a:r>
              <a:rPr lang="pl-PL" dirty="0" smtClean="0"/>
              <a:t> of </a:t>
            </a:r>
            <a:r>
              <a:rPr lang="pl-PL" dirty="0" err="1" smtClean="0"/>
              <a:t>contract</a:t>
            </a:r>
            <a:endParaRPr lang="pl-PL" dirty="0" smtClean="0"/>
          </a:p>
          <a:p>
            <a:r>
              <a:rPr lang="pl-PL" dirty="0" smtClean="0"/>
              <a:t>The </a:t>
            </a:r>
            <a:r>
              <a:rPr lang="pl-PL" dirty="0" err="1" smtClean="0"/>
              <a:t>objective</a:t>
            </a:r>
            <a:r>
              <a:rPr lang="pl-PL" dirty="0" smtClean="0"/>
              <a:t> </a:t>
            </a:r>
            <a:r>
              <a:rPr lang="pl-PL" dirty="0" err="1" smtClean="0"/>
              <a:t>knowledge</a:t>
            </a:r>
            <a:r>
              <a:rPr lang="pl-PL" dirty="0" smtClean="0"/>
              <a:t> of the trade </a:t>
            </a:r>
            <a:r>
              <a:rPr lang="pl-PL" dirty="0" err="1" smtClean="0"/>
              <a:t>usage</a:t>
            </a:r>
            <a:r>
              <a:rPr lang="pl-PL" dirty="0" smtClean="0"/>
              <a:t> by  </a:t>
            </a:r>
            <a:r>
              <a:rPr lang="pl-PL" dirty="0" err="1" smtClean="0"/>
              <a:t>either</a:t>
            </a:r>
            <a:r>
              <a:rPr lang="pl-PL" dirty="0" smtClean="0"/>
              <a:t> party to the </a:t>
            </a:r>
            <a:r>
              <a:rPr lang="pl-PL" dirty="0" err="1" smtClean="0"/>
              <a:t>contract</a:t>
            </a:r>
            <a:r>
              <a:rPr lang="pl-PL" dirty="0" smtClean="0"/>
              <a:t> </a:t>
            </a:r>
            <a:r>
              <a:rPr lang="pl-PL" dirty="0" err="1" smtClean="0"/>
              <a:t>is</a:t>
            </a:r>
            <a:r>
              <a:rPr lang="pl-PL" dirty="0" smtClean="0"/>
              <a:t> </a:t>
            </a:r>
            <a:r>
              <a:rPr lang="pl-PL" dirty="0" err="1" smtClean="0"/>
              <a:t>irrelevant</a:t>
            </a:r>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val="8772668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marL="109728" indent="0">
              <a:buNone/>
            </a:pPr>
            <a:r>
              <a:rPr lang="en-US" dirty="0">
                <a:solidFill>
                  <a:srgbClr val="0070C0"/>
                </a:solidFill>
              </a:rPr>
              <a:t>CMA CGM and </a:t>
            </a:r>
            <a:r>
              <a:rPr lang="en-US" dirty="0" err="1">
                <a:solidFill>
                  <a:srgbClr val="0070C0"/>
                </a:solidFill>
              </a:rPr>
              <a:t>Banque</a:t>
            </a:r>
            <a:r>
              <a:rPr lang="en-US" dirty="0">
                <a:solidFill>
                  <a:srgbClr val="0070C0"/>
                </a:solidFill>
              </a:rPr>
              <a:t> Paribas </a:t>
            </a:r>
            <a:r>
              <a:rPr lang="en-US" dirty="0"/>
              <a:t>rendered in </a:t>
            </a:r>
            <a:endParaRPr lang="pl-PL" dirty="0"/>
          </a:p>
          <a:p>
            <a:pPr marL="109728" indent="0">
              <a:buNone/>
            </a:pPr>
            <a:r>
              <a:rPr lang="en-US" dirty="0"/>
              <a:t>March</a:t>
            </a:r>
            <a:r>
              <a:rPr lang="en-US" dirty="0">
                <a:solidFill>
                  <a:srgbClr val="0070C0"/>
                </a:solidFill>
              </a:rPr>
              <a:t> 2013 </a:t>
            </a:r>
            <a:r>
              <a:rPr lang="en-US" dirty="0"/>
              <a:t>by the </a:t>
            </a:r>
            <a:r>
              <a:rPr lang="en-US" dirty="0" smtClean="0"/>
              <a:t>French </a:t>
            </a:r>
            <a:r>
              <a:rPr lang="en-US" dirty="0"/>
              <a:t>supreme </a:t>
            </a:r>
            <a:r>
              <a:rPr lang="en-US" dirty="0" smtClean="0"/>
              <a:t>court </a:t>
            </a:r>
            <a:r>
              <a:rPr lang="en-US" dirty="0"/>
              <a:t>the </a:t>
            </a:r>
            <a:r>
              <a:rPr lang="en-US" dirty="0" err="1">
                <a:solidFill>
                  <a:srgbClr val="0070C0"/>
                </a:solidFill>
              </a:rPr>
              <a:t>Cour</a:t>
            </a:r>
            <a:r>
              <a:rPr lang="en-US" dirty="0">
                <a:solidFill>
                  <a:srgbClr val="0070C0"/>
                </a:solidFill>
              </a:rPr>
              <a:t> de </a:t>
            </a:r>
            <a:r>
              <a:rPr lang="en-US" dirty="0" smtClean="0">
                <a:solidFill>
                  <a:srgbClr val="0070C0"/>
                </a:solidFill>
              </a:rPr>
              <a:t>Cassation</a:t>
            </a:r>
            <a:r>
              <a:rPr lang="pl-PL" dirty="0" smtClean="0">
                <a:solidFill>
                  <a:srgbClr val="0070C0"/>
                </a:solidFill>
              </a:rPr>
              <a:t>:</a:t>
            </a:r>
            <a:endParaRPr lang="pl-PL" b="1" dirty="0" smtClean="0">
              <a:solidFill>
                <a:srgbClr val="0070C0"/>
              </a:solidFill>
            </a:endParaRPr>
          </a:p>
          <a:p>
            <a:r>
              <a:rPr lang="en-US" sz="2400" i="1" dirty="0" smtClean="0"/>
              <a:t>it </a:t>
            </a:r>
            <a:r>
              <a:rPr lang="en-US" sz="2400" i="1" dirty="0"/>
              <a:t>is customary in bill of </a:t>
            </a:r>
            <a:r>
              <a:rPr lang="en-US" sz="2400" i="1" dirty="0" smtClean="0"/>
              <a:t>lading </a:t>
            </a:r>
            <a:r>
              <a:rPr lang="en-US" sz="2400" i="1" dirty="0"/>
              <a:t>contracts, maritime law being a specific branch of international commerce, that the bill </a:t>
            </a:r>
            <a:r>
              <a:rPr lang="en-US" sz="2400" i="1" dirty="0" smtClean="0"/>
              <a:t>of </a:t>
            </a:r>
            <a:r>
              <a:rPr lang="en-US" sz="2400" i="1" dirty="0"/>
              <a:t>lading contract will include a clause providing </a:t>
            </a:r>
            <a:r>
              <a:rPr lang="en-US" sz="2400" i="1" dirty="0" smtClean="0"/>
              <a:t>that </a:t>
            </a:r>
            <a:r>
              <a:rPr lang="en-US" sz="2400" i="1" dirty="0"/>
              <a:t>disputes shall be referred to the courts </a:t>
            </a:r>
            <a:r>
              <a:rPr lang="en-US" sz="2400" i="1" dirty="0" smtClean="0"/>
              <a:t>of </a:t>
            </a:r>
            <a:r>
              <a:rPr lang="en-US" sz="2400" i="1" dirty="0"/>
              <a:t>the place of business of the </a:t>
            </a:r>
            <a:r>
              <a:rPr lang="en-US" sz="2400" i="1" dirty="0" smtClean="0"/>
              <a:t>carrier</a:t>
            </a:r>
            <a:r>
              <a:rPr lang="en-US" i="1" dirty="0"/>
              <a:t>. </a:t>
            </a:r>
            <a:endParaRPr lang="pl-PL" i="1" dirty="0" smtClean="0"/>
          </a:p>
          <a:p>
            <a:pPr marL="109728" indent="0">
              <a:buNone/>
            </a:pPr>
            <a:r>
              <a:rPr lang="en-US" dirty="0" smtClean="0"/>
              <a:t>The </a:t>
            </a:r>
            <a:r>
              <a:rPr lang="en-US" dirty="0"/>
              <a:t>clause in the bill of lading in question was </a:t>
            </a:r>
            <a:r>
              <a:rPr lang="en-US" dirty="0" smtClean="0"/>
              <a:t>therefore </a:t>
            </a:r>
            <a:r>
              <a:rPr lang="en-US" dirty="0"/>
              <a:t>perfectly valid and binding on the bank to whose order the bill of lading had been </a:t>
            </a:r>
            <a:r>
              <a:rPr lang="en-US" dirty="0" smtClean="0"/>
              <a:t>issued</a:t>
            </a:r>
            <a:r>
              <a:rPr lang="en-US" i="1" dirty="0" smtClean="0"/>
              <a:t>.</a:t>
            </a:r>
            <a:endParaRPr lang="pl-PL" i="1" dirty="0" smtClean="0"/>
          </a:p>
          <a:p>
            <a:r>
              <a:rPr lang="pl-PL" i="1" dirty="0" smtClean="0">
                <a:solidFill>
                  <a:schemeClr val="accent4"/>
                </a:solidFill>
              </a:rPr>
              <a:t> </a:t>
            </a:r>
            <a:r>
              <a:rPr lang="pl-PL" i="1" dirty="0" err="1" smtClean="0">
                <a:solidFill>
                  <a:schemeClr val="accent4"/>
                </a:solidFill>
              </a:rPr>
              <a:t>Hof</a:t>
            </a:r>
            <a:r>
              <a:rPr lang="pl-PL" i="1" dirty="0" smtClean="0">
                <a:solidFill>
                  <a:schemeClr val="accent4"/>
                </a:solidFill>
              </a:rPr>
              <a:t> van </a:t>
            </a:r>
            <a:r>
              <a:rPr lang="pl-PL" i="1" dirty="0" err="1" smtClean="0">
                <a:solidFill>
                  <a:schemeClr val="accent4"/>
                </a:solidFill>
              </a:rPr>
              <a:t>Beroep</a:t>
            </a:r>
            <a:r>
              <a:rPr lang="pl-PL" i="1" dirty="0" smtClean="0">
                <a:solidFill>
                  <a:schemeClr val="accent4"/>
                </a:solidFill>
              </a:rPr>
              <a:t> te </a:t>
            </a:r>
            <a:r>
              <a:rPr lang="pl-PL" i="1" dirty="0" err="1" smtClean="0">
                <a:solidFill>
                  <a:schemeClr val="accent4"/>
                </a:solidFill>
              </a:rPr>
              <a:t>Antwerpen</a:t>
            </a:r>
            <a:r>
              <a:rPr lang="pl-PL" i="1" dirty="0" smtClean="0">
                <a:solidFill>
                  <a:schemeClr val="accent4"/>
                </a:solidFill>
              </a:rPr>
              <a:t> [2005]: </a:t>
            </a:r>
            <a:r>
              <a:rPr lang="pl-PL" sz="2400" i="1" dirty="0" err="1" smtClean="0"/>
              <a:t>it</a:t>
            </a:r>
            <a:r>
              <a:rPr lang="pl-PL" sz="2400" i="1" dirty="0" smtClean="0"/>
              <a:t> was </a:t>
            </a:r>
            <a:r>
              <a:rPr lang="pl-PL" sz="2400" i="1" dirty="0" err="1" smtClean="0"/>
              <a:t>assumed</a:t>
            </a:r>
            <a:r>
              <a:rPr lang="pl-PL" sz="2400" i="1" dirty="0" smtClean="0"/>
              <a:t> </a:t>
            </a:r>
            <a:r>
              <a:rPr lang="pl-PL" sz="2400" i="1" dirty="0" err="1" smtClean="0"/>
              <a:t>that</a:t>
            </a:r>
            <a:r>
              <a:rPr lang="pl-PL" sz="2400" i="1" dirty="0" smtClean="0"/>
              <a:t> the </a:t>
            </a:r>
            <a:r>
              <a:rPr lang="pl-PL" sz="2400" i="1" dirty="0" err="1" smtClean="0"/>
              <a:t>jurisdiction</a:t>
            </a:r>
            <a:r>
              <a:rPr lang="pl-PL" sz="2400" i="1" dirty="0" smtClean="0"/>
              <a:t> </a:t>
            </a:r>
            <a:r>
              <a:rPr lang="pl-PL" sz="2400" i="1" dirty="0" err="1" smtClean="0"/>
              <a:t>clause</a:t>
            </a:r>
            <a:r>
              <a:rPr lang="pl-PL" sz="2400" i="1" dirty="0" smtClean="0"/>
              <a:t> </a:t>
            </a:r>
            <a:r>
              <a:rPr lang="pl-PL" sz="2400" i="1" dirty="0" err="1" smtClean="0"/>
              <a:t>had</a:t>
            </a:r>
            <a:r>
              <a:rPr lang="pl-PL" sz="2400" i="1" dirty="0" smtClean="0"/>
              <a:t> </a:t>
            </a:r>
            <a:r>
              <a:rPr lang="pl-PL" sz="2400" i="1" dirty="0" err="1" smtClean="0"/>
              <a:t>been</a:t>
            </a:r>
            <a:r>
              <a:rPr lang="pl-PL" sz="2400" i="1" dirty="0" smtClean="0"/>
              <a:t> </a:t>
            </a:r>
            <a:r>
              <a:rPr lang="pl-PL" sz="2400" i="1" dirty="0" err="1" smtClean="0"/>
              <a:t>accepted</a:t>
            </a:r>
            <a:r>
              <a:rPr lang="pl-PL" sz="2400" i="1" dirty="0" smtClean="0"/>
              <a:t> by the </a:t>
            </a:r>
            <a:r>
              <a:rPr lang="pl-PL" sz="2400" i="1" dirty="0" err="1" smtClean="0"/>
              <a:t>consignee</a:t>
            </a:r>
            <a:r>
              <a:rPr lang="pl-PL" sz="2400" i="1" dirty="0" smtClean="0"/>
              <a:t> </a:t>
            </a:r>
            <a:r>
              <a:rPr lang="pl-PL" sz="2400" i="1" dirty="0" err="1" smtClean="0"/>
              <a:t>because</a:t>
            </a:r>
            <a:r>
              <a:rPr lang="pl-PL" sz="2400" i="1" dirty="0" smtClean="0"/>
              <a:t> </a:t>
            </a:r>
            <a:r>
              <a:rPr lang="pl-PL" sz="2400" i="1" dirty="0" err="1" smtClean="0"/>
              <a:t>it</a:t>
            </a:r>
            <a:r>
              <a:rPr lang="pl-PL" sz="2400" i="1" dirty="0" smtClean="0"/>
              <a:t> was „ </a:t>
            </a:r>
            <a:r>
              <a:rPr lang="pl-PL" sz="2400" i="1" dirty="0" err="1" smtClean="0"/>
              <a:t>settled</a:t>
            </a:r>
            <a:r>
              <a:rPr lang="pl-PL" sz="2400" i="1" dirty="0" smtClean="0"/>
              <a:t> </a:t>
            </a:r>
            <a:r>
              <a:rPr lang="pl-PL" sz="2400" i="1" dirty="0" err="1" smtClean="0"/>
              <a:t>practice”to</a:t>
            </a:r>
            <a:r>
              <a:rPr lang="pl-PL" sz="2400" i="1" dirty="0" smtClean="0"/>
              <a:t> insert </a:t>
            </a:r>
            <a:r>
              <a:rPr lang="pl-PL" sz="2400" i="1" dirty="0" err="1" smtClean="0"/>
              <a:t>such</a:t>
            </a:r>
            <a:r>
              <a:rPr lang="pl-PL" sz="2400" i="1" dirty="0" smtClean="0"/>
              <a:t> </a:t>
            </a:r>
            <a:r>
              <a:rPr lang="pl-PL" sz="2400" i="1" dirty="0" err="1" smtClean="0"/>
              <a:t>clauses</a:t>
            </a:r>
            <a:r>
              <a:rPr lang="pl-PL" sz="2400" i="1" dirty="0" smtClean="0"/>
              <a:t> </a:t>
            </a:r>
            <a:r>
              <a:rPr lang="pl-PL" sz="2400" i="1" dirty="0" err="1" smtClean="0"/>
              <a:t>into</a:t>
            </a:r>
            <a:r>
              <a:rPr lang="pl-PL" sz="2400" i="1" dirty="0" smtClean="0"/>
              <a:t> B/L</a:t>
            </a:r>
            <a:endParaRPr lang="pl-PL" sz="2400" i="1" dirty="0"/>
          </a:p>
        </p:txBody>
      </p:sp>
      <p:sp>
        <p:nvSpPr>
          <p:cNvPr id="2" name="Tytuł 1"/>
          <p:cNvSpPr>
            <a:spLocks noGrp="1"/>
          </p:cNvSpPr>
          <p:nvPr>
            <p:ph type="title"/>
          </p:nvPr>
        </p:nvSpPr>
        <p:spPr>
          <a:xfrm>
            <a:off x="457200" y="260648"/>
            <a:ext cx="8229600" cy="1143000"/>
          </a:xfrm>
        </p:spPr>
        <p:txBody>
          <a:bodyPr>
            <a:normAutofit/>
          </a:bodyPr>
          <a:lstStyle/>
          <a:p>
            <a:r>
              <a:rPr lang="pl-PL" dirty="0" smtClean="0"/>
              <a:t>French and </a:t>
            </a:r>
            <a:r>
              <a:rPr lang="pl-PL" dirty="0" err="1" smtClean="0"/>
              <a:t>Belgian</a:t>
            </a:r>
            <a:r>
              <a:rPr lang="pl-PL" dirty="0" smtClean="0"/>
              <a:t>   </a:t>
            </a:r>
            <a:r>
              <a:rPr lang="pl-PL" dirty="0" err="1" smtClean="0"/>
              <a:t>decisions</a:t>
            </a:r>
            <a:endParaRPr lang="pl-PL" dirty="0"/>
          </a:p>
        </p:txBody>
      </p:sp>
    </p:spTree>
    <p:extLst>
      <p:ext uri="{BB962C8B-B14F-4D97-AF65-F5344CB8AC3E}">
        <p14:creationId xmlns:p14="http://schemas.microsoft.com/office/powerpoint/2010/main" val="4106249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b="1" dirty="0" smtClean="0"/>
              <a:t> </a:t>
            </a:r>
            <a:r>
              <a:rPr lang="pl-PL" dirty="0" err="1" smtClean="0">
                <a:latin typeface="Trebuchet MS" panose="020B0603020202020204" pitchFamily="34" charset="0"/>
              </a:rPr>
              <a:t>Taking</a:t>
            </a:r>
            <a:r>
              <a:rPr lang="pl-PL" dirty="0" smtClean="0">
                <a:latin typeface="Trebuchet MS" panose="020B0603020202020204" pitchFamily="34" charset="0"/>
              </a:rPr>
              <a:t> </a:t>
            </a:r>
            <a:r>
              <a:rPr lang="pl-PL" dirty="0" err="1" smtClean="0">
                <a:latin typeface="Trebuchet MS" panose="020B0603020202020204" pitchFamily="34" charset="0"/>
              </a:rPr>
              <a:t>into</a:t>
            </a:r>
            <a:r>
              <a:rPr lang="pl-PL" sz="2400" dirty="0" smtClean="0">
                <a:latin typeface="Trebuchet MS" panose="020B0603020202020204" pitchFamily="34" charset="0"/>
              </a:rPr>
              <a:t> </a:t>
            </a:r>
            <a:r>
              <a:rPr lang="pl-PL" sz="2400" dirty="0" err="1" smtClean="0">
                <a:latin typeface="Trebuchet MS" panose="020B0603020202020204" pitchFamily="34" charset="0"/>
              </a:rPr>
              <a:t>account</a:t>
            </a:r>
            <a:r>
              <a:rPr lang="pl-PL" sz="2400" dirty="0" smtClean="0">
                <a:latin typeface="Trebuchet MS" panose="020B0603020202020204" pitchFamily="34" charset="0"/>
              </a:rPr>
              <a:t> </a:t>
            </a:r>
            <a:r>
              <a:rPr lang="pl-PL" dirty="0" err="1" smtClean="0">
                <a:latin typeface="Trebuchet MS" panose="020B0603020202020204" pitchFamily="34" charset="0"/>
              </a:rPr>
              <a:t>such</a:t>
            </a:r>
            <a:r>
              <a:rPr lang="pl-PL" dirty="0" smtClean="0">
                <a:latin typeface="Trebuchet MS" panose="020B0603020202020204" pitchFamily="34" charset="0"/>
              </a:rPr>
              <a:t> </a:t>
            </a:r>
            <a:r>
              <a:rPr lang="pl-PL" dirty="0" err="1" smtClean="0">
                <a:latin typeface="Trebuchet MS" panose="020B0603020202020204" pitchFamily="34" charset="0"/>
              </a:rPr>
              <a:t>judgements</a:t>
            </a:r>
            <a:r>
              <a:rPr lang="pl-PL" dirty="0" smtClean="0">
                <a:latin typeface="Trebuchet MS" panose="020B0603020202020204" pitchFamily="34" charset="0"/>
              </a:rPr>
              <a:t>  the </a:t>
            </a:r>
            <a:r>
              <a:rPr lang="en-US" dirty="0" smtClean="0">
                <a:latin typeface="Trebuchet MS" panose="020B0603020202020204" pitchFamily="34" charset="0"/>
              </a:rPr>
              <a:t> opinion </a:t>
            </a:r>
            <a:r>
              <a:rPr lang="pl-PL" dirty="0" smtClean="0">
                <a:latin typeface="Trebuchet MS" panose="020B0603020202020204" pitchFamily="34" charset="0"/>
              </a:rPr>
              <a:t> </a:t>
            </a:r>
            <a:r>
              <a:rPr lang="en-US" dirty="0" smtClean="0">
                <a:latin typeface="Trebuchet MS" panose="020B0603020202020204" pitchFamily="34" charset="0"/>
              </a:rPr>
              <a:t>that</a:t>
            </a:r>
            <a:r>
              <a:rPr lang="pl-PL" dirty="0" smtClean="0">
                <a:latin typeface="Trebuchet MS" panose="020B0603020202020204" pitchFamily="34" charset="0"/>
              </a:rPr>
              <a:t> </a:t>
            </a:r>
          </a:p>
          <a:p>
            <a:r>
              <a:rPr lang="pl-PL" dirty="0" smtClean="0">
                <a:latin typeface="Trebuchet MS" panose="020B0603020202020204" pitchFamily="34" charset="0"/>
              </a:rPr>
              <a:t>„</a:t>
            </a:r>
            <a:r>
              <a:rPr lang="en-US" dirty="0" smtClean="0">
                <a:latin typeface="Trebuchet MS" panose="020B0603020202020204" pitchFamily="34" charset="0"/>
              </a:rPr>
              <a:t> </a:t>
            </a:r>
            <a:r>
              <a:rPr lang="en-US" i="1" dirty="0">
                <a:latin typeface="Trebuchet MS" panose="020B0603020202020204" pitchFamily="34" charset="0"/>
              </a:rPr>
              <a:t>it is yet far </a:t>
            </a:r>
            <a:r>
              <a:rPr lang="en-US" i="1" dirty="0" smtClean="0">
                <a:latin typeface="Trebuchet MS" panose="020B0603020202020204" pitchFamily="34" charset="0"/>
              </a:rPr>
              <a:t>from </a:t>
            </a:r>
            <a:r>
              <a:rPr lang="en-US" i="1" dirty="0">
                <a:latin typeface="Trebuchet MS" panose="020B0603020202020204" pitchFamily="34" charset="0"/>
              </a:rPr>
              <a:t>clear that challenges to jurisdiction clauses appearing in </a:t>
            </a:r>
            <a:r>
              <a:rPr lang="en-US" i="1" dirty="0" smtClean="0">
                <a:latin typeface="Trebuchet MS" panose="020B0603020202020204" pitchFamily="34" charset="0"/>
              </a:rPr>
              <a:t>standard </a:t>
            </a:r>
            <a:r>
              <a:rPr lang="en-US" i="1" dirty="0">
                <a:latin typeface="Trebuchet MS" panose="020B0603020202020204" pitchFamily="34" charset="0"/>
              </a:rPr>
              <a:t>bill of lading terms </a:t>
            </a:r>
            <a:r>
              <a:rPr lang="en-US" i="1" dirty="0" smtClean="0">
                <a:latin typeface="Trebuchet MS" panose="020B0603020202020204" pitchFamily="34" charset="0"/>
              </a:rPr>
              <a:t>have</a:t>
            </a:r>
            <a:r>
              <a:rPr lang="pl-PL" i="1" dirty="0" smtClean="0">
                <a:latin typeface="Trebuchet MS" panose="020B0603020202020204" pitchFamily="34" charset="0"/>
              </a:rPr>
              <a:t> </a:t>
            </a:r>
            <a:r>
              <a:rPr lang="en-US" i="1" dirty="0" smtClean="0">
                <a:latin typeface="Trebuchet MS" panose="020B0603020202020204" pitchFamily="34" charset="0"/>
              </a:rPr>
              <a:t>ceased </a:t>
            </a:r>
            <a:r>
              <a:rPr lang="en-US" i="1" dirty="0">
                <a:latin typeface="Trebuchet MS" panose="020B0603020202020204" pitchFamily="34" charset="0"/>
              </a:rPr>
              <a:t>although the task of persuading </a:t>
            </a:r>
            <a:r>
              <a:rPr lang="en-US" i="1" dirty="0" smtClean="0">
                <a:latin typeface="Trebuchet MS" panose="020B0603020202020204" pitchFamily="34" charset="0"/>
              </a:rPr>
              <a:t>the </a:t>
            </a:r>
            <a:r>
              <a:rPr lang="en-US" i="1" dirty="0">
                <a:latin typeface="Trebuchet MS" panose="020B0603020202020204" pitchFamily="34" charset="0"/>
              </a:rPr>
              <a:t>courts that the jurisdiction clause </a:t>
            </a:r>
            <a:r>
              <a:rPr lang="en-US" i="1" dirty="0" smtClean="0">
                <a:latin typeface="Trebuchet MS" panose="020B0603020202020204" pitchFamily="34" charset="0"/>
              </a:rPr>
              <a:t>should </a:t>
            </a:r>
            <a:r>
              <a:rPr lang="en-US" i="1" dirty="0">
                <a:latin typeface="Trebuchet MS" panose="020B0603020202020204" pitchFamily="34" charset="0"/>
              </a:rPr>
              <a:t>not be </a:t>
            </a:r>
            <a:r>
              <a:rPr lang="en-US" i="1" dirty="0" smtClean="0">
                <a:latin typeface="Trebuchet MS" panose="020B0603020202020204" pitchFamily="34" charset="0"/>
              </a:rPr>
              <a:t>upheld </a:t>
            </a:r>
            <a:r>
              <a:rPr lang="en-US" i="1" dirty="0">
                <a:latin typeface="Trebuchet MS" panose="020B0603020202020204" pitchFamily="34" charset="0"/>
              </a:rPr>
              <a:t>is becoming increasingly </a:t>
            </a:r>
            <a:r>
              <a:rPr lang="en-US" i="1" dirty="0" smtClean="0">
                <a:latin typeface="Trebuchet MS" panose="020B0603020202020204" pitchFamily="34" charset="0"/>
              </a:rPr>
              <a:t>difficult</a:t>
            </a:r>
            <a:r>
              <a:rPr lang="pl-PL" i="1" dirty="0" smtClean="0">
                <a:latin typeface="Trebuchet MS" panose="020B0603020202020204" pitchFamily="34" charset="0"/>
              </a:rPr>
              <a:t>”</a:t>
            </a:r>
            <a:endParaRPr lang="pl-PL" i="1" dirty="0">
              <a:latin typeface="Trebuchet MS" panose="020B0603020202020204" pitchFamily="34" charset="0"/>
            </a:endParaRPr>
          </a:p>
          <a:p>
            <a:r>
              <a:rPr lang="en-US" dirty="0" smtClean="0">
                <a:latin typeface="Trebuchet MS" panose="020B0603020202020204" pitchFamily="34" charset="0"/>
              </a:rPr>
              <a:t> </a:t>
            </a:r>
            <a:r>
              <a:rPr lang="pl-PL" dirty="0" err="1">
                <a:latin typeface="Trebuchet MS" panose="020B0603020202020204" pitchFamily="34" charset="0"/>
              </a:rPr>
              <a:t>m</a:t>
            </a:r>
            <a:r>
              <a:rPr lang="pl-PL" dirty="0" err="1" smtClean="0">
                <a:latin typeface="Trebuchet MS" panose="020B0603020202020204" pitchFamily="34" charset="0"/>
              </a:rPr>
              <a:t>ay</a:t>
            </a:r>
            <a:r>
              <a:rPr lang="pl-PL" dirty="0" smtClean="0">
                <a:latin typeface="Trebuchet MS" panose="020B0603020202020204" pitchFamily="34" charset="0"/>
              </a:rPr>
              <a:t> be </a:t>
            </a:r>
            <a:r>
              <a:rPr lang="pl-PL" dirty="0" err="1" smtClean="0">
                <a:latin typeface="Trebuchet MS" panose="020B0603020202020204" pitchFamily="34" charset="0"/>
              </a:rPr>
              <a:t>considered</a:t>
            </a:r>
            <a:r>
              <a:rPr lang="pl-PL" dirty="0" smtClean="0">
                <a:latin typeface="Trebuchet MS" panose="020B0603020202020204" pitchFamily="34" charset="0"/>
              </a:rPr>
              <a:t> </a:t>
            </a:r>
            <a:r>
              <a:rPr lang="pl-PL" dirty="0" err="1" smtClean="0">
                <a:latin typeface="Trebuchet MS" panose="020B0603020202020204" pitchFamily="34" charset="0"/>
              </a:rPr>
              <a:t>legitimate</a:t>
            </a:r>
            <a:endParaRPr lang="pl-PL" dirty="0">
              <a:latin typeface="Trebuchet MS" panose="020B0603020202020204" pitchFamily="34" charset="0"/>
            </a:endParaRPr>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16337218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It </a:t>
            </a:r>
            <a:r>
              <a:rPr lang="pl-PL" dirty="0" err="1" smtClean="0"/>
              <a:t>might</a:t>
            </a:r>
            <a:r>
              <a:rPr lang="pl-PL" dirty="0" smtClean="0"/>
              <a:t> be </a:t>
            </a:r>
            <a:r>
              <a:rPr lang="pl-PL" dirty="0" err="1" smtClean="0"/>
              <a:t>also</a:t>
            </a:r>
            <a:r>
              <a:rPr lang="pl-PL" dirty="0" smtClean="0"/>
              <a:t> the </a:t>
            </a:r>
            <a:r>
              <a:rPr lang="pl-PL" dirty="0" err="1" smtClean="0"/>
              <a:t>case</a:t>
            </a:r>
            <a:r>
              <a:rPr lang="pl-PL" dirty="0" smtClean="0"/>
              <a:t> of Poland</a:t>
            </a:r>
          </a:p>
          <a:p>
            <a:endParaRPr lang="pl-PL" dirty="0" smtClean="0"/>
          </a:p>
          <a:p>
            <a:r>
              <a:rPr lang="en-US" dirty="0" smtClean="0"/>
              <a:t>Some </a:t>
            </a:r>
            <a:r>
              <a:rPr lang="en-US" dirty="0"/>
              <a:t>of the earlier more </a:t>
            </a:r>
            <a:r>
              <a:rPr lang="en-US" dirty="0" err="1"/>
              <a:t>favourable</a:t>
            </a:r>
            <a:r>
              <a:rPr lang="en-US" dirty="0"/>
              <a:t> interpretations relative to </a:t>
            </a:r>
            <a:r>
              <a:rPr lang="en-US" dirty="0" smtClean="0"/>
              <a:t>shippers</a:t>
            </a:r>
            <a:r>
              <a:rPr lang="pl-PL" dirty="0" smtClean="0"/>
              <a:t> </a:t>
            </a:r>
            <a:r>
              <a:rPr lang="en-US" dirty="0" smtClean="0"/>
              <a:t>may </a:t>
            </a:r>
            <a:r>
              <a:rPr lang="en-US" dirty="0"/>
              <a:t>not be applied in </a:t>
            </a:r>
            <a:r>
              <a:rPr lang="pl-PL" dirty="0" smtClean="0"/>
              <a:t>the </a:t>
            </a:r>
            <a:r>
              <a:rPr lang="en-US" dirty="0" smtClean="0"/>
              <a:t>future</a:t>
            </a:r>
            <a:r>
              <a:rPr lang="en-US" dirty="0"/>
              <a:t>.</a:t>
            </a:r>
            <a:endParaRPr lang="pl-PL" dirty="0"/>
          </a:p>
          <a:p>
            <a:endParaRPr lang="pl-PL" dirty="0"/>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1458471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412776"/>
            <a:ext cx="8229600" cy="4525963"/>
          </a:xfrm>
        </p:spPr>
        <p:txBody>
          <a:bodyPr>
            <a:normAutofit fontScale="92500" lnSpcReduction="10000"/>
          </a:bodyPr>
          <a:lstStyle/>
          <a:p>
            <a:r>
              <a:rPr lang="pl-PL" dirty="0" err="1" smtClean="0">
                <a:latin typeface="+mj-lt"/>
                <a:cs typeface="Times New Roman" panose="02020603050405020304" pitchFamily="18" charset="0"/>
              </a:rPr>
              <a:t>Before</a:t>
            </a:r>
            <a:r>
              <a:rPr lang="pl-PL" dirty="0" smtClean="0">
                <a:latin typeface="+mj-lt"/>
                <a:cs typeface="Times New Roman" panose="02020603050405020304" pitchFamily="18" charset="0"/>
              </a:rPr>
              <a:t> Poland </a:t>
            </a:r>
            <a:r>
              <a:rPr lang="pl-PL" dirty="0" err="1" smtClean="0">
                <a:latin typeface="+mj-lt"/>
                <a:cs typeface="Times New Roman" panose="02020603050405020304" pitchFamily="18" charset="0"/>
              </a:rPr>
              <a:t>became</a:t>
            </a:r>
            <a:r>
              <a:rPr lang="pl-PL" dirty="0" smtClean="0">
                <a:latin typeface="+mj-lt"/>
                <a:cs typeface="Times New Roman" panose="02020603050405020304" pitchFamily="18" charset="0"/>
              </a:rPr>
              <a:t> the </a:t>
            </a:r>
            <a:r>
              <a:rPr lang="pl-PL" dirty="0" err="1" smtClean="0">
                <a:latin typeface="+mj-lt"/>
                <a:cs typeface="Times New Roman" panose="02020603050405020304" pitchFamily="18" charset="0"/>
              </a:rPr>
              <a:t>Member</a:t>
            </a:r>
            <a:r>
              <a:rPr lang="pl-PL" dirty="0" smtClean="0">
                <a:latin typeface="+mj-lt"/>
                <a:cs typeface="Times New Roman" panose="02020603050405020304" pitchFamily="18" charset="0"/>
              </a:rPr>
              <a:t> of the EU (2004)  a </a:t>
            </a:r>
            <a:r>
              <a:rPr lang="pl-PL" dirty="0" err="1" smtClean="0">
                <a:latin typeface="+mj-lt"/>
                <a:cs typeface="Times New Roman" panose="02020603050405020304" pitchFamily="18" charset="0"/>
              </a:rPr>
              <a:t>written</a:t>
            </a:r>
            <a:r>
              <a:rPr lang="pl-PL" dirty="0" smtClean="0">
                <a:latin typeface="+mj-lt"/>
                <a:cs typeface="Times New Roman" panose="02020603050405020304" pitchFamily="18" charset="0"/>
              </a:rPr>
              <a:t> form of </a:t>
            </a:r>
            <a:r>
              <a:rPr lang="pl-PL" dirty="0" err="1" smtClean="0">
                <a:latin typeface="+mj-lt"/>
                <a:cs typeface="Times New Roman" panose="02020603050405020304" pitchFamily="18" charset="0"/>
              </a:rPr>
              <a:t>jurisdiction</a:t>
            </a:r>
            <a:r>
              <a:rPr lang="pl-PL" dirty="0" smtClean="0">
                <a:latin typeface="+mj-lt"/>
                <a:cs typeface="Times New Roman" panose="02020603050405020304" pitchFamily="18" charset="0"/>
              </a:rPr>
              <a:t> </a:t>
            </a:r>
            <a:r>
              <a:rPr lang="pl-PL" dirty="0">
                <a:latin typeface="+mj-lt"/>
                <a:cs typeface="Times New Roman" panose="02020603050405020304" pitchFamily="18" charset="0"/>
              </a:rPr>
              <a:t> </a:t>
            </a:r>
            <a:r>
              <a:rPr lang="pl-PL" dirty="0" err="1" smtClean="0">
                <a:latin typeface="+mj-lt"/>
                <a:cs typeface="Times New Roman" panose="02020603050405020304" pitchFamily="18" charset="0"/>
              </a:rPr>
              <a:t>agreement</a:t>
            </a:r>
            <a:r>
              <a:rPr lang="pl-PL" dirty="0" smtClean="0">
                <a:latin typeface="+mj-lt"/>
                <a:cs typeface="Times New Roman" panose="02020603050405020304" pitchFamily="18" charset="0"/>
              </a:rPr>
              <a:t> </a:t>
            </a:r>
            <a:r>
              <a:rPr lang="pl-PL" dirty="0" err="1" smtClean="0">
                <a:latin typeface="+mj-lt"/>
                <a:cs typeface="Times New Roman" panose="02020603050405020304" pitchFamily="18" charset="0"/>
              </a:rPr>
              <a:t>had</a:t>
            </a:r>
            <a:r>
              <a:rPr lang="pl-PL" dirty="0" smtClean="0">
                <a:latin typeface="+mj-lt"/>
                <a:cs typeface="Times New Roman" panose="02020603050405020304" pitchFamily="18" charset="0"/>
              </a:rPr>
              <a:t> </a:t>
            </a:r>
            <a:r>
              <a:rPr lang="pl-PL" dirty="0" err="1" smtClean="0">
                <a:latin typeface="+mj-lt"/>
                <a:cs typeface="Times New Roman" panose="02020603050405020304" pitchFamily="18" charset="0"/>
              </a:rPr>
              <a:t>been</a:t>
            </a:r>
            <a:r>
              <a:rPr lang="pl-PL" dirty="0" smtClean="0">
                <a:latin typeface="+mj-lt"/>
                <a:cs typeface="Times New Roman" panose="02020603050405020304" pitchFamily="18" charset="0"/>
              </a:rPr>
              <a:t> </a:t>
            </a:r>
            <a:r>
              <a:rPr lang="pl-PL" dirty="0" err="1" smtClean="0">
                <a:latin typeface="+mj-lt"/>
                <a:cs typeface="Times New Roman" panose="02020603050405020304" pitchFamily="18" charset="0"/>
              </a:rPr>
              <a:t>required</a:t>
            </a:r>
            <a:r>
              <a:rPr lang="pl-PL" dirty="0">
                <a:latin typeface="+mj-lt"/>
                <a:cs typeface="Times New Roman" panose="02020603050405020304" pitchFamily="18" charset="0"/>
              </a:rPr>
              <a:t> </a:t>
            </a:r>
            <a:r>
              <a:rPr lang="pl-PL" dirty="0" smtClean="0">
                <a:latin typeface="+mj-lt"/>
                <a:cs typeface="Times New Roman" panose="02020603050405020304" pitchFamily="18" charset="0"/>
              </a:rPr>
              <a:t>by  The </a:t>
            </a:r>
            <a:r>
              <a:rPr lang="pl-PL" dirty="0" err="1" smtClean="0">
                <a:latin typeface="+mj-lt"/>
                <a:cs typeface="Times New Roman" panose="02020603050405020304" pitchFamily="18" charset="0"/>
              </a:rPr>
              <a:t>Polish</a:t>
            </a:r>
            <a:r>
              <a:rPr lang="pl-PL" dirty="0" smtClean="0">
                <a:latin typeface="+mj-lt"/>
                <a:cs typeface="Times New Roman" panose="02020603050405020304" pitchFamily="18" charset="0"/>
              </a:rPr>
              <a:t> </a:t>
            </a:r>
            <a:r>
              <a:rPr lang="pl-PL" dirty="0" err="1">
                <a:latin typeface="+mj-lt"/>
                <a:cs typeface="Times New Roman" panose="02020603050405020304" pitchFamily="18" charset="0"/>
              </a:rPr>
              <a:t>C</a:t>
            </a:r>
            <a:r>
              <a:rPr lang="pl-PL" dirty="0" err="1" smtClean="0">
                <a:latin typeface="+mj-lt"/>
                <a:cs typeface="Times New Roman" panose="02020603050405020304" pitchFamily="18" charset="0"/>
              </a:rPr>
              <a:t>ode</a:t>
            </a:r>
            <a:r>
              <a:rPr lang="pl-PL" dirty="0" smtClean="0">
                <a:latin typeface="+mj-lt"/>
                <a:cs typeface="Times New Roman" panose="02020603050405020304" pitchFamily="18" charset="0"/>
              </a:rPr>
              <a:t> of </a:t>
            </a:r>
            <a:r>
              <a:rPr lang="pl-PL" dirty="0" err="1">
                <a:latin typeface="+mj-lt"/>
                <a:cs typeface="Times New Roman" panose="02020603050405020304" pitchFamily="18" charset="0"/>
              </a:rPr>
              <a:t>C</a:t>
            </a:r>
            <a:r>
              <a:rPr lang="pl-PL" dirty="0" err="1" smtClean="0">
                <a:latin typeface="+mj-lt"/>
                <a:cs typeface="Times New Roman" panose="02020603050405020304" pitchFamily="18" charset="0"/>
              </a:rPr>
              <a:t>ivil</a:t>
            </a:r>
            <a:r>
              <a:rPr lang="pl-PL" dirty="0" smtClean="0">
                <a:latin typeface="+mj-lt"/>
                <a:cs typeface="Times New Roman" panose="02020603050405020304" pitchFamily="18" charset="0"/>
              </a:rPr>
              <a:t> </a:t>
            </a:r>
            <a:r>
              <a:rPr lang="pl-PL" dirty="0" err="1" smtClean="0">
                <a:latin typeface="+mj-lt"/>
                <a:cs typeface="Times New Roman" panose="02020603050405020304" pitchFamily="18" charset="0"/>
              </a:rPr>
              <a:t>Procedure</a:t>
            </a:r>
            <a:r>
              <a:rPr lang="pl-PL" dirty="0" smtClean="0">
                <a:latin typeface="+mj-lt"/>
                <a:cs typeface="Times New Roman" panose="02020603050405020304" pitchFamily="18" charset="0"/>
              </a:rPr>
              <a:t>. (art. 1104 -  </a:t>
            </a:r>
            <a:r>
              <a:rPr lang="pl-PL" dirty="0" err="1" smtClean="0">
                <a:latin typeface="+mj-lt"/>
                <a:cs typeface="Times New Roman" panose="02020603050405020304" pitchFamily="18" charset="0"/>
              </a:rPr>
              <a:t>prorogation</a:t>
            </a:r>
            <a:r>
              <a:rPr lang="pl-PL" dirty="0" smtClean="0">
                <a:latin typeface="+mj-lt"/>
                <a:cs typeface="Times New Roman" panose="02020603050405020304" pitchFamily="18" charset="0"/>
              </a:rPr>
              <a:t> , art.1105- </a:t>
            </a:r>
            <a:r>
              <a:rPr lang="pl-PL" dirty="0" err="1" smtClean="0">
                <a:latin typeface="+mj-lt"/>
                <a:cs typeface="Times New Roman" panose="02020603050405020304" pitchFamily="18" charset="0"/>
              </a:rPr>
              <a:t>derogation</a:t>
            </a:r>
            <a:r>
              <a:rPr lang="pl-PL" dirty="0" smtClean="0">
                <a:latin typeface="+mj-lt"/>
                <a:cs typeface="Times New Roman" panose="02020603050405020304" pitchFamily="18" charset="0"/>
              </a:rPr>
              <a:t>)</a:t>
            </a:r>
          </a:p>
          <a:p>
            <a:r>
              <a:rPr lang="pl-PL" dirty="0" smtClean="0">
                <a:latin typeface="+mj-lt"/>
                <a:cs typeface="Times New Roman" panose="02020603050405020304" pitchFamily="18" charset="0"/>
              </a:rPr>
              <a:t>At </a:t>
            </a:r>
            <a:r>
              <a:rPr lang="pl-PL" dirty="0" err="1" smtClean="0">
                <a:latin typeface="+mj-lt"/>
                <a:cs typeface="Times New Roman" panose="02020603050405020304" pitchFamily="18" charset="0"/>
              </a:rPr>
              <a:t>present</a:t>
            </a:r>
            <a:r>
              <a:rPr lang="pl-PL" dirty="0" smtClean="0">
                <a:latin typeface="+mj-lt"/>
                <a:cs typeface="Times New Roman" panose="02020603050405020304" pitchFamily="18" charset="0"/>
              </a:rPr>
              <a:t> </a:t>
            </a:r>
            <a:r>
              <a:rPr lang="pl-PL" dirty="0" err="1" smtClean="0">
                <a:latin typeface="+mj-lt"/>
                <a:cs typeface="Times New Roman" panose="02020603050405020304" pitchFamily="18" charset="0"/>
              </a:rPr>
              <a:t>both</a:t>
            </a:r>
            <a:r>
              <a:rPr lang="pl-PL" dirty="0" smtClean="0">
                <a:latin typeface="+mj-lt"/>
                <a:cs typeface="Times New Roman" panose="02020603050405020304" pitchFamily="18" charset="0"/>
              </a:rPr>
              <a:t> </a:t>
            </a:r>
            <a:r>
              <a:rPr lang="pl-PL" b="1" dirty="0" err="1" smtClean="0">
                <a:latin typeface="+mj-lt"/>
                <a:cs typeface="Times New Roman" panose="02020603050405020304" pitchFamily="18" charset="0"/>
              </a:rPr>
              <a:t>written</a:t>
            </a:r>
            <a:r>
              <a:rPr lang="pl-PL" b="1" dirty="0" smtClean="0">
                <a:latin typeface="+mj-lt"/>
                <a:cs typeface="Times New Roman" panose="02020603050405020304" pitchFamily="18" charset="0"/>
              </a:rPr>
              <a:t> </a:t>
            </a:r>
            <a:r>
              <a:rPr lang="pl-PL" dirty="0" smtClean="0">
                <a:latin typeface="+mj-lt"/>
                <a:cs typeface="Times New Roman" panose="02020603050405020304" pitchFamily="18" charset="0"/>
              </a:rPr>
              <a:t>and </a:t>
            </a:r>
            <a:r>
              <a:rPr lang="pl-PL" b="1" dirty="0" err="1" smtClean="0">
                <a:latin typeface="+mj-lt"/>
                <a:cs typeface="Times New Roman" panose="02020603050405020304" pitchFamily="18" charset="0"/>
              </a:rPr>
              <a:t>electronic</a:t>
            </a:r>
            <a:r>
              <a:rPr lang="pl-PL" b="1" dirty="0" smtClean="0">
                <a:latin typeface="+mj-lt"/>
                <a:cs typeface="Times New Roman" panose="02020603050405020304" pitchFamily="18" charset="0"/>
              </a:rPr>
              <a:t> </a:t>
            </a:r>
            <a:r>
              <a:rPr lang="pl-PL" b="1" dirty="0" err="1" smtClean="0">
                <a:latin typeface="+mj-lt"/>
                <a:cs typeface="Times New Roman" panose="02020603050405020304" pitchFamily="18" charset="0"/>
              </a:rPr>
              <a:t>forms</a:t>
            </a:r>
            <a:r>
              <a:rPr lang="pl-PL" dirty="0" smtClean="0">
                <a:latin typeface="+mj-lt"/>
                <a:cs typeface="Times New Roman" panose="02020603050405020304" pitchFamily="18" charset="0"/>
              </a:rPr>
              <a:t> </a:t>
            </a:r>
            <a:r>
              <a:rPr lang="pl-PL" dirty="0" err="1" smtClean="0">
                <a:latin typeface="+mj-lt"/>
                <a:cs typeface="Times New Roman" panose="02020603050405020304" pitchFamily="18" charset="0"/>
              </a:rPr>
              <a:t>are</a:t>
            </a:r>
            <a:r>
              <a:rPr lang="pl-PL" dirty="0" smtClean="0">
                <a:latin typeface="+mj-lt"/>
                <a:cs typeface="Times New Roman" panose="02020603050405020304" pitchFamily="18" charset="0"/>
              </a:rPr>
              <a:t> </a:t>
            </a:r>
            <a:r>
              <a:rPr lang="pl-PL" dirty="0" err="1" smtClean="0">
                <a:latin typeface="+mj-lt"/>
                <a:cs typeface="Times New Roman" panose="02020603050405020304" pitchFamily="18" charset="0"/>
              </a:rPr>
              <a:t>provided</a:t>
            </a:r>
            <a:r>
              <a:rPr lang="pl-PL" dirty="0" smtClean="0">
                <a:latin typeface="+mj-lt"/>
                <a:cs typeface="Times New Roman" panose="02020603050405020304" pitchFamily="18" charset="0"/>
              </a:rPr>
              <a:t>.</a:t>
            </a:r>
          </a:p>
          <a:p>
            <a:r>
              <a:rPr lang="pl-PL" dirty="0" smtClean="0">
                <a:latin typeface="+mj-lt"/>
                <a:cs typeface="Times New Roman" panose="02020603050405020304" pitchFamily="18" charset="0"/>
              </a:rPr>
              <a:t> </a:t>
            </a:r>
            <a:r>
              <a:rPr lang="pl-PL" dirty="0" err="1" smtClean="0">
                <a:latin typeface="+mj-lt"/>
                <a:cs typeface="Times New Roman" panose="02020603050405020304" pitchFamily="18" charset="0"/>
              </a:rPr>
              <a:t>According</a:t>
            </a:r>
            <a:r>
              <a:rPr lang="pl-PL" dirty="0" smtClean="0">
                <a:latin typeface="+mj-lt"/>
                <a:cs typeface="Times New Roman" panose="02020603050405020304" pitchFamily="18" charset="0"/>
              </a:rPr>
              <a:t> to art. art. 1105</a:t>
            </a:r>
            <a:r>
              <a:rPr lang="pl-PL" baseline="30000" dirty="0" smtClean="0">
                <a:latin typeface="+mj-lt"/>
                <a:cs typeface="Times New Roman" panose="02020603050405020304" pitchFamily="18" charset="0"/>
              </a:rPr>
              <a:t>1</a:t>
            </a:r>
            <a:r>
              <a:rPr lang="pl-PL" dirty="0" smtClean="0">
                <a:latin typeface="+mj-lt"/>
                <a:cs typeface="Times New Roman" panose="02020603050405020304" pitchFamily="18" charset="0"/>
              </a:rPr>
              <a:t> </a:t>
            </a:r>
            <a:r>
              <a:rPr lang="pl-PL" i="1" dirty="0" smtClean="0">
                <a:latin typeface="+mj-lt"/>
                <a:cs typeface="Times New Roman" panose="02020603050405020304" pitchFamily="18" charset="0"/>
              </a:rPr>
              <a:t>:  </a:t>
            </a:r>
            <a:r>
              <a:rPr lang="en-US" i="1" dirty="0" smtClean="0">
                <a:latin typeface="+mj-lt"/>
                <a:cs typeface="Times New Roman" panose="02020603050405020304" pitchFamily="18" charset="0"/>
              </a:rPr>
              <a:t>The requirement that an  agreement </a:t>
            </a:r>
            <a:r>
              <a:rPr lang="pl-PL" i="1" dirty="0" err="1" smtClean="0">
                <a:latin typeface="+mj-lt"/>
                <a:cs typeface="Times New Roman" panose="02020603050405020304" pitchFamily="18" charset="0"/>
              </a:rPr>
              <a:t>shall</a:t>
            </a:r>
            <a:r>
              <a:rPr lang="pl-PL" i="1" dirty="0" smtClean="0">
                <a:latin typeface="+mj-lt"/>
                <a:cs typeface="Times New Roman" panose="02020603050405020304" pitchFamily="18" charset="0"/>
              </a:rPr>
              <a:t> </a:t>
            </a:r>
            <a:r>
              <a:rPr lang="en-US" i="1" dirty="0" smtClean="0">
                <a:latin typeface="+mj-lt"/>
                <a:cs typeface="Times New Roman" panose="02020603050405020304" pitchFamily="18" charset="0"/>
              </a:rPr>
              <a:t>be in writing is met by an electronic communication if the information contained therein is accessible so as to be useable for subsequent reference</a:t>
            </a:r>
            <a:endParaRPr lang="pl-PL" i="1" dirty="0" smtClean="0">
              <a:latin typeface="+mj-lt"/>
              <a:cs typeface="Times New Roman" panose="02020603050405020304" pitchFamily="18" charset="0"/>
            </a:endParaRPr>
          </a:p>
        </p:txBody>
      </p:sp>
      <p:sp>
        <p:nvSpPr>
          <p:cNvPr id="2" name="Tytuł 1"/>
          <p:cNvSpPr>
            <a:spLocks noGrp="1"/>
          </p:cNvSpPr>
          <p:nvPr>
            <p:ph type="title"/>
          </p:nvPr>
        </p:nvSpPr>
        <p:spPr/>
        <p:txBody>
          <a:bodyPr>
            <a:normAutofit fontScale="90000"/>
          </a:bodyPr>
          <a:lstStyle/>
          <a:p>
            <a:r>
              <a:rPr lang="pl-PL" dirty="0" smtClean="0"/>
              <a:t>Bill of </a:t>
            </a:r>
            <a:r>
              <a:rPr lang="pl-PL" dirty="0" err="1" smtClean="0"/>
              <a:t>lading</a:t>
            </a:r>
            <a:r>
              <a:rPr lang="pl-PL" dirty="0" smtClean="0"/>
              <a:t> </a:t>
            </a:r>
            <a:r>
              <a:rPr lang="pl-PL" dirty="0" err="1" smtClean="0"/>
              <a:t>jurisdiction</a:t>
            </a:r>
            <a:r>
              <a:rPr lang="pl-PL" dirty="0" smtClean="0"/>
              <a:t> </a:t>
            </a:r>
            <a:r>
              <a:rPr lang="pl-PL" dirty="0" err="1" smtClean="0"/>
              <a:t>clauses</a:t>
            </a:r>
            <a:r>
              <a:rPr lang="pl-PL" dirty="0" smtClean="0"/>
              <a:t> from the  </a:t>
            </a:r>
            <a:r>
              <a:rPr lang="pl-PL" dirty="0" err="1" smtClean="0"/>
              <a:t>Polish</a:t>
            </a:r>
            <a:r>
              <a:rPr lang="pl-PL" dirty="0" smtClean="0"/>
              <a:t> </a:t>
            </a:r>
            <a:r>
              <a:rPr lang="pl-PL" dirty="0" err="1" smtClean="0"/>
              <a:t>perspective</a:t>
            </a:r>
            <a:endParaRPr lang="pl-PL" dirty="0"/>
          </a:p>
        </p:txBody>
      </p:sp>
    </p:spTree>
    <p:extLst>
      <p:ext uri="{BB962C8B-B14F-4D97-AF65-F5344CB8AC3E}">
        <p14:creationId xmlns:p14="http://schemas.microsoft.com/office/powerpoint/2010/main" val="3324845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365125" indent="-365125" algn="just">
              <a:buClr>
                <a:srgbClr val="0070C0"/>
              </a:buClr>
              <a:buFont typeface="Wingdings" pitchFamily="2" charset="2"/>
              <a:buChar char="Ø"/>
              <a:tabLst>
                <a:tab pos="355600" algn="l"/>
              </a:tabLst>
            </a:pPr>
            <a:r>
              <a:rPr lang="en-GB" dirty="0" smtClean="0">
                <a:latin typeface="Cambria" pitchFamily="18" charset="0"/>
              </a:rPr>
              <a:t>art. 1105[1</a:t>
            </a:r>
            <a:r>
              <a:rPr lang="en-GB" b="1" dirty="0" smtClean="0">
                <a:latin typeface="Cambria" pitchFamily="18" charset="0"/>
              </a:rPr>
              <a:t>] </a:t>
            </a:r>
            <a:r>
              <a:rPr lang="en-GB" b="1" i="1" dirty="0" smtClean="0">
                <a:latin typeface="Cambria" pitchFamily="18" charset="0"/>
              </a:rPr>
              <a:t>Reference in the main agreement </a:t>
            </a:r>
            <a:r>
              <a:rPr lang="en-GB" i="1" dirty="0" smtClean="0">
                <a:latin typeface="Cambria" pitchFamily="18" charset="0"/>
              </a:rPr>
              <a:t>to a document which contains provisions corresponding </a:t>
            </a:r>
            <a:r>
              <a:rPr lang="en-GB" b="1" i="1" dirty="0" smtClean="0">
                <a:latin typeface="Cambria" pitchFamily="18" charset="0"/>
              </a:rPr>
              <a:t>to a</a:t>
            </a:r>
            <a:r>
              <a:rPr lang="pl-PL" b="1" i="1" dirty="0" smtClean="0">
                <a:latin typeface="Cambria" pitchFamily="18" charset="0"/>
              </a:rPr>
              <a:t> </a:t>
            </a:r>
            <a:r>
              <a:rPr lang="pl-PL" b="1" i="1" dirty="0" err="1" smtClean="0">
                <a:latin typeface="Cambria" pitchFamily="18" charset="0"/>
              </a:rPr>
              <a:t>prorogation</a:t>
            </a:r>
            <a:r>
              <a:rPr lang="pl-PL" i="1" dirty="0" smtClean="0">
                <a:latin typeface="Cambria" pitchFamily="18" charset="0"/>
              </a:rPr>
              <a:t> </a:t>
            </a:r>
            <a:r>
              <a:rPr lang="en-GB" i="1" dirty="0" smtClean="0">
                <a:latin typeface="Cambria" pitchFamily="18" charset="0"/>
              </a:rPr>
              <a:t> agreement </a:t>
            </a:r>
            <a:r>
              <a:rPr lang="en-GB" i="1" u="sng" dirty="0" smtClean="0">
                <a:latin typeface="Cambria" pitchFamily="18" charset="0"/>
              </a:rPr>
              <a:t>meets the requirements concerning the form </a:t>
            </a:r>
            <a:r>
              <a:rPr lang="en-GB" i="1" dirty="0" smtClean="0">
                <a:latin typeface="Cambria" pitchFamily="18" charset="0"/>
              </a:rPr>
              <a:t>of that agreement if the </a:t>
            </a:r>
            <a:r>
              <a:rPr lang="en-GB" b="1" i="1" dirty="0" smtClean="0">
                <a:latin typeface="Cambria" pitchFamily="18" charset="0"/>
              </a:rPr>
              <a:t>main agreement is made in writing</a:t>
            </a:r>
            <a:r>
              <a:rPr lang="en-GB" i="1" dirty="0" smtClean="0">
                <a:latin typeface="Cambria" pitchFamily="18" charset="0"/>
              </a:rPr>
              <a:t> and </a:t>
            </a:r>
            <a:r>
              <a:rPr lang="en-GB" b="1" i="1" dirty="0" smtClean="0">
                <a:latin typeface="Cambria" pitchFamily="18" charset="0"/>
              </a:rPr>
              <a:t>the reference incorporates </a:t>
            </a:r>
            <a:r>
              <a:rPr lang="pl-PL" b="1" i="1" dirty="0" err="1" smtClean="0">
                <a:latin typeface="Cambria" pitchFamily="18" charset="0"/>
              </a:rPr>
              <a:t>prorogation</a:t>
            </a:r>
            <a:r>
              <a:rPr lang="pl-PL" i="1" dirty="0" smtClean="0">
                <a:latin typeface="Cambria" pitchFamily="18" charset="0"/>
              </a:rPr>
              <a:t> </a:t>
            </a:r>
            <a:r>
              <a:rPr lang="en-GB" i="1" dirty="0" smtClean="0">
                <a:latin typeface="Cambria" pitchFamily="18" charset="0"/>
              </a:rPr>
              <a:t>agreement into the main agreement</a:t>
            </a:r>
          </a:p>
          <a:p>
            <a:endParaRPr lang="pl-PL" dirty="0"/>
          </a:p>
        </p:txBody>
      </p:sp>
      <p:sp>
        <p:nvSpPr>
          <p:cNvPr id="2" name="Tytuł 1"/>
          <p:cNvSpPr>
            <a:spLocks noGrp="1"/>
          </p:cNvSpPr>
          <p:nvPr>
            <p:ph type="title"/>
          </p:nvPr>
        </p:nvSpPr>
        <p:spPr/>
        <p:txBody>
          <a:bodyPr>
            <a:normAutofit fontScale="90000"/>
          </a:bodyPr>
          <a:lstStyle/>
          <a:p>
            <a:r>
              <a:rPr lang="pl-PL" dirty="0" smtClean="0"/>
              <a:t>New </a:t>
            </a:r>
            <a:r>
              <a:rPr lang="pl-PL" dirty="0" err="1" smtClean="0"/>
              <a:t>provision</a:t>
            </a:r>
            <a:r>
              <a:rPr lang="pl-PL" dirty="0" smtClean="0"/>
              <a:t> of The </a:t>
            </a:r>
            <a:r>
              <a:rPr lang="pl-PL" dirty="0" err="1" smtClean="0"/>
              <a:t>Polish</a:t>
            </a:r>
            <a:r>
              <a:rPr lang="pl-PL" dirty="0" smtClean="0"/>
              <a:t> </a:t>
            </a:r>
            <a:r>
              <a:rPr lang="pl-PL" dirty="0" err="1" smtClean="0"/>
              <a:t>Civil</a:t>
            </a:r>
            <a:r>
              <a:rPr lang="pl-PL" dirty="0" smtClean="0"/>
              <a:t> </a:t>
            </a:r>
            <a:r>
              <a:rPr lang="pl-PL" dirty="0" err="1" smtClean="0"/>
              <a:t>Procedure</a:t>
            </a:r>
            <a:r>
              <a:rPr lang="pl-PL" dirty="0" smtClean="0"/>
              <a:t> </a:t>
            </a:r>
            <a:r>
              <a:rPr lang="pl-PL" dirty="0" err="1" smtClean="0"/>
              <a:t>Code</a:t>
            </a:r>
            <a:endParaRPr lang="pl-PL" dirty="0"/>
          </a:p>
        </p:txBody>
      </p:sp>
    </p:spTree>
    <p:extLst>
      <p:ext uri="{BB962C8B-B14F-4D97-AF65-F5344CB8AC3E}">
        <p14:creationId xmlns:p14="http://schemas.microsoft.com/office/powerpoint/2010/main" val="232123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pl-PL" dirty="0" smtClean="0"/>
              <a:t>The uniform  </a:t>
            </a:r>
            <a:r>
              <a:rPr lang="pl-PL" dirty="0" err="1" smtClean="0"/>
              <a:t>European</a:t>
            </a:r>
            <a:r>
              <a:rPr lang="pl-PL" dirty="0" smtClean="0"/>
              <a:t> </a:t>
            </a:r>
            <a:r>
              <a:rPr lang="pl-PL" dirty="0" err="1"/>
              <a:t>r</a:t>
            </a:r>
            <a:r>
              <a:rPr lang="pl-PL" dirty="0" err="1" smtClean="0"/>
              <a:t>ules</a:t>
            </a:r>
            <a:r>
              <a:rPr lang="pl-PL" dirty="0" smtClean="0"/>
              <a:t> </a:t>
            </a:r>
            <a:r>
              <a:rPr lang="pl-PL" dirty="0" err="1" smtClean="0"/>
              <a:t>concerning</a:t>
            </a:r>
            <a:r>
              <a:rPr lang="pl-PL" dirty="0" smtClean="0"/>
              <a:t> </a:t>
            </a:r>
            <a:r>
              <a:rPr lang="pl-PL" dirty="0" err="1" smtClean="0"/>
              <a:t>jurisdiction</a:t>
            </a:r>
            <a:r>
              <a:rPr lang="pl-PL" dirty="0" smtClean="0"/>
              <a:t> </a:t>
            </a:r>
            <a:r>
              <a:rPr lang="pl-PL" dirty="0" err="1" smtClean="0"/>
              <a:t>agreements</a:t>
            </a:r>
            <a:r>
              <a:rPr lang="pl-PL" dirty="0" smtClean="0"/>
              <a:t> </a:t>
            </a:r>
            <a:r>
              <a:rPr lang="pl-PL" dirty="0" err="1" smtClean="0"/>
              <a:t>are</a:t>
            </a:r>
            <a:r>
              <a:rPr lang="pl-PL" dirty="0" smtClean="0"/>
              <a:t> </a:t>
            </a:r>
            <a:r>
              <a:rPr lang="pl-PL" dirty="0" err="1" smtClean="0"/>
              <a:t>called</a:t>
            </a:r>
            <a:r>
              <a:rPr lang="pl-PL" dirty="0" smtClean="0"/>
              <a:t>         </a:t>
            </a:r>
            <a:r>
              <a:rPr lang="pl-PL" dirty="0" err="1" smtClean="0"/>
              <a:t>Brussels</a:t>
            </a:r>
            <a:r>
              <a:rPr lang="pl-PL" dirty="0" smtClean="0"/>
              <a:t> - Lugano regime.</a:t>
            </a:r>
          </a:p>
          <a:p>
            <a:pPr marL="109728" indent="0">
              <a:buNone/>
            </a:pPr>
            <a:endParaRPr lang="pl-PL" dirty="0" smtClean="0"/>
          </a:p>
          <a:p>
            <a:r>
              <a:rPr lang="pl-PL" dirty="0" smtClean="0"/>
              <a:t> </a:t>
            </a:r>
            <a:r>
              <a:rPr lang="pl-PL" dirty="0" err="1" smtClean="0"/>
              <a:t>They</a:t>
            </a:r>
            <a:r>
              <a:rPr lang="pl-PL" dirty="0" smtClean="0"/>
              <a:t> </a:t>
            </a:r>
            <a:r>
              <a:rPr lang="pl-PL" dirty="0" err="1" smtClean="0"/>
              <a:t>consist</a:t>
            </a:r>
            <a:r>
              <a:rPr lang="pl-PL" dirty="0" smtClean="0"/>
              <a:t> of </a:t>
            </a:r>
            <a:r>
              <a:rPr lang="pl-PL" dirty="0" err="1" smtClean="0"/>
              <a:t>several</a:t>
            </a:r>
            <a:r>
              <a:rPr lang="pl-PL" dirty="0" smtClean="0"/>
              <a:t> </a:t>
            </a:r>
            <a:r>
              <a:rPr lang="pl-PL" dirty="0" err="1" smtClean="0"/>
              <a:t>instruments</a:t>
            </a:r>
            <a:r>
              <a:rPr lang="pl-PL" dirty="0" smtClean="0"/>
              <a:t> </a:t>
            </a:r>
            <a:r>
              <a:rPr lang="pl-PL" dirty="0" err="1" smtClean="0"/>
              <a:t>which</a:t>
            </a:r>
            <a:r>
              <a:rPr lang="pl-PL" dirty="0" smtClean="0"/>
              <a:t> </a:t>
            </a:r>
            <a:r>
              <a:rPr lang="pl-PL" dirty="0" err="1" smtClean="0"/>
              <a:t>have</a:t>
            </a:r>
            <a:r>
              <a:rPr lang="pl-PL" dirty="0" smtClean="0"/>
              <a:t> </a:t>
            </a:r>
            <a:r>
              <a:rPr lang="pl-PL" dirty="0" err="1" smtClean="0"/>
              <a:t>been</a:t>
            </a:r>
            <a:r>
              <a:rPr lang="pl-PL" dirty="0" smtClean="0"/>
              <a:t>  </a:t>
            </a:r>
            <a:r>
              <a:rPr lang="pl-PL" dirty="0" err="1" smtClean="0"/>
              <a:t>gradually</a:t>
            </a:r>
            <a:r>
              <a:rPr lang="pl-PL" dirty="0" smtClean="0"/>
              <a:t> </a:t>
            </a:r>
            <a:r>
              <a:rPr lang="pl-PL" dirty="0" err="1" smtClean="0"/>
              <a:t>implemented</a:t>
            </a:r>
            <a:r>
              <a:rPr lang="pl-PL" dirty="0" smtClean="0"/>
              <a:t>.</a:t>
            </a:r>
          </a:p>
          <a:p>
            <a:endParaRPr lang="pl-PL" dirty="0"/>
          </a:p>
        </p:txBody>
      </p:sp>
      <p:sp>
        <p:nvSpPr>
          <p:cNvPr id="3" name="Tytuł 2"/>
          <p:cNvSpPr>
            <a:spLocks noGrp="1"/>
          </p:cNvSpPr>
          <p:nvPr>
            <p:ph type="title"/>
          </p:nvPr>
        </p:nvSpPr>
        <p:spPr/>
        <p:txBody>
          <a:bodyPr/>
          <a:lstStyle/>
          <a:p>
            <a:endParaRPr lang="pl-PL" dirty="0"/>
          </a:p>
        </p:txBody>
      </p:sp>
    </p:spTree>
    <p:extLst>
      <p:ext uri="{BB962C8B-B14F-4D97-AF65-F5344CB8AC3E}">
        <p14:creationId xmlns:p14="http://schemas.microsoft.com/office/powerpoint/2010/main" val="135653265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err="1">
                <a:latin typeface="+mj-lt"/>
                <a:cs typeface="Times New Roman" panose="02020603050405020304" pitchFamily="18" charset="0"/>
              </a:rPr>
              <a:t>These</a:t>
            </a:r>
            <a:r>
              <a:rPr lang="pl-PL" dirty="0">
                <a:latin typeface="+mj-lt"/>
                <a:cs typeface="Times New Roman" panose="02020603050405020304" pitchFamily="18" charset="0"/>
              </a:rPr>
              <a:t> </a:t>
            </a:r>
            <a:r>
              <a:rPr lang="pl-PL" dirty="0" err="1">
                <a:latin typeface="+mj-lt"/>
                <a:cs typeface="Times New Roman" panose="02020603050405020304" pitchFamily="18" charset="0"/>
              </a:rPr>
              <a:t>provisions</a:t>
            </a:r>
            <a:r>
              <a:rPr lang="pl-PL" dirty="0">
                <a:latin typeface="+mj-lt"/>
                <a:cs typeface="Times New Roman" panose="02020603050405020304" pitchFamily="18" charset="0"/>
              </a:rPr>
              <a:t> of  The </a:t>
            </a:r>
            <a:r>
              <a:rPr lang="pl-PL" dirty="0" err="1">
                <a:latin typeface="+mj-lt"/>
                <a:cs typeface="Times New Roman" panose="02020603050405020304" pitchFamily="18" charset="0"/>
              </a:rPr>
              <a:t>Polish</a:t>
            </a:r>
            <a:r>
              <a:rPr lang="pl-PL" dirty="0">
                <a:latin typeface="+mj-lt"/>
                <a:cs typeface="Times New Roman" panose="02020603050405020304" pitchFamily="18" charset="0"/>
              </a:rPr>
              <a:t> </a:t>
            </a:r>
            <a:r>
              <a:rPr lang="pl-PL" dirty="0" err="1">
                <a:latin typeface="+mj-lt"/>
                <a:cs typeface="Times New Roman" panose="02020603050405020304" pitchFamily="18" charset="0"/>
              </a:rPr>
              <a:t>Civil</a:t>
            </a:r>
            <a:r>
              <a:rPr lang="pl-PL" dirty="0">
                <a:latin typeface="+mj-lt"/>
                <a:cs typeface="Times New Roman" panose="02020603050405020304" pitchFamily="18" charset="0"/>
              </a:rPr>
              <a:t> </a:t>
            </a:r>
            <a:r>
              <a:rPr lang="pl-PL" dirty="0" err="1">
                <a:latin typeface="+mj-lt"/>
                <a:cs typeface="Times New Roman" panose="02020603050405020304" pitchFamily="18" charset="0"/>
              </a:rPr>
              <a:t>Procedure</a:t>
            </a:r>
            <a:r>
              <a:rPr lang="pl-PL" dirty="0">
                <a:latin typeface="+mj-lt"/>
                <a:cs typeface="Times New Roman" panose="02020603050405020304" pitchFamily="18" charset="0"/>
              </a:rPr>
              <a:t> </a:t>
            </a:r>
            <a:r>
              <a:rPr lang="pl-PL" dirty="0" err="1">
                <a:latin typeface="+mj-lt"/>
                <a:cs typeface="Times New Roman" panose="02020603050405020304" pitchFamily="18" charset="0"/>
              </a:rPr>
              <a:t>Code</a:t>
            </a:r>
            <a:r>
              <a:rPr lang="pl-PL" dirty="0">
                <a:latin typeface="+mj-lt"/>
                <a:cs typeface="Times New Roman" panose="02020603050405020304" pitchFamily="18" charset="0"/>
              </a:rPr>
              <a:t> </a:t>
            </a:r>
            <a:r>
              <a:rPr lang="pl-PL" dirty="0" err="1">
                <a:latin typeface="+mj-lt"/>
                <a:cs typeface="Times New Roman" panose="02020603050405020304" pitchFamily="18" charset="0"/>
              </a:rPr>
              <a:t>are</a:t>
            </a:r>
            <a:r>
              <a:rPr lang="pl-PL" dirty="0">
                <a:latin typeface="+mj-lt"/>
                <a:cs typeface="Times New Roman" panose="02020603050405020304" pitchFamily="18" charset="0"/>
              </a:rPr>
              <a:t> applied to </a:t>
            </a:r>
            <a:r>
              <a:rPr lang="pl-PL" dirty="0" err="1">
                <a:latin typeface="+mj-lt"/>
                <a:cs typeface="Times New Roman" panose="02020603050405020304" pitchFamily="18" charset="0"/>
              </a:rPr>
              <a:t>cases</a:t>
            </a:r>
            <a:r>
              <a:rPr lang="pl-PL" dirty="0">
                <a:latin typeface="+mj-lt"/>
                <a:cs typeface="Times New Roman" panose="02020603050405020304" pitchFamily="18" charset="0"/>
              </a:rPr>
              <a:t>  </a:t>
            </a:r>
            <a:r>
              <a:rPr lang="pl-PL" dirty="0" err="1">
                <a:latin typeface="+mj-lt"/>
                <a:cs typeface="Times New Roman" panose="02020603050405020304" pitchFamily="18" charset="0"/>
              </a:rPr>
              <a:t>which</a:t>
            </a:r>
            <a:r>
              <a:rPr lang="pl-PL" dirty="0">
                <a:latin typeface="+mj-lt"/>
                <a:cs typeface="Times New Roman" panose="02020603050405020304" pitchFamily="18" charset="0"/>
              </a:rPr>
              <a:t> </a:t>
            </a:r>
            <a:r>
              <a:rPr lang="pl-PL" dirty="0" err="1">
                <a:latin typeface="+mj-lt"/>
                <a:cs typeface="Times New Roman" panose="02020603050405020304" pitchFamily="18" charset="0"/>
              </a:rPr>
              <a:t>are</a:t>
            </a:r>
            <a:r>
              <a:rPr lang="pl-PL" dirty="0">
                <a:latin typeface="+mj-lt"/>
                <a:cs typeface="Times New Roman" panose="02020603050405020304" pitchFamily="18" charset="0"/>
              </a:rPr>
              <a:t> not </a:t>
            </a:r>
            <a:r>
              <a:rPr lang="pl-PL" dirty="0" err="1">
                <a:latin typeface="+mj-lt"/>
                <a:cs typeface="Times New Roman" panose="02020603050405020304" pitchFamily="18" charset="0"/>
              </a:rPr>
              <a:t>covered</a:t>
            </a:r>
            <a:r>
              <a:rPr lang="pl-PL" dirty="0">
                <a:latin typeface="+mj-lt"/>
                <a:cs typeface="Times New Roman" panose="02020603050405020304" pitchFamily="18" charset="0"/>
              </a:rPr>
              <a:t> by EU </a:t>
            </a:r>
            <a:r>
              <a:rPr lang="pl-PL" dirty="0" err="1">
                <a:latin typeface="+mj-lt"/>
                <a:cs typeface="Times New Roman" panose="02020603050405020304" pitchFamily="18" charset="0"/>
              </a:rPr>
              <a:t>Regulation</a:t>
            </a:r>
            <a:r>
              <a:rPr lang="pl-PL" dirty="0">
                <a:latin typeface="+mj-lt"/>
                <a:cs typeface="Times New Roman" panose="02020603050405020304" pitchFamily="18" charset="0"/>
              </a:rPr>
              <a:t> 1215/2012</a:t>
            </a:r>
            <a:r>
              <a:rPr lang="pl-PL" dirty="0">
                <a:latin typeface="Times New Roman" panose="02020603050405020304" pitchFamily="18" charset="0"/>
                <a:cs typeface="Times New Roman" panose="02020603050405020304" pitchFamily="18" charset="0"/>
              </a:rPr>
              <a:t>.</a:t>
            </a:r>
          </a:p>
          <a:p>
            <a:endParaRPr lang="pl-PL" dirty="0" smtClean="0"/>
          </a:p>
          <a:p>
            <a:r>
              <a:rPr lang="en-US" dirty="0" smtClean="0"/>
              <a:t>As a result, there are two legal regimes concerning the form of </a:t>
            </a:r>
            <a:r>
              <a:rPr lang="pl-PL" dirty="0" smtClean="0"/>
              <a:t> </a:t>
            </a:r>
            <a:r>
              <a:rPr lang="pl-PL" dirty="0" err="1" smtClean="0"/>
              <a:t>jurisdiction</a:t>
            </a:r>
            <a:r>
              <a:rPr lang="pl-PL" dirty="0" smtClean="0"/>
              <a:t> </a:t>
            </a:r>
            <a:r>
              <a:rPr lang="en-US" dirty="0" smtClean="0"/>
              <a:t>agreement </a:t>
            </a:r>
            <a:r>
              <a:rPr lang="pl-PL" dirty="0" err="1" smtClean="0"/>
              <a:t>depending</a:t>
            </a:r>
            <a:r>
              <a:rPr lang="pl-PL" dirty="0" smtClean="0"/>
              <a:t> on </a:t>
            </a:r>
            <a:r>
              <a:rPr lang="en-US" dirty="0" smtClean="0"/>
              <a:t>whether the court indicated by the parties is</a:t>
            </a:r>
            <a:r>
              <a:rPr lang="pl-PL" dirty="0" smtClean="0"/>
              <a:t> </a:t>
            </a:r>
            <a:r>
              <a:rPr lang="pl-PL" dirty="0" err="1" smtClean="0"/>
              <a:t>or</a:t>
            </a:r>
            <a:r>
              <a:rPr lang="pl-PL" dirty="0" smtClean="0"/>
              <a:t> </a:t>
            </a:r>
            <a:r>
              <a:rPr lang="pl-PL" dirty="0" err="1" smtClean="0"/>
              <a:t>is</a:t>
            </a:r>
            <a:r>
              <a:rPr lang="pl-PL" dirty="0" smtClean="0"/>
              <a:t> not </a:t>
            </a:r>
            <a:r>
              <a:rPr lang="en-US" dirty="0" smtClean="0"/>
              <a:t> the court of the </a:t>
            </a:r>
            <a:r>
              <a:rPr lang="pl-PL" dirty="0" smtClean="0"/>
              <a:t>UE </a:t>
            </a:r>
            <a:r>
              <a:rPr lang="pl-PL" dirty="0" err="1" smtClean="0"/>
              <a:t>Member</a:t>
            </a:r>
            <a:r>
              <a:rPr lang="pl-PL" dirty="0" smtClean="0"/>
              <a:t> </a:t>
            </a:r>
            <a:r>
              <a:rPr lang="pl-PL" dirty="0" err="1" smtClean="0"/>
              <a:t>State</a:t>
            </a:r>
            <a:endParaRPr lang="pl-PL" dirty="0"/>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12517522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marL="0" indent="0" algn="just">
              <a:buClr>
                <a:srgbClr val="0070C0"/>
              </a:buClr>
              <a:buNone/>
              <a:tabLst>
                <a:tab pos="355600" algn="l"/>
              </a:tabLst>
            </a:pPr>
            <a:endParaRPr lang="en-GB" dirty="0" smtClean="0">
              <a:latin typeface="Cambria" pitchFamily="18" charset="0"/>
            </a:endParaRPr>
          </a:p>
          <a:p>
            <a:pPr marL="365125" indent="-365125" algn="just">
              <a:buClr>
                <a:srgbClr val="0070C0"/>
              </a:buClr>
              <a:buNone/>
              <a:tabLst>
                <a:tab pos="355600" algn="l"/>
              </a:tabLst>
            </a:pPr>
            <a:r>
              <a:rPr lang="pl-PL" dirty="0" smtClean="0">
                <a:latin typeface="+mj-lt"/>
              </a:rPr>
              <a:t>    </a:t>
            </a:r>
            <a:r>
              <a:rPr lang="pl-PL" dirty="0" err="1" smtClean="0">
                <a:latin typeface="+mj-lt"/>
              </a:rPr>
              <a:t>Cases</a:t>
            </a:r>
            <a:r>
              <a:rPr lang="pl-PL" dirty="0" smtClean="0">
                <a:latin typeface="+mj-lt"/>
              </a:rPr>
              <a:t> </a:t>
            </a:r>
            <a:r>
              <a:rPr lang="pl-PL" dirty="0" err="1" smtClean="0">
                <a:latin typeface="+mj-lt"/>
              </a:rPr>
              <a:t>concerning</a:t>
            </a:r>
            <a:r>
              <a:rPr lang="pl-PL" dirty="0" smtClean="0">
                <a:latin typeface="+mj-lt"/>
              </a:rPr>
              <a:t> the </a:t>
            </a:r>
            <a:r>
              <a:rPr lang="pl-PL" dirty="0" err="1" smtClean="0">
                <a:latin typeface="+mj-lt"/>
              </a:rPr>
              <a:t>binding</a:t>
            </a:r>
            <a:r>
              <a:rPr lang="pl-PL" dirty="0" smtClean="0">
                <a:latin typeface="+mj-lt"/>
              </a:rPr>
              <a:t> </a:t>
            </a:r>
            <a:r>
              <a:rPr lang="pl-PL" dirty="0" err="1" smtClean="0">
                <a:latin typeface="+mj-lt"/>
              </a:rPr>
              <a:t>force</a:t>
            </a:r>
            <a:r>
              <a:rPr lang="pl-PL" dirty="0" smtClean="0">
                <a:latin typeface="+mj-lt"/>
              </a:rPr>
              <a:t> of </a:t>
            </a:r>
            <a:r>
              <a:rPr lang="pl-PL" dirty="0" err="1" smtClean="0">
                <a:latin typeface="+mj-lt"/>
              </a:rPr>
              <a:t>jurisdiction</a:t>
            </a:r>
            <a:r>
              <a:rPr lang="pl-PL" dirty="0" smtClean="0">
                <a:latin typeface="+mj-lt"/>
              </a:rPr>
              <a:t> </a:t>
            </a:r>
            <a:r>
              <a:rPr lang="pl-PL" dirty="0" err="1" smtClean="0">
                <a:latin typeface="+mj-lt"/>
              </a:rPr>
              <a:t>clauses</a:t>
            </a:r>
            <a:r>
              <a:rPr lang="pl-PL" dirty="0" smtClean="0">
                <a:latin typeface="+mj-lt"/>
              </a:rPr>
              <a:t> </a:t>
            </a:r>
            <a:r>
              <a:rPr lang="pl-PL" dirty="0" err="1" smtClean="0">
                <a:latin typeface="+mj-lt"/>
              </a:rPr>
              <a:t>have</a:t>
            </a:r>
            <a:r>
              <a:rPr lang="pl-PL" dirty="0" smtClean="0">
                <a:latin typeface="+mj-lt"/>
              </a:rPr>
              <a:t> </a:t>
            </a:r>
            <a:r>
              <a:rPr lang="pl-PL" dirty="0" err="1" smtClean="0">
                <a:latin typeface="+mj-lt"/>
              </a:rPr>
              <a:t>been</a:t>
            </a:r>
            <a:r>
              <a:rPr lang="pl-PL" dirty="0" smtClean="0">
                <a:latin typeface="+mj-lt"/>
              </a:rPr>
              <a:t> </a:t>
            </a:r>
            <a:r>
              <a:rPr lang="pl-PL" dirty="0" err="1" smtClean="0">
                <a:latin typeface="+mj-lt"/>
              </a:rPr>
              <a:t>rarely</a:t>
            </a:r>
            <a:r>
              <a:rPr lang="pl-PL" dirty="0" smtClean="0">
                <a:latin typeface="+mj-lt"/>
              </a:rPr>
              <a:t> </a:t>
            </a:r>
            <a:r>
              <a:rPr lang="pl-PL" dirty="0" err="1" smtClean="0">
                <a:latin typeface="+mj-lt"/>
              </a:rPr>
              <a:t>heard</a:t>
            </a:r>
            <a:r>
              <a:rPr lang="pl-PL" dirty="0" smtClean="0">
                <a:latin typeface="+mj-lt"/>
              </a:rPr>
              <a:t>  by the </a:t>
            </a:r>
            <a:r>
              <a:rPr lang="pl-PL" dirty="0" err="1" smtClean="0">
                <a:latin typeface="+mj-lt"/>
              </a:rPr>
              <a:t>Polish</a:t>
            </a:r>
            <a:r>
              <a:rPr lang="pl-PL" dirty="0" smtClean="0">
                <a:latin typeface="+mj-lt"/>
              </a:rPr>
              <a:t> </a:t>
            </a:r>
            <a:r>
              <a:rPr lang="pl-PL" dirty="0" err="1" smtClean="0">
                <a:latin typeface="+mj-lt"/>
              </a:rPr>
              <a:t>courts</a:t>
            </a:r>
            <a:r>
              <a:rPr lang="pl-PL" dirty="0" smtClean="0">
                <a:latin typeface="+mj-lt"/>
              </a:rPr>
              <a:t>. In </a:t>
            </a:r>
            <a:r>
              <a:rPr lang="pl-PL" dirty="0" err="1" smtClean="0">
                <a:latin typeface="+mj-lt"/>
              </a:rPr>
              <a:t>two</a:t>
            </a:r>
            <a:r>
              <a:rPr lang="pl-PL" dirty="0" smtClean="0">
                <a:latin typeface="+mj-lt"/>
              </a:rPr>
              <a:t> of </a:t>
            </a:r>
            <a:r>
              <a:rPr lang="pl-PL" dirty="0" err="1" smtClean="0">
                <a:latin typeface="+mj-lt"/>
              </a:rPr>
              <a:t>them</a:t>
            </a:r>
            <a:r>
              <a:rPr lang="pl-PL" dirty="0" smtClean="0">
                <a:latin typeface="+mj-lt"/>
              </a:rPr>
              <a:t> </a:t>
            </a:r>
            <a:r>
              <a:rPr lang="en-GB" dirty="0" smtClean="0">
                <a:latin typeface="+mj-lt"/>
              </a:rPr>
              <a:t>(I CZ 3/68);</a:t>
            </a:r>
          </a:p>
          <a:p>
            <a:pPr marL="361950" indent="0" algn="just">
              <a:buClr>
                <a:srgbClr val="0070C0"/>
              </a:buClr>
              <a:buNone/>
              <a:tabLst>
                <a:tab pos="714375" algn="l"/>
              </a:tabLst>
            </a:pPr>
            <a:r>
              <a:rPr lang="en-GB" dirty="0" smtClean="0">
                <a:latin typeface="+mj-lt"/>
              </a:rPr>
              <a:t>(I CZ 66/69)</a:t>
            </a:r>
            <a:r>
              <a:rPr lang="pl-PL" dirty="0" smtClean="0">
                <a:latin typeface="+mj-lt"/>
              </a:rPr>
              <a:t> </a:t>
            </a:r>
            <a:r>
              <a:rPr lang="pl-PL" dirty="0" err="1" smtClean="0">
                <a:latin typeface="+mj-lt"/>
              </a:rPr>
              <a:t>it</a:t>
            </a:r>
            <a:r>
              <a:rPr lang="pl-PL" dirty="0" smtClean="0">
                <a:latin typeface="+mj-lt"/>
              </a:rPr>
              <a:t> was </a:t>
            </a:r>
            <a:r>
              <a:rPr lang="pl-PL" dirty="0" err="1" smtClean="0">
                <a:latin typeface="+mj-lt"/>
              </a:rPr>
              <a:t>stated</a:t>
            </a:r>
            <a:r>
              <a:rPr lang="pl-PL" dirty="0" smtClean="0">
                <a:latin typeface="+mj-lt"/>
              </a:rPr>
              <a:t> </a:t>
            </a:r>
            <a:r>
              <a:rPr lang="pl-PL" dirty="0" err="1" smtClean="0">
                <a:latin typeface="+mj-lt"/>
              </a:rPr>
              <a:t>that</a:t>
            </a:r>
            <a:r>
              <a:rPr lang="pl-PL" dirty="0" smtClean="0">
                <a:latin typeface="+mj-lt"/>
              </a:rPr>
              <a:t>:</a:t>
            </a:r>
            <a:endParaRPr lang="en-GB" dirty="0" smtClean="0">
              <a:latin typeface="+mj-lt"/>
            </a:endParaRPr>
          </a:p>
          <a:p>
            <a:pPr marL="571500" indent="-571500" algn="just">
              <a:buClr>
                <a:srgbClr val="0070C0"/>
              </a:buClr>
              <a:buNone/>
              <a:tabLst>
                <a:tab pos="355600" algn="l"/>
              </a:tabLst>
            </a:pPr>
            <a:endParaRPr lang="en-GB" dirty="0" smtClean="0">
              <a:latin typeface="Cambria" pitchFamily="18" charset="0"/>
            </a:endParaRPr>
          </a:p>
          <a:p>
            <a:pPr marL="361950" indent="0" algn="just">
              <a:buClr>
                <a:srgbClr val="0070C0"/>
              </a:buClr>
              <a:buNone/>
              <a:tabLst>
                <a:tab pos="355600" algn="l"/>
              </a:tabLst>
            </a:pPr>
            <a:r>
              <a:rPr lang="en-GB" i="1" dirty="0" smtClean="0">
                <a:latin typeface="Cambria" pitchFamily="18" charset="0"/>
              </a:rPr>
              <a:t>bill of lading is not an agreement, thus contained therein jurisdiction agreement does not meet requirements provided for such agreement in the Polish Civil Procedure Code</a:t>
            </a:r>
          </a:p>
          <a:p>
            <a:endParaRPr lang="pl-PL" dirty="0"/>
          </a:p>
        </p:txBody>
      </p:sp>
      <p:sp>
        <p:nvSpPr>
          <p:cNvPr id="2" name="Tytuł 1"/>
          <p:cNvSpPr>
            <a:spLocks noGrp="1"/>
          </p:cNvSpPr>
          <p:nvPr>
            <p:ph type="title"/>
          </p:nvPr>
        </p:nvSpPr>
        <p:spPr/>
        <p:txBody>
          <a:bodyPr>
            <a:normAutofit fontScale="90000"/>
          </a:bodyPr>
          <a:lstStyle/>
          <a:p>
            <a:r>
              <a:rPr lang="pl-PL" dirty="0">
                <a:latin typeface="Cambria" pitchFamily="18" charset="0"/>
              </a:rPr>
              <a:t>D</a:t>
            </a:r>
            <a:r>
              <a:rPr lang="en-GB" dirty="0" err="1" smtClean="0">
                <a:latin typeface="Cambria" pitchFamily="18" charset="0"/>
              </a:rPr>
              <a:t>ecisions</a:t>
            </a:r>
            <a:r>
              <a:rPr lang="en-GB" dirty="0" smtClean="0">
                <a:latin typeface="Cambria" pitchFamily="18" charset="0"/>
              </a:rPr>
              <a:t> of the Polish Supreme Court</a:t>
            </a:r>
            <a:endParaRPr lang="pl-PL" dirty="0"/>
          </a:p>
        </p:txBody>
      </p:sp>
    </p:spTree>
    <p:extLst>
      <p:ext uri="{BB962C8B-B14F-4D97-AF65-F5344CB8AC3E}">
        <p14:creationId xmlns:p14="http://schemas.microsoft.com/office/powerpoint/2010/main" val="25252086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5536" y="1600200"/>
            <a:ext cx="8229600" cy="4525963"/>
          </a:xfrm>
        </p:spPr>
        <p:txBody>
          <a:bodyPr>
            <a:normAutofit lnSpcReduction="10000"/>
          </a:bodyPr>
          <a:lstStyle/>
          <a:p>
            <a:r>
              <a:rPr lang="pl-PL" dirty="0" smtClean="0"/>
              <a:t>EU </a:t>
            </a:r>
            <a:r>
              <a:rPr lang="pl-PL" dirty="0" err="1"/>
              <a:t>R</a:t>
            </a:r>
            <a:r>
              <a:rPr lang="pl-PL" dirty="0" err="1" smtClean="0"/>
              <a:t>egulation</a:t>
            </a:r>
            <a:r>
              <a:rPr lang="pl-PL" dirty="0" smtClean="0"/>
              <a:t> </a:t>
            </a:r>
            <a:r>
              <a:rPr lang="pl-PL" dirty="0" err="1" smtClean="0"/>
              <a:t>is</a:t>
            </a:r>
            <a:r>
              <a:rPr lang="pl-PL" dirty="0" smtClean="0"/>
              <a:t> </a:t>
            </a:r>
            <a:r>
              <a:rPr lang="pl-PL" dirty="0" err="1" smtClean="0"/>
              <a:t>also</a:t>
            </a:r>
            <a:r>
              <a:rPr lang="pl-PL" dirty="0" smtClean="0"/>
              <a:t> the </a:t>
            </a:r>
            <a:r>
              <a:rPr lang="pl-PL" dirty="0" err="1" smtClean="0"/>
              <a:t>reason</a:t>
            </a:r>
            <a:r>
              <a:rPr lang="pl-PL" dirty="0" smtClean="0"/>
              <a:t> to </a:t>
            </a:r>
            <a:r>
              <a:rPr lang="pl-PL" dirty="0" err="1" smtClean="0"/>
              <a:t>drafting</a:t>
            </a:r>
            <a:r>
              <a:rPr lang="pl-PL" dirty="0" smtClean="0"/>
              <a:t> the </a:t>
            </a:r>
            <a:r>
              <a:rPr lang="pl-PL" dirty="0" err="1" smtClean="0"/>
              <a:t>new</a:t>
            </a:r>
            <a:r>
              <a:rPr lang="pl-PL" dirty="0" smtClean="0"/>
              <a:t> </a:t>
            </a:r>
            <a:r>
              <a:rPr lang="pl-PL" dirty="0" err="1" smtClean="0"/>
              <a:t>provision</a:t>
            </a:r>
            <a:r>
              <a:rPr lang="pl-PL" dirty="0" smtClean="0"/>
              <a:t> of The </a:t>
            </a:r>
            <a:r>
              <a:rPr lang="pl-PL" dirty="0" err="1" smtClean="0"/>
              <a:t>Polish</a:t>
            </a:r>
            <a:r>
              <a:rPr lang="pl-PL" dirty="0" smtClean="0"/>
              <a:t> </a:t>
            </a:r>
            <a:r>
              <a:rPr lang="pl-PL" dirty="0" err="1" smtClean="0"/>
              <a:t>Maritime</a:t>
            </a:r>
            <a:r>
              <a:rPr lang="pl-PL" dirty="0" smtClean="0"/>
              <a:t> </a:t>
            </a:r>
            <a:r>
              <a:rPr lang="pl-PL" dirty="0" err="1" smtClean="0"/>
              <a:t>Code</a:t>
            </a:r>
            <a:r>
              <a:rPr lang="pl-PL" dirty="0" smtClean="0"/>
              <a:t> </a:t>
            </a:r>
            <a:r>
              <a:rPr lang="pl-PL" dirty="0" err="1" smtClean="0"/>
              <a:t>stating</a:t>
            </a:r>
            <a:r>
              <a:rPr lang="pl-PL" dirty="0" smtClean="0"/>
              <a:t> </a:t>
            </a:r>
            <a:r>
              <a:rPr lang="pl-PL" dirty="0" err="1" smtClean="0"/>
              <a:t>that</a:t>
            </a:r>
            <a:r>
              <a:rPr lang="pl-PL" dirty="0" smtClean="0"/>
              <a:t>: </a:t>
            </a:r>
          </a:p>
          <a:p>
            <a:r>
              <a:rPr lang="pl-PL" dirty="0" smtClean="0"/>
              <a:t>„</a:t>
            </a:r>
            <a:r>
              <a:rPr lang="en-US" i="1" dirty="0" smtClean="0"/>
              <a:t>A clause contained in a bill of lading is considered as meeting the requirements of the jurisdiction agreement if its content is clearly established in the relevant provision of the contract of carriage, under which such a document has been issued and the </a:t>
            </a:r>
            <a:r>
              <a:rPr lang="pl-PL" i="1" dirty="0" err="1" smtClean="0"/>
              <a:t>consignee</a:t>
            </a:r>
            <a:r>
              <a:rPr lang="pl-PL" i="1" dirty="0" smtClean="0"/>
              <a:t> </a:t>
            </a:r>
            <a:r>
              <a:rPr lang="en-US" i="1" dirty="0" smtClean="0"/>
              <a:t> beyond any doubt agreed to be bound by such a clause</a:t>
            </a:r>
            <a:r>
              <a:rPr lang="pl-PL" dirty="0" smtClean="0"/>
              <a:t>” </a:t>
            </a:r>
          </a:p>
        </p:txBody>
      </p:sp>
      <p:sp>
        <p:nvSpPr>
          <p:cNvPr id="2" name="Tytuł 1"/>
          <p:cNvSpPr>
            <a:spLocks noGrp="1"/>
          </p:cNvSpPr>
          <p:nvPr>
            <p:ph type="title"/>
          </p:nvPr>
        </p:nvSpPr>
        <p:spPr/>
        <p:txBody>
          <a:bodyPr>
            <a:normAutofit fontScale="90000"/>
          </a:bodyPr>
          <a:lstStyle/>
          <a:p>
            <a:r>
              <a:rPr lang="pl-PL" dirty="0" smtClean="0"/>
              <a:t>New </a:t>
            </a:r>
            <a:r>
              <a:rPr lang="pl-PL" dirty="0" err="1" smtClean="0"/>
              <a:t>drafted</a:t>
            </a:r>
            <a:r>
              <a:rPr lang="pl-PL" dirty="0" smtClean="0"/>
              <a:t> </a:t>
            </a:r>
            <a:r>
              <a:rPr lang="pl-PL" dirty="0" err="1" smtClean="0"/>
              <a:t>provision</a:t>
            </a:r>
            <a:r>
              <a:rPr lang="pl-PL" dirty="0" smtClean="0"/>
              <a:t> of the  </a:t>
            </a:r>
            <a:r>
              <a:rPr lang="pl-PL" dirty="0" err="1" smtClean="0"/>
              <a:t>Polish</a:t>
            </a:r>
            <a:r>
              <a:rPr lang="pl-PL" dirty="0" smtClean="0"/>
              <a:t> </a:t>
            </a:r>
            <a:r>
              <a:rPr lang="pl-PL" dirty="0" err="1" smtClean="0"/>
              <a:t>Maritime</a:t>
            </a:r>
            <a:r>
              <a:rPr lang="pl-PL" dirty="0" smtClean="0"/>
              <a:t> </a:t>
            </a:r>
            <a:r>
              <a:rPr lang="pl-PL" dirty="0" err="1" smtClean="0"/>
              <a:t>Code</a:t>
            </a:r>
            <a:endParaRPr lang="pl-PL" dirty="0"/>
          </a:p>
        </p:txBody>
      </p:sp>
    </p:spTree>
    <p:extLst>
      <p:ext uri="{BB962C8B-B14F-4D97-AF65-F5344CB8AC3E}">
        <p14:creationId xmlns:p14="http://schemas.microsoft.com/office/powerpoint/2010/main" val="159848915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dirty="0" smtClean="0"/>
              <a:t>In 2005  the </a:t>
            </a:r>
            <a:r>
              <a:rPr lang="pl-PL" dirty="0" err="1" smtClean="0"/>
              <a:t>new</a:t>
            </a:r>
            <a:r>
              <a:rPr lang="pl-PL" dirty="0" smtClean="0"/>
              <a:t> </a:t>
            </a:r>
            <a:r>
              <a:rPr lang="pl-PL" dirty="0" err="1" smtClean="0"/>
              <a:t>Convention</a:t>
            </a:r>
            <a:r>
              <a:rPr lang="pl-PL" dirty="0" smtClean="0"/>
              <a:t> on Choice of </a:t>
            </a:r>
            <a:r>
              <a:rPr lang="pl-PL" dirty="0" err="1" smtClean="0"/>
              <a:t>Courts</a:t>
            </a:r>
            <a:r>
              <a:rPr lang="pl-PL" dirty="0" smtClean="0"/>
              <a:t> Agreement was </a:t>
            </a:r>
            <a:r>
              <a:rPr lang="en-US" dirty="0" smtClean="0"/>
              <a:t>prepared under the auspices of the Hague Conference on Private International Law</a:t>
            </a:r>
            <a:endParaRPr lang="pl-PL" dirty="0" smtClean="0"/>
          </a:p>
          <a:p>
            <a:r>
              <a:rPr lang="pl-PL" dirty="0" err="1" smtClean="0"/>
              <a:t>This</a:t>
            </a:r>
            <a:r>
              <a:rPr lang="pl-PL" dirty="0" smtClean="0"/>
              <a:t> </a:t>
            </a:r>
            <a:r>
              <a:rPr lang="pl-PL" dirty="0" err="1" smtClean="0"/>
              <a:t>convention</a:t>
            </a:r>
            <a:r>
              <a:rPr lang="pl-PL" dirty="0" smtClean="0"/>
              <a:t>, </a:t>
            </a:r>
            <a:r>
              <a:rPr lang="pl-PL" dirty="0" err="1" smtClean="0"/>
              <a:t>even</a:t>
            </a:r>
            <a:r>
              <a:rPr lang="pl-PL" dirty="0" smtClean="0"/>
              <a:t> </a:t>
            </a:r>
            <a:r>
              <a:rPr lang="pl-PL" dirty="0" err="1" smtClean="0"/>
              <a:t>if</a:t>
            </a:r>
            <a:r>
              <a:rPr lang="pl-PL" dirty="0" smtClean="0"/>
              <a:t> </a:t>
            </a:r>
            <a:r>
              <a:rPr lang="pl-PL" dirty="0" err="1" smtClean="0"/>
              <a:t>comes</a:t>
            </a:r>
            <a:r>
              <a:rPr lang="pl-PL" dirty="0" smtClean="0"/>
              <a:t> </a:t>
            </a:r>
            <a:r>
              <a:rPr lang="pl-PL" dirty="0" err="1" smtClean="0"/>
              <a:t>into</a:t>
            </a:r>
            <a:r>
              <a:rPr lang="pl-PL" dirty="0" smtClean="0"/>
              <a:t> </a:t>
            </a:r>
            <a:r>
              <a:rPr lang="pl-PL" dirty="0" err="1" smtClean="0"/>
              <a:t>force</a:t>
            </a:r>
            <a:r>
              <a:rPr lang="pl-PL" dirty="0" smtClean="0"/>
              <a:t>, </a:t>
            </a:r>
            <a:r>
              <a:rPr lang="pl-PL" b="1" dirty="0" err="1" smtClean="0"/>
              <a:t>does</a:t>
            </a:r>
            <a:r>
              <a:rPr lang="pl-PL" b="1" dirty="0" smtClean="0"/>
              <a:t> not </a:t>
            </a:r>
            <a:r>
              <a:rPr lang="pl-PL" b="1" dirty="0" err="1" smtClean="0"/>
              <a:t>apply</a:t>
            </a:r>
            <a:r>
              <a:rPr lang="pl-PL" b="1" dirty="0" smtClean="0"/>
              <a:t> to the </a:t>
            </a:r>
            <a:r>
              <a:rPr lang="pl-PL" b="1" dirty="0" err="1" smtClean="0"/>
              <a:t>carriage</a:t>
            </a:r>
            <a:r>
              <a:rPr lang="pl-PL" b="1" dirty="0" smtClean="0"/>
              <a:t> of </a:t>
            </a:r>
            <a:r>
              <a:rPr lang="pl-PL" b="1" dirty="0" err="1" smtClean="0"/>
              <a:t>goods</a:t>
            </a:r>
            <a:r>
              <a:rPr lang="pl-PL" b="1" dirty="0" smtClean="0"/>
              <a:t> by </a:t>
            </a:r>
            <a:r>
              <a:rPr lang="pl-PL" b="1" dirty="0" err="1" smtClean="0"/>
              <a:t>sea</a:t>
            </a:r>
            <a:r>
              <a:rPr lang="pl-PL" b="1" dirty="0" smtClean="0"/>
              <a:t> </a:t>
            </a:r>
            <a:r>
              <a:rPr lang="pl-PL" dirty="0" smtClean="0"/>
              <a:t> ( art.2 (f)) </a:t>
            </a:r>
            <a:r>
              <a:rPr lang="pl-PL" dirty="0" err="1" smtClean="0"/>
              <a:t>because</a:t>
            </a:r>
            <a:r>
              <a:rPr lang="pl-PL" dirty="0" smtClean="0"/>
              <a:t> </a:t>
            </a:r>
          </a:p>
          <a:p>
            <a:pPr marL="514350" indent="-514350">
              <a:buAutoNum type="alphaLcParenR"/>
            </a:pPr>
            <a:r>
              <a:rPr lang="pl-PL" dirty="0" err="1" smtClean="0"/>
              <a:t>some</a:t>
            </a:r>
            <a:r>
              <a:rPr lang="pl-PL" dirty="0" smtClean="0"/>
              <a:t> </a:t>
            </a:r>
            <a:r>
              <a:rPr lang="pl-PL" dirty="0" err="1" smtClean="0"/>
              <a:t>states</a:t>
            </a:r>
            <a:r>
              <a:rPr lang="pl-PL" dirty="0" smtClean="0"/>
              <a:t> </a:t>
            </a:r>
            <a:r>
              <a:rPr lang="pl-PL" dirty="0" err="1" smtClean="0"/>
              <a:t>would</a:t>
            </a:r>
            <a:r>
              <a:rPr lang="pl-PL" dirty="0" smtClean="0"/>
              <a:t> not </a:t>
            </a:r>
            <a:r>
              <a:rPr lang="pl-PL" dirty="0" err="1" smtClean="0"/>
              <a:t>agree</a:t>
            </a:r>
            <a:r>
              <a:rPr lang="pl-PL" dirty="0" smtClean="0"/>
              <a:t> to </a:t>
            </a:r>
            <a:r>
              <a:rPr lang="pl-PL" dirty="0" err="1" smtClean="0"/>
              <a:t>its</a:t>
            </a:r>
            <a:r>
              <a:rPr lang="pl-PL" dirty="0" smtClean="0"/>
              <a:t> </a:t>
            </a:r>
            <a:r>
              <a:rPr lang="pl-PL" dirty="0" err="1" smtClean="0"/>
              <a:t>provisions</a:t>
            </a:r>
            <a:r>
              <a:rPr lang="pl-PL" dirty="0" smtClean="0"/>
              <a:t> </a:t>
            </a:r>
            <a:r>
              <a:rPr lang="pl-PL" dirty="0" err="1" smtClean="0"/>
              <a:t>which</a:t>
            </a:r>
            <a:r>
              <a:rPr lang="pl-PL" dirty="0" smtClean="0"/>
              <a:t> </a:t>
            </a:r>
            <a:r>
              <a:rPr lang="pl-PL" dirty="0" err="1" smtClean="0"/>
              <a:t>permitted</a:t>
            </a:r>
            <a:r>
              <a:rPr lang="pl-PL" dirty="0" smtClean="0"/>
              <a:t> a </a:t>
            </a:r>
            <a:r>
              <a:rPr lang="pl-PL" dirty="0" err="1" smtClean="0"/>
              <a:t>carrier</a:t>
            </a:r>
            <a:r>
              <a:rPr lang="pl-PL" dirty="0" smtClean="0"/>
              <a:t> to </a:t>
            </a:r>
            <a:r>
              <a:rPr lang="pl-PL" dirty="0" err="1" smtClean="0"/>
              <a:t>escape</a:t>
            </a:r>
            <a:r>
              <a:rPr lang="pl-PL" dirty="0" smtClean="0"/>
              <a:t> the </a:t>
            </a:r>
            <a:r>
              <a:rPr lang="pl-PL" dirty="0" err="1" smtClean="0"/>
              <a:t>liability</a:t>
            </a:r>
            <a:r>
              <a:rPr lang="pl-PL" dirty="0" smtClean="0"/>
              <a:t>  </a:t>
            </a:r>
            <a:r>
              <a:rPr lang="pl-PL" dirty="0" err="1" smtClean="0"/>
              <a:t>which</a:t>
            </a:r>
            <a:r>
              <a:rPr lang="pl-PL" dirty="0" smtClean="0"/>
              <a:t> Hague Visby </a:t>
            </a:r>
            <a:r>
              <a:rPr lang="pl-PL" dirty="0" err="1" smtClean="0"/>
              <a:t>Rules</a:t>
            </a:r>
            <a:r>
              <a:rPr lang="pl-PL" dirty="0" smtClean="0"/>
              <a:t> </a:t>
            </a:r>
            <a:r>
              <a:rPr lang="pl-PL" dirty="0" err="1" smtClean="0"/>
              <a:t>impose</a:t>
            </a:r>
            <a:r>
              <a:rPr lang="pl-PL" dirty="0" smtClean="0"/>
              <a:t> </a:t>
            </a:r>
            <a:r>
              <a:rPr lang="pl-PL" dirty="0" err="1" smtClean="0"/>
              <a:t>mandatorily</a:t>
            </a:r>
            <a:r>
              <a:rPr lang="pl-PL" dirty="0" smtClean="0"/>
              <a:t> by </a:t>
            </a:r>
            <a:r>
              <a:rPr lang="pl-PL" dirty="0" err="1" smtClean="0"/>
              <a:t>choosing</a:t>
            </a:r>
            <a:r>
              <a:rPr lang="pl-PL" dirty="0" smtClean="0"/>
              <a:t> the </a:t>
            </a:r>
            <a:r>
              <a:rPr lang="pl-PL" dirty="0" err="1" smtClean="0"/>
              <a:t>jurisdiction</a:t>
            </a:r>
            <a:r>
              <a:rPr lang="pl-PL" dirty="0" smtClean="0"/>
              <a:t> of </a:t>
            </a:r>
            <a:r>
              <a:rPr lang="pl-PL" dirty="0" err="1" smtClean="0"/>
              <a:t>another</a:t>
            </a:r>
            <a:r>
              <a:rPr lang="pl-PL" dirty="0" smtClean="0"/>
              <a:t> </a:t>
            </a:r>
            <a:r>
              <a:rPr lang="pl-PL" dirty="0" err="1" smtClean="0"/>
              <a:t>state</a:t>
            </a:r>
            <a:endParaRPr lang="pl-PL" dirty="0" smtClean="0"/>
          </a:p>
          <a:p>
            <a:pPr marL="514350" indent="-514350">
              <a:buAutoNum type="alphaLcParenR"/>
            </a:pPr>
            <a:r>
              <a:rPr lang="en-US" dirty="0" smtClean="0"/>
              <a:t>at the time when the Convention was adopted</a:t>
            </a:r>
            <a:r>
              <a:rPr lang="pl-PL" dirty="0" smtClean="0"/>
              <a:t> the </a:t>
            </a:r>
            <a:r>
              <a:rPr lang="pl-PL" dirty="0" err="1" smtClean="0"/>
              <a:t>details</a:t>
            </a:r>
            <a:r>
              <a:rPr lang="pl-PL" dirty="0" smtClean="0"/>
              <a:t> of the draft Rotterdam </a:t>
            </a:r>
            <a:r>
              <a:rPr lang="pl-PL" dirty="0" err="1" smtClean="0"/>
              <a:t>Rules</a:t>
            </a:r>
            <a:r>
              <a:rPr lang="pl-PL" dirty="0" smtClean="0"/>
              <a:t> </a:t>
            </a:r>
            <a:r>
              <a:rPr lang="pl-PL" dirty="0" err="1" smtClean="0"/>
              <a:t>were</a:t>
            </a:r>
            <a:r>
              <a:rPr lang="pl-PL" dirty="0" smtClean="0"/>
              <a:t> </a:t>
            </a:r>
            <a:r>
              <a:rPr lang="pl-PL" dirty="0" err="1" smtClean="0"/>
              <a:t>still</a:t>
            </a:r>
            <a:r>
              <a:rPr lang="pl-PL" dirty="0" smtClean="0"/>
              <a:t> </a:t>
            </a:r>
            <a:r>
              <a:rPr lang="pl-PL" dirty="0" err="1" smtClean="0"/>
              <a:t>being</a:t>
            </a:r>
            <a:r>
              <a:rPr lang="pl-PL" dirty="0" smtClean="0"/>
              <a:t> </a:t>
            </a:r>
            <a:r>
              <a:rPr lang="pl-PL" dirty="0" err="1" smtClean="0"/>
              <a:t>finalised</a:t>
            </a:r>
            <a:r>
              <a:rPr lang="pl-PL" dirty="0" smtClean="0"/>
              <a:t>.</a:t>
            </a:r>
            <a:endParaRPr lang="pl-PL" i="1" dirty="0" smtClean="0"/>
          </a:p>
          <a:p>
            <a:endParaRPr lang="pl-PL" i="1" dirty="0"/>
          </a:p>
        </p:txBody>
      </p:sp>
      <p:sp>
        <p:nvSpPr>
          <p:cNvPr id="2" name="Tytuł 1"/>
          <p:cNvSpPr>
            <a:spLocks noGrp="1"/>
          </p:cNvSpPr>
          <p:nvPr>
            <p:ph type="title"/>
          </p:nvPr>
        </p:nvSpPr>
        <p:spPr/>
        <p:txBody>
          <a:bodyPr>
            <a:normAutofit fontScale="90000"/>
          </a:bodyPr>
          <a:lstStyle/>
          <a:p>
            <a:r>
              <a:rPr lang="pl-PL" dirty="0" err="1" smtClean="0"/>
              <a:t>Convention</a:t>
            </a:r>
            <a:r>
              <a:rPr lang="pl-PL" dirty="0" smtClean="0"/>
              <a:t> on Choice of </a:t>
            </a:r>
            <a:r>
              <a:rPr lang="pl-PL" dirty="0" err="1" smtClean="0"/>
              <a:t>Courts</a:t>
            </a:r>
            <a:r>
              <a:rPr lang="pl-PL" dirty="0" smtClean="0"/>
              <a:t> Agreement</a:t>
            </a:r>
            <a:endParaRPr lang="pl-PL" dirty="0"/>
          </a:p>
        </p:txBody>
      </p:sp>
    </p:spTree>
    <p:extLst>
      <p:ext uri="{BB962C8B-B14F-4D97-AF65-F5344CB8AC3E}">
        <p14:creationId xmlns:p14="http://schemas.microsoft.com/office/powerpoint/2010/main" val="25941663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The </a:t>
            </a:r>
            <a:r>
              <a:rPr lang="pl-PL" dirty="0" err="1" smtClean="0"/>
              <a:t>provisions</a:t>
            </a:r>
            <a:r>
              <a:rPr lang="pl-PL" dirty="0" smtClean="0"/>
              <a:t> of </a:t>
            </a:r>
            <a:r>
              <a:rPr lang="pl-PL" b="1" dirty="0" smtClean="0"/>
              <a:t>the Rotterdam </a:t>
            </a:r>
            <a:r>
              <a:rPr lang="pl-PL" b="1" dirty="0" err="1" smtClean="0"/>
              <a:t>Rules</a:t>
            </a:r>
            <a:r>
              <a:rPr lang="pl-PL" b="1" dirty="0" smtClean="0"/>
              <a:t> </a:t>
            </a:r>
            <a:r>
              <a:rPr lang="pl-PL" dirty="0" smtClean="0"/>
              <a:t>on </a:t>
            </a:r>
            <a:r>
              <a:rPr lang="pl-PL" dirty="0" err="1" smtClean="0"/>
              <a:t>jurisdiction</a:t>
            </a:r>
            <a:r>
              <a:rPr lang="pl-PL" dirty="0" smtClean="0"/>
              <a:t> and </a:t>
            </a:r>
            <a:r>
              <a:rPr lang="pl-PL" dirty="0" err="1" smtClean="0"/>
              <a:t>arbitration</a:t>
            </a:r>
            <a:r>
              <a:rPr lang="pl-PL" dirty="0" smtClean="0"/>
              <a:t> </a:t>
            </a:r>
            <a:r>
              <a:rPr lang="pl-PL" dirty="0" err="1" smtClean="0"/>
              <a:t>are</a:t>
            </a:r>
            <a:r>
              <a:rPr lang="pl-PL" dirty="0" smtClean="0"/>
              <a:t> </a:t>
            </a:r>
            <a:r>
              <a:rPr lang="pl-PL" dirty="0" err="1" smtClean="0"/>
              <a:t>influenced</a:t>
            </a:r>
            <a:r>
              <a:rPr lang="pl-PL" dirty="0" smtClean="0"/>
              <a:t> by the </a:t>
            </a:r>
            <a:r>
              <a:rPr lang="pl-PL" dirty="0" err="1" smtClean="0"/>
              <a:t>jurisdiction</a:t>
            </a:r>
            <a:r>
              <a:rPr lang="pl-PL" dirty="0" smtClean="0"/>
              <a:t> </a:t>
            </a:r>
            <a:r>
              <a:rPr lang="pl-PL" dirty="0" err="1" smtClean="0"/>
              <a:t>provisions</a:t>
            </a:r>
            <a:r>
              <a:rPr lang="pl-PL" dirty="0" smtClean="0"/>
              <a:t> of </a:t>
            </a:r>
            <a:r>
              <a:rPr lang="pl-PL" b="1" dirty="0" smtClean="0"/>
              <a:t>the Hamburg </a:t>
            </a:r>
            <a:r>
              <a:rPr lang="pl-PL" b="1" dirty="0" err="1" smtClean="0"/>
              <a:t>Rules</a:t>
            </a:r>
            <a:endParaRPr lang="pl-PL" b="1" dirty="0"/>
          </a:p>
        </p:txBody>
      </p:sp>
      <p:sp>
        <p:nvSpPr>
          <p:cNvPr id="3" name="Tytuł 2"/>
          <p:cNvSpPr>
            <a:spLocks noGrp="1"/>
          </p:cNvSpPr>
          <p:nvPr>
            <p:ph type="title"/>
          </p:nvPr>
        </p:nvSpPr>
        <p:spPr/>
        <p:txBody>
          <a:bodyPr/>
          <a:lstStyle/>
          <a:p>
            <a:r>
              <a:rPr lang="pl-PL" dirty="0" smtClean="0"/>
              <a:t>The Rotterdam </a:t>
            </a:r>
            <a:r>
              <a:rPr lang="pl-PL" dirty="0" err="1" smtClean="0"/>
              <a:t>Rules</a:t>
            </a:r>
            <a:endParaRPr lang="pl-PL" dirty="0"/>
          </a:p>
        </p:txBody>
      </p:sp>
    </p:spTree>
    <p:extLst>
      <p:ext uri="{BB962C8B-B14F-4D97-AF65-F5344CB8AC3E}">
        <p14:creationId xmlns:p14="http://schemas.microsoft.com/office/powerpoint/2010/main" val="351654121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The </a:t>
            </a:r>
            <a:r>
              <a:rPr lang="pl-PL" dirty="0" err="1" smtClean="0"/>
              <a:t>relevant</a:t>
            </a:r>
            <a:r>
              <a:rPr lang="pl-PL" dirty="0" smtClean="0"/>
              <a:t> </a:t>
            </a:r>
            <a:r>
              <a:rPr lang="pl-PL" dirty="0" err="1" smtClean="0"/>
              <a:t>rule</a:t>
            </a:r>
            <a:r>
              <a:rPr lang="pl-PL" dirty="0" smtClean="0"/>
              <a:t> of art. 66 RR </a:t>
            </a:r>
            <a:r>
              <a:rPr lang="pl-PL" dirty="0" err="1" smtClean="0"/>
              <a:t>covers</a:t>
            </a:r>
            <a:r>
              <a:rPr lang="pl-PL" dirty="0" smtClean="0"/>
              <a:t> </a:t>
            </a:r>
            <a:r>
              <a:rPr lang="pl-PL" dirty="0" err="1" smtClean="0"/>
              <a:t>only</a:t>
            </a:r>
            <a:r>
              <a:rPr lang="pl-PL" dirty="0" smtClean="0"/>
              <a:t> </a:t>
            </a:r>
            <a:r>
              <a:rPr lang="pl-PL" dirty="0" err="1" smtClean="0"/>
              <a:t>those</a:t>
            </a:r>
            <a:r>
              <a:rPr lang="pl-PL" dirty="0" smtClean="0"/>
              <a:t> </a:t>
            </a:r>
            <a:r>
              <a:rPr lang="pl-PL" dirty="0" err="1" smtClean="0"/>
              <a:t>contracts</a:t>
            </a:r>
            <a:r>
              <a:rPr lang="pl-PL" dirty="0" smtClean="0"/>
              <a:t> to </a:t>
            </a:r>
            <a:r>
              <a:rPr lang="pl-PL" dirty="0" err="1" smtClean="0"/>
              <a:t>which</a:t>
            </a:r>
            <a:r>
              <a:rPr lang="pl-PL" dirty="0" smtClean="0"/>
              <a:t> the </a:t>
            </a:r>
            <a:r>
              <a:rPr lang="pl-PL" dirty="0" err="1" smtClean="0"/>
              <a:t>parties</a:t>
            </a:r>
            <a:r>
              <a:rPr lang="pl-PL" dirty="0" smtClean="0"/>
              <a:t> </a:t>
            </a:r>
            <a:r>
              <a:rPr lang="pl-PL" dirty="0" err="1" smtClean="0"/>
              <a:t>are</a:t>
            </a:r>
            <a:r>
              <a:rPr lang="pl-PL" dirty="0" smtClean="0"/>
              <a:t> </a:t>
            </a:r>
            <a:r>
              <a:rPr lang="pl-PL" dirty="0" err="1" smtClean="0"/>
              <a:t>deemed</a:t>
            </a:r>
            <a:r>
              <a:rPr lang="pl-PL" dirty="0" smtClean="0"/>
              <a:t> to be in </a:t>
            </a:r>
            <a:r>
              <a:rPr lang="pl-PL" dirty="0" err="1" smtClean="0"/>
              <a:t>need</a:t>
            </a:r>
            <a:r>
              <a:rPr lang="pl-PL" dirty="0" smtClean="0"/>
              <a:t> of </a:t>
            </a:r>
            <a:r>
              <a:rPr lang="pl-PL" dirty="0" err="1" smtClean="0"/>
              <a:t>manadatory</a:t>
            </a:r>
            <a:r>
              <a:rPr lang="pl-PL" dirty="0" smtClean="0"/>
              <a:t> </a:t>
            </a:r>
            <a:r>
              <a:rPr lang="pl-PL" dirty="0" err="1" smtClean="0"/>
              <a:t>protection</a:t>
            </a:r>
            <a:endParaRPr lang="pl-PL" dirty="0" smtClean="0"/>
          </a:p>
          <a:p>
            <a:pPr marL="109728" indent="0">
              <a:buNone/>
            </a:pPr>
            <a:endParaRPr lang="pl-PL" dirty="0" smtClean="0"/>
          </a:p>
          <a:p>
            <a:r>
              <a:rPr lang="pl-PL" dirty="0" err="1" smtClean="0"/>
              <a:t>Parties</a:t>
            </a:r>
            <a:r>
              <a:rPr lang="pl-PL" dirty="0" smtClean="0"/>
              <a:t> to </a:t>
            </a:r>
            <a:r>
              <a:rPr lang="pl-PL" dirty="0" err="1" smtClean="0"/>
              <a:t>volume</a:t>
            </a:r>
            <a:r>
              <a:rPr lang="pl-PL" dirty="0" smtClean="0"/>
              <a:t> </a:t>
            </a:r>
            <a:r>
              <a:rPr lang="pl-PL" dirty="0" err="1" smtClean="0"/>
              <a:t>contracts</a:t>
            </a:r>
            <a:r>
              <a:rPr lang="pl-PL" dirty="0" smtClean="0"/>
              <a:t> </a:t>
            </a:r>
            <a:r>
              <a:rPr lang="pl-PL" dirty="0" err="1" smtClean="0"/>
              <a:t>have</a:t>
            </a:r>
            <a:r>
              <a:rPr lang="pl-PL" dirty="0" smtClean="0"/>
              <a:t> </a:t>
            </a:r>
            <a:r>
              <a:rPr lang="pl-PL" dirty="0" err="1" smtClean="0"/>
              <a:t>greater</a:t>
            </a:r>
            <a:r>
              <a:rPr lang="pl-PL" dirty="0" smtClean="0"/>
              <a:t>, </a:t>
            </a:r>
            <a:r>
              <a:rPr lang="pl-PL" dirty="0" err="1" smtClean="0"/>
              <a:t>although</a:t>
            </a:r>
            <a:r>
              <a:rPr lang="pl-PL" dirty="0" smtClean="0"/>
              <a:t> </a:t>
            </a:r>
            <a:r>
              <a:rPr lang="pl-PL" dirty="0" err="1" smtClean="0"/>
              <a:t>still</a:t>
            </a:r>
            <a:r>
              <a:rPr lang="pl-PL" dirty="0" smtClean="0"/>
              <a:t> </a:t>
            </a:r>
            <a:r>
              <a:rPr lang="pl-PL" dirty="0" err="1" smtClean="0"/>
              <a:t>limited</a:t>
            </a:r>
            <a:r>
              <a:rPr lang="pl-PL" dirty="0" smtClean="0"/>
              <a:t> , </a:t>
            </a:r>
            <a:r>
              <a:rPr lang="pl-PL" dirty="0" err="1" smtClean="0"/>
              <a:t>freedom</a:t>
            </a:r>
            <a:r>
              <a:rPr lang="pl-PL" dirty="0" smtClean="0"/>
              <a:t> of </a:t>
            </a:r>
            <a:r>
              <a:rPr lang="pl-PL" dirty="0" err="1" smtClean="0"/>
              <a:t>contract</a:t>
            </a:r>
            <a:r>
              <a:rPr lang="pl-PL" dirty="0" smtClean="0"/>
              <a:t>. (Art.  80 RR)</a:t>
            </a:r>
            <a:endParaRPr lang="pl-PL" dirty="0"/>
          </a:p>
        </p:txBody>
      </p:sp>
      <p:sp>
        <p:nvSpPr>
          <p:cNvPr id="2" name="Tytuł 1"/>
          <p:cNvSpPr>
            <a:spLocks noGrp="1"/>
          </p:cNvSpPr>
          <p:nvPr>
            <p:ph type="title"/>
          </p:nvPr>
        </p:nvSpPr>
        <p:spPr/>
        <p:txBody>
          <a:bodyPr/>
          <a:lstStyle/>
          <a:p>
            <a:r>
              <a:rPr lang="pl-PL" dirty="0" smtClean="0"/>
              <a:t>The Rotterdam </a:t>
            </a:r>
            <a:r>
              <a:rPr lang="pl-PL" dirty="0" err="1" smtClean="0"/>
              <a:t>Rules</a:t>
            </a:r>
            <a:endParaRPr lang="pl-PL" dirty="0"/>
          </a:p>
        </p:txBody>
      </p:sp>
    </p:spTree>
    <p:extLst>
      <p:ext uri="{BB962C8B-B14F-4D97-AF65-F5344CB8AC3E}">
        <p14:creationId xmlns:p14="http://schemas.microsoft.com/office/powerpoint/2010/main" val="39026262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dirty="0" err="1" smtClean="0"/>
              <a:t>Because</a:t>
            </a:r>
            <a:r>
              <a:rPr lang="pl-PL" dirty="0" smtClean="0"/>
              <a:t> of </a:t>
            </a:r>
            <a:r>
              <a:rPr lang="pl-PL" dirty="0" err="1" smtClean="0"/>
              <a:t>divergence</a:t>
            </a:r>
            <a:r>
              <a:rPr lang="pl-PL" dirty="0" smtClean="0"/>
              <a:t> of the </a:t>
            </a:r>
            <a:r>
              <a:rPr lang="pl-PL" dirty="0" err="1" smtClean="0"/>
              <a:t>opinions</a:t>
            </a:r>
            <a:r>
              <a:rPr lang="pl-PL" dirty="0" smtClean="0"/>
              <a:t> on the </a:t>
            </a:r>
            <a:r>
              <a:rPr lang="pl-PL" dirty="0" err="1" smtClean="0"/>
              <a:t>binding</a:t>
            </a:r>
            <a:r>
              <a:rPr lang="pl-PL" dirty="0" smtClean="0"/>
              <a:t> </a:t>
            </a:r>
            <a:r>
              <a:rPr lang="pl-PL" dirty="0" err="1" smtClean="0"/>
              <a:t>force</a:t>
            </a:r>
            <a:r>
              <a:rPr lang="pl-PL" dirty="0" smtClean="0"/>
              <a:t> of </a:t>
            </a:r>
            <a:r>
              <a:rPr lang="pl-PL" dirty="0" err="1" smtClean="0"/>
              <a:t>jurisdiction</a:t>
            </a:r>
            <a:r>
              <a:rPr lang="pl-PL" dirty="0" smtClean="0"/>
              <a:t> ( and </a:t>
            </a:r>
            <a:r>
              <a:rPr lang="pl-PL" dirty="0" err="1" smtClean="0"/>
              <a:t>arbitration</a:t>
            </a:r>
            <a:r>
              <a:rPr lang="pl-PL" dirty="0" smtClean="0"/>
              <a:t> </a:t>
            </a:r>
            <a:r>
              <a:rPr lang="pl-PL" dirty="0" err="1" smtClean="0"/>
              <a:t>agreements</a:t>
            </a:r>
            <a:r>
              <a:rPr lang="pl-PL" dirty="0" smtClean="0"/>
              <a:t>) a </a:t>
            </a:r>
            <a:r>
              <a:rPr lang="pl-PL" dirty="0" err="1" smtClean="0"/>
              <a:t>compromise</a:t>
            </a:r>
            <a:r>
              <a:rPr lang="pl-PL" dirty="0" smtClean="0"/>
              <a:t> was </a:t>
            </a:r>
            <a:r>
              <a:rPr lang="pl-PL" dirty="0" err="1" smtClean="0"/>
              <a:t>necessary</a:t>
            </a:r>
            <a:r>
              <a:rPr lang="pl-PL" dirty="0" smtClean="0"/>
              <a:t>.</a:t>
            </a:r>
          </a:p>
          <a:p>
            <a:pPr marL="109728" indent="0">
              <a:buNone/>
            </a:pPr>
            <a:endParaRPr lang="pl-PL" dirty="0" smtClean="0"/>
          </a:p>
          <a:p>
            <a:r>
              <a:rPr lang="pl-PL" dirty="0" smtClean="0"/>
              <a:t>Art.74:   </a:t>
            </a:r>
            <a:r>
              <a:rPr lang="pl-PL" i="1" dirty="0" smtClean="0"/>
              <a:t>The </a:t>
            </a:r>
            <a:r>
              <a:rPr lang="pl-PL" i="1" dirty="0" err="1" smtClean="0"/>
              <a:t>provision</a:t>
            </a:r>
            <a:r>
              <a:rPr lang="pl-PL" i="1" dirty="0" smtClean="0"/>
              <a:t> of the </a:t>
            </a:r>
            <a:r>
              <a:rPr lang="pl-PL" i="1" dirty="0" err="1" smtClean="0"/>
              <a:t>chapter</a:t>
            </a:r>
            <a:r>
              <a:rPr lang="pl-PL" i="1" dirty="0" smtClean="0"/>
              <a:t> 14 (</a:t>
            </a:r>
            <a:r>
              <a:rPr lang="pl-PL" i="1" dirty="0" err="1" smtClean="0"/>
              <a:t>jurisdiction</a:t>
            </a:r>
            <a:r>
              <a:rPr lang="pl-PL" i="1" dirty="0" smtClean="0"/>
              <a:t>) </a:t>
            </a:r>
            <a:r>
              <a:rPr lang="pl-PL" i="1" dirty="0" err="1" smtClean="0"/>
              <a:t>shall</a:t>
            </a:r>
            <a:r>
              <a:rPr lang="pl-PL" i="1" dirty="0" smtClean="0"/>
              <a:t> bind </a:t>
            </a:r>
            <a:r>
              <a:rPr lang="pl-PL" i="1" dirty="0" err="1" smtClean="0"/>
              <a:t>only</a:t>
            </a:r>
            <a:r>
              <a:rPr lang="pl-PL" i="1" dirty="0" smtClean="0"/>
              <a:t> </a:t>
            </a:r>
            <a:r>
              <a:rPr lang="pl-PL" i="1" dirty="0" err="1" smtClean="0"/>
              <a:t>Contracting</a:t>
            </a:r>
            <a:r>
              <a:rPr lang="pl-PL" i="1" dirty="0" smtClean="0"/>
              <a:t> </a:t>
            </a:r>
            <a:r>
              <a:rPr lang="pl-PL" i="1" dirty="0" err="1" smtClean="0"/>
              <a:t>States</a:t>
            </a:r>
            <a:r>
              <a:rPr lang="pl-PL" i="1" dirty="0" smtClean="0"/>
              <a:t> </a:t>
            </a:r>
            <a:r>
              <a:rPr lang="pl-PL" i="1" dirty="0" err="1" smtClean="0"/>
              <a:t>that</a:t>
            </a:r>
            <a:r>
              <a:rPr lang="pl-PL" i="1" dirty="0" smtClean="0"/>
              <a:t> </a:t>
            </a:r>
            <a:r>
              <a:rPr lang="pl-PL" i="1" dirty="0" err="1" smtClean="0"/>
              <a:t>declare</a:t>
            </a:r>
            <a:r>
              <a:rPr lang="pl-PL" i="1" dirty="0" smtClean="0"/>
              <a:t> in </a:t>
            </a:r>
            <a:r>
              <a:rPr lang="pl-PL" i="1" dirty="0" err="1" smtClean="0"/>
              <a:t>accordance</a:t>
            </a:r>
            <a:r>
              <a:rPr lang="pl-PL" i="1" dirty="0" smtClean="0"/>
              <a:t> with </a:t>
            </a:r>
            <a:r>
              <a:rPr lang="pl-PL" i="1" dirty="0" err="1" smtClean="0"/>
              <a:t>article</a:t>
            </a:r>
            <a:r>
              <a:rPr lang="pl-PL" i="1" dirty="0" smtClean="0"/>
              <a:t> 91 </a:t>
            </a:r>
            <a:r>
              <a:rPr lang="pl-PL" i="1" dirty="0" err="1" smtClean="0"/>
              <a:t>that</a:t>
            </a:r>
            <a:r>
              <a:rPr lang="pl-PL" i="1" dirty="0" smtClean="0"/>
              <a:t> </a:t>
            </a:r>
            <a:r>
              <a:rPr lang="pl-PL" i="1" dirty="0" err="1" smtClean="0"/>
              <a:t>they</a:t>
            </a:r>
            <a:r>
              <a:rPr lang="pl-PL" i="1" dirty="0" smtClean="0"/>
              <a:t> </a:t>
            </a:r>
            <a:r>
              <a:rPr lang="pl-PL" i="1" dirty="0" err="1" smtClean="0"/>
              <a:t>will</a:t>
            </a:r>
            <a:r>
              <a:rPr lang="pl-PL" i="1" dirty="0" smtClean="0"/>
              <a:t> be </a:t>
            </a:r>
            <a:r>
              <a:rPr lang="pl-PL" i="1" dirty="0" err="1" smtClean="0"/>
              <a:t>bound</a:t>
            </a:r>
            <a:r>
              <a:rPr lang="pl-PL" i="1" dirty="0" smtClean="0"/>
              <a:t> by </a:t>
            </a:r>
            <a:r>
              <a:rPr lang="pl-PL" i="1" dirty="0" err="1" smtClean="0"/>
              <a:t>them</a:t>
            </a:r>
            <a:endParaRPr lang="pl-PL" i="1" dirty="0" smtClean="0"/>
          </a:p>
          <a:p>
            <a:pPr marL="109728" indent="0">
              <a:buNone/>
            </a:pPr>
            <a:endParaRPr lang="pl-PL" i="1" dirty="0" smtClean="0"/>
          </a:p>
          <a:p>
            <a:r>
              <a:rPr lang="pl-PL" dirty="0" smtClean="0"/>
              <a:t>The same </a:t>
            </a:r>
            <a:r>
              <a:rPr lang="pl-PL" dirty="0" err="1" smtClean="0"/>
              <a:t>is</a:t>
            </a:r>
            <a:r>
              <a:rPr lang="pl-PL" dirty="0" smtClean="0"/>
              <a:t> </a:t>
            </a:r>
            <a:r>
              <a:rPr lang="pl-PL" dirty="0" err="1" smtClean="0"/>
              <a:t>stated</a:t>
            </a:r>
            <a:r>
              <a:rPr lang="pl-PL" dirty="0" smtClean="0"/>
              <a:t> with </a:t>
            </a:r>
            <a:r>
              <a:rPr lang="pl-PL" dirty="0" err="1" smtClean="0"/>
              <a:t>respect</a:t>
            </a:r>
            <a:r>
              <a:rPr lang="pl-PL" dirty="0" smtClean="0"/>
              <a:t> to </a:t>
            </a:r>
            <a:r>
              <a:rPr lang="pl-PL" dirty="0" err="1" smtClean="0"/>
              <a:t>arbitration</a:t>
            </a:r>
            <a:r>
              <a:rPr lang="pl-PL" dirty="0" smtClean="0"/>
              <a:t> </a:t>
            </a:r>
            <a:r>
              <a:rPr lang="pl-PL" dirty="0" err="1" smtClean="0"/>
              <a:t>agreement</a:t>
            </a:r>
            <a:r>
              <a:rPr lang="pl-PL" dirty="0" smtClean="0"/>
              <a:t> in art. 78 of RR. </a:t>
            </a:r>
          </a:p>
          <a:p>
            <a:r>
              <a:rPr lang="pl-PL" dirty="0" smtClean="0"/>
              <a:t>As a </a:t>
            </a:r>
            <a:r>
              <a:rPr lang="pl-PL" dirty="0" err="1" smtClean="0"/>
              <a:t>result</a:t>
            </a:r>
            <a:r>
              <a:rPr lang="pl-PL" dirty="0" smtClean="0"/>
              <a:t> of </a:t>
            </a:r>
            <a:r>
              <a:rPr lang="pl-PL" dirty="0" err="1" smtClean="0"/>
              <a:t>this</a:t>
            </a:r>
            <a:r>
              <a:rPr lang="pl-PL" dirty="0" smtClean="0"/>
              <a:t> </a:t>
            </a:r>
            <a:r>
              <a:rPr lang="pl-PL" dirty="0" err="1" smtClean="0"/>
              <a:t>solution</a:t>
            </a:r>
            <a:r>
              <a:rPr lang="pl-PL" dirty="0" smtClean="0"/>
              <a:t>  a </a:t>
            </a:r>
            <a:r>
              <a:rPr lang="pl-PL" dirty="0" err="1" smtClean="0"/>
              <a:t>diversity</a:t>
            </a:r>
            <a:r>
              <a:rPr lang="pl-PL" dirty="0" smtClean="0"/>
              <a:t> </a:t>
            </a:r>
            <a:r>
              <a:rPr lang="pl-PL" dirty="0" err="1" smtClean="0"/>
              <a:t>will</a:t>
            </a:r>
            <a:r>
              <a:rPr lang="pl-PL" dirty="0" smtClean="0"/>
              <a:t> remain.</a:t>
            </a:r>
          </a:p>
          <a:p>
            <a:endParaRPr lang="pl-PL" dirty="0"/>
          </a:p>
        </p:txBody>
      </p:sp>
      <p:sp>
        <p:nvSpPr>
          <p:cNvPr id="2" name="Tytuł 1"/>
          <p:cNvSpPr>
            <a:spLocks noGrp="1"/>
          </p:cNvSpPr>
          <p:nvPr>
            <p:ph type="title"/>
          </p:nvPr>
        </p:nvSpPr>
        <p:spPr/>
        <p:txBody>
          <a:bodyPr/>
          <a:lstStyle/>
          <a:p>
            <a:r>
              <a:rPr lang="pl-PL" dirty="0" smtClean="0"/>
              <a:t>The </a:t>
            </a:r>
            <a:r>
              <a:rPr lang="pl-PL" dirty="0" err="1" smtClean="0"/>
              <a:t>State</a:t>
            </a:r>
            <a:r>
              <a:rPr lang="pl-PL" dirty="0" smtClean="0"/>
              <a:t> </a:t>
            </a:r>
            <a:r>
              <a:rPr lang="pl-PL" dirty="0" err="1" smtClean="0"/>
              <a:t>Declaration</a:t>
            </a:r>
            <a:endParaRPr lang="pl-PL" dirty="0"/>
          </a:p>
        </p:txBody>
      </p:sp>
    </p:spTree>
    <p:extLst>
      <p:ext uri="{BB962C8B-B14F-4D97-AF65-F5344CB8AC3E}">
        <p14:creationId xmlns:p14="http://schemas.microsoft.com/office/powerpoint/2010/main" val="7640364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smtClean="0"/>
              <a:t>A single EU </a:t>
            </a:r>
            <a:r>
              <a:rPr lang="pl-PL" dirty="0" err="1" smtClean="0"/>
              <a:t>Member</a:t>
            </a:r>
            <a:r>
              <a:rPr lang="pl-PL" dirty="0" smtClean="0"/>
              <a:t> </a:t>
            </a:r>
            <a:r>
              <a:rPr lang="pl-PL" dirty="0" err="1" smtClean="0"/>
              <a:t>State</a:t>
            </a:r>
            <a:r>
              <a:rPr lang="pl-PL" dirty="0" smtClean="0"/>
              <a:t> </a:t>
            </a:r>
            <a:r>
              <a:rPr lang="pl-PL" dirty="0" err="1" smtClean="0"/>
              <a:t>cannot</a:t>
            </a:r>
            <a:r>
              <a:rPr lang="pl-PL" dirty="0" smtClean="0"/>
              <a:t> </a:t>
            </a:r>
            <a:r>
              <a:rPr lang="pl-PL" dirty="0" err="1" smtClean="0"/>
              <a:t>override</a:t>
            </a:r>
            <a:r>
              <a:rPr lang="pl-PL" dirty="0" smtClean="0"/>
              <a:t> the </a:t>
            </a:r>
            <a:r>
              <a:rPr lang="pl-PL" dirty="0" err="1" smtClean="0"/>
              <a:t>rules</a:t>
            </a:r>
            <a:r>
              <a:rPr lang="pl-PL" dirty="0" smtClean="0"/>
              <a:t> of the EC </a:t>
            </a:r>
            <a:r>
              <a:rPr lang="pl-PL" dirty="0" err="1" smtClean="0"/>
              <a:t>Jurisdiction</a:t>
            </a:r>
            <a:r>
              <a:rPr lang="pl-PL" dirty="0" smtClean="0"/>
              <a:t> </a:t>
            </a:r>
            <a:r>
              <a:rPr lang="pl-PL" dirty="0" err="1" smtClean="0"/>
              <a:t>Regulation</a:t>
            </a:r>
            <a:r>
              <a:rPr lang="pl-PL" dirty="0" smtClean="0"/>
              <a:t> by </a:t>
            </a:r>
            <a:r>
              <a:rPr lang="pl-PL" dirty="0" err="1" smtClean="0"/>
              <a:t>entering</a:t>
            </a:r>
            <a:r>
              <a:rPr lang="pl-PL" dirty="0" smtClean="0"/>
              <a:t> </a:t>
            </a:r>
            <a:r>
              <a:rPr lang="pl-PL" dirty="0" err="1" smtClean="0"/>
              <a:t>into</a:t>
            </a:r>
            <a:r>
              <a:rPr lang="pl-PL" dirty="0" smtClean="0"/>
              <a:t> a </a:t>
            </a:r>
            <a:r>
              <a:rPr lang="pl-PL" dirty="0" err="1" smtClean="0"/>
              <a:t>new</a:t>
            </a:r>
            <a:r>
              <a:rPr lang="pl-PL" dirty="0" smtClean="0"/>
              <a:t> </a:t>
            </a:r>
            <a:r>
              <a:rPr lang="pl-PL" dirty="0" err="1" smtClean="0"/>
              <a:t>international</a:t>
            </a:r>
            <a:r>
              <a:rPr lang="pl-PL" dirty="0" smtClean="0"/>
              <a:t> </a:t>
            </a:r>
            <a:r>
              <a:rPr lang="pl-PL" dirty="0" err="1" smtClean="0"/>
              <a:t>convention</a:t>
            </a:r>
            <a:r>
              <a:rPr lang="pl-PL" dirty="0" smtClean="0"/>
              <a:t> </a:t>
            </a:r>
            <a:r>
              <a:rPr lang="pl-PL" dirty="0" err="1" smtClean="0"/>
              <a:t>since</a:t>
            </a:r>
            <a:r>
              <a:rPr lang="pl-PL" dirty="0" smtClean="0"/>
              <a:t> </a:t>
            </a:r>
            <a:r>
              <a:rPr lang="pl-PL" dirty="0" err="1" smtClean="0"/>
              <a:t>competence</a:t>
            </a:r>
            <a:r>
              <a:rPr lang="pl-PL" dirty="0" smtClean="0"/>
              <a:t> </a:t>
            </a:r>
            <a:r>
              <a:rPr lang="pl-PL" dirty="0" err="1" smtClean="0"/>
              <a:t>concerning</a:t>
            </a:r>
            <a:r>
              <a:rPr lang="pl-PL" dirty="0" smtClean="0"/>
              <a:t> </a:t>
            </a:r>
            <a:r>
              <a:rPr lang="pl-PL" dirty="0" err="1" smtClean="0"/>
              <a:t>these</a:t>
            </a:r>
            <a:r>
              <a:rPr lang="pl-PL" dirty="0" smtClean="0"/>
              <a:t> </a:t>
            </a:r>
            <a:r>
              <a:rPr lang="pl-PL" dirty="0" err="1" smtClean="0"/>
              <a:t>matters</a:t>
            </a:r>
            <a:r>
              <a:rPr lang="pl-PL" dirty="0" smtClean="0"/>
              <a:t> </a:t>
            </a:r>
            <a:r>
              <a:rPr lang="pl-PL" dirty="0" err="1" smtClean="0"/>
              <a:t>has</a:t>
            </a:r>
            <a:r>
              <a:rPr lang="pl-PL" dirty="0" smtClean="0"/>
              <a:t> </a:t>
            </a:r>
            <a:r>
              <a:rPr lang="pl-PL" dirty="0" err="1" smtClean="0"/>
              <a:t>been</a:t>
            </a:r>
            <a:r>
              <a:rPr lang="pl-PL" dirty="0" smtClean="0"/>
              <a:t> </a:t>
            </a:r>
            <a:r>
              <a:rPr lang="pl-PL" dirty="0" err="1" smtClean="0"/>
              <a:t>transfered</a:t>
            </a:r>
            <a:r>
              <a:rPr lang="pl-PL" dirty="0" smtClean="0"/>
              <a:t> to </a:t>
            </a:r>
            <a:r>
              <a:rPr lang="pl-PL" dirty="0" err="1" smtClean="0"/>
              <a:t>that</a:t>
            </a:r>
            <a:r>
              <a:rPr lang="pl-PL" dirty="0" smtClean="0"/>
              <a:t> </a:t>
            </a:r>
            <a:r>
              <a:rPr lang="pl-PL" dirty="0" err="1" smtClean="0"/>
              <a:t>organization</a:t>
            </a:r>
            <a:r>
              <a:rPr lang="pl-PL" dirty="0" smtClean="0"/>
              <a:t> by </a:t>
            </a:r>
            <a:r>
              <a:rPr lang="pl-PL" dirty="0" err="1" smtClean="0"/>
              <a:t>its</a:t>
            </a:r>
            <a:r>
              <a:rPr lang="pl-PL" dirty="0" smtClean="0"/>
              <a:t> </a:t>
            </a:r>
            <a:r>
              <a:rPr lang="pl-PL" dirty="0" err="1" smtClean="0"/>
              <a:t>member</a:t>
            </a:r>
            <a:r>
              <a:rPr lang="pl-PL" dirty="0" smtClean="0"/>
              <a:t> </a:t>
            </a:r>
            <a:r>
              <a:rPr lang="pl-PL" dirty="0" err="1" smtClean="0"/>
              <a:t>States</a:t>
            </a:r>
            <a:r>
              <a:rPr lang="pl-PL" dirty="0" smtClean="0"/>
              <a:t>.</a:t>
            </a:r>
          </a:p>
          <a:p>
            <a:r>
              <a:rPr lang="pl-PL" dirty="0" err="1" smtClean="0"/>
              <a:t>Such</a:t>
            </a:r>
            <a:r>
              <a:rPr lang="pl-PL" dirty="0" smtClean="0"/>
              <a:t> a </a:t>
            </a:r>
            <a:r>
              <a:rPr lang="pl-PL" dirty="0" err="1" smtClean="0"/>
              <a:t>declaration</a:t>
            </a:r>
            <a:r>
              <a:rPr lang="pl-PL" dirty="0" smtClean="0"/>
              <a:t> </a:t>
            </a:r>
            <a:r>
              <a:rPr lang="pl-PL" dirty="0" err="1" smtClean="0"/>
              <a:t>may</a:t>
            </a:r>
            <a:r>
              <a:rPr lang="pl-PL" dirty="0" smtClean="0"/>
              <a:t> be </a:t>
            </a:r>
            <a:r>
              <a:rPr lang="pl-PL" dirty="0" err="1" smtClean="0"/>
              <a:t>made</a:t>
            </a:r>
            <a:r>
              <a:rPr lang="pl-PL" dirty="0" smtClean="0"/>
              <a:t> by The EU  in </a:t>
            </a:r>
            <a:r>
              <a:rPr lang="pl-PL" dirty="0" err="1" smtClean="0"/>
              <a:t>accordance</a:t>
            </a:r>
            <a:r>
              <a:rPr lang="pl-PL" dirty="0" smtClean="0"/>
              <a:t> with Art. 93.</a:t>
            </a:r>
          </a:p>
          <a:p>
            <a:r>
              <a:rPr lang="pl-PL" dirty="0" err="1" smtClean="0"/>
              <a:t>If</a:t>
            </a:r>
            <a:r>
              <a:rPr lang="pl-PL" dirty="0" smtClean="0"/>
              <a:t> not the </a:t>
            </a:r>
            <a:r>
              <a:rPr lang="pl-PL" dirty="0" err="1" smtClean="0"/>
              <a:t>relevant</a:t>
            </a:r>
            <a:r>
              <a:rPr lang="pl-PL" dirty="0" smtClean="0"/>
              <a:t> EU </a:t>
            </a:r>
            <a:r>
              <a:rPr lang="pl-PL" dirty="0" err="1" smtClean="0"/>
              <a:t>regulations</a:t>
            </a:r>
            <a:r>
              <a:rPr lang="pl-PL" dirty="0" smtClean="0"/>
              <a:t> </a:t>
            </a:r>
            <a:r>
              <a:rPr lang="pl-PL" dirty="0" err="1" smtClean="0"/>
              <a:t>would</a:t>
            </a:r>
            <a:r>
              <a:rPr lang="pl-PL" dirty="0" smtClean="0"/>
              <a:t>   </a:t>
            </a:r>
            <a:r>
              <a:rPr lang="pl-PL" dirty="0" err="1" smtClean="0"/>
              <a:t>prevail</a:t>
            </a:r>
            <a:r>
              <a:rPr lang="pl-PL" dirty="0" smtClean="0"/>
              <a:t> </a:t>
            </a:r>
            <a:r>
              <a:rPr lang="pl-PL" dirty="0" err="1" smtClean="0"/>
              <a:t>over</a:t>
            </a:r>
            <a:r>
              <a:rPr lang="pl-PL" dirty="0" smtClean="0"/>
              <a:t> the </a:t>
            </a:r>
            <a:r>
              <a:rPr lang="pl-PL" dirty="0" err="1" smtClean="0"/>
              <a:t>provisions</a:t>
            </a:r>
            <a:r>
              <a:rPr lang="pl-PL" dirty="0" smtClean="0"/>
              <a:t> of the RR.</a:t>
            </a:r>
          </a:p>
          <a:p>
            <a:endParaRPr lang="pl-PL" dirty="0" smtClean="0"/>
          </a:p>
          <a:p>
            <a:endParaRPr lang="pl-PL" i="1" dirty="0"/>
          </a:p>
        </p:txBody>
      </p:sp>
      <p:sp>
        <p:nvSpPr>
          <p:cNvPr id="2" name="Tytuł 1"/>
          <p:cNvSpPr>
            <a:spLocks noGrp="1"/>
          </p:cNvSpPr>
          <p:nvPr>
            <p:ph type="title"/>
          </p:nvPr>
        </p:nvSpPr>
        <p:spPr/>
        <p:txBody>
          <a:bodyPr/>
          <a:lstStyle/>
          <a:p>
            <a:r>
              <a:rPr lang="pl-PL" dirty="0" smtClean="0"/>
              <a:t>The EU </a:t>
            </a:r>
            <a:r>
              <a:rPr lang="pl-PL" dirty="0" err="1" smtClean="0"/>
              <a:t>Declaration</a:t>
            </a:r>
            <a:endParaRPr lang="pl-PL" dirty="0"/>
          </a:p>
        </p:txBody>
      </p:sp>
    </p:spTree>
    <p:extLst>
      <p:ext uri="{BB962C8B-B14F-4D97-AF65-F5344CB8AC3E}">
        <p14:creationId xmlns:p14="http://schemas.microsoft.com/office/powerpoint/2010/main" val="174162981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dirty="0" smtClean="0"/>
              <a:t>T</a:t>
            </a:r>
            <a:r>
              <a:rPr lang="en-US" dirty="0" smtClean="0"/>
              <a:t>he legal relations connected with the jurisdiction clauses in bills of lading </a:t>
            </a:r>
            <a:r>
              <a:rPr lang="pl-PL" dirty="0" err="1" smtClean="0"/>
              <a:t>seems</a:t>
            </a:r>
            <a:r>
              <a:rPr lang="pl-PL" dirty="0" smtClean="0"/>
              <a:t> </a:t>
            </a:r>
            <a:r>
              <a:rPr lang="en-US" dirty="0" smtClean="0"/>
              <a:t> therefore deemed special.</a:t>
            </a:r>
            <a:br>
              <a:rPr lang="en-US" dirty="0" smtClean="0"/>
            </a:br>
            <a:r>
              <a:rPr lang="en-US" dirty="0" smtClean="0"/>
              <a:t>Such a </a:t>
            </a:r>
            <a:r>
              <a:rPr lang="pl-PL" dirty="0" err="1" smtClean="0"/>
              <a:t>conclusion</a:t>
            </a:r>
            <a:r>
              <a:rPr lang="pl-PL" dirty="0" smtClean="0"/>
              <a:t> </a:t>
            </a:r>
            <a:r>
              <a:rPr lang="en-US" dirty="0" smtClean="0"/>
              <a:t>comes</a:t>
            </a:r>
            <a:r>
              <a:rPr lang="pl-PL" dirty="0" smtClean="0"/>
              <a:t> </a:t>
            </a:r>
            <a:r>
              <a:rPr lang="pl-PL" dirty="0" err="1" smtClean="0"/>
              <a:t>also</a:t>
            </a:r>
            <a:r>
              <a:rPr lang="pl-PL" dirty="0" smtClean="0"/>
              <a:t> </a:t>
            </a:r>
            <a:r>
              <a:rPr lang="en-US" dirty="0" smtClean="0"/>
              <a:t> from the inclusion of the relevant specific regulation in the </a:t>
            </a:r>
            <a:r>
              <a:rPr lang="pl-PL" dirty="0" smtClean="0"/>
              <a:t> </a:t>
            </a:r>
            <a:r>
              <a:rPr lang="pl-PL" dirty="0"/>
              <a:t>H</a:t>
            </a:r>
            <a:r>
              <a:rPr lang="pl-PL" dirty="0" smtClean="0"/>
              <a:t>amburg </a:t>
            </a:r>
            <a:r>
              <a:rPr lang="en-US" dirty="0" smtClean="0"/>
              <a:t>Rules and the </a:t>
            </a:r>
            <a:r>
              <a:rPr lang="pl-PL" dirty="0" smtClean="0"/>
              <a:t>Rotterdam </a:t>
            </a:r>
            <a:r>
              <a:rPr lang="en-US" dirty="0" smtClean="0"/>
              <a:t> Rules</a:t>
            </a:r>
            <a:endParaRPr lang="pl-PL" dirty="0" smtClean="0"/>
          </a:p>
          <a:p>
            <a:r>
              <a:rPr lang="pl-PL" dirty="0" err="1" smtClean="0"/>
              <a:t>These</a:t>
            </a:r>
            <a:r>
              <a:rPr lang="pl-PL" dirty="0" smtClean="0"/>
              <a:t> </a:t>
            </a:r>
            <a:r>
              <a:rPr lang="pl-PL" dirty="0" err="1" smtClean="0"/>
              <a:t>provisions</a:t>
            </a:r>
            <a:r>
              <a:rPr lang="pl-PL" dirty="0" smtClean="0"/>
              <a:t> </a:t>
            </a:r>
            <a:r>
              <a:rPr lang="pl-PL" dirty="0" err="1" smtClean="0"/>
              <a:t>are</a:t>
            </a:r>
            <a:r>
              <a:rPr lang="pl-PL" dirty="0" smtClean="0"/>
              <a:t> </a:t>
            </a:r>
            <a:r>
              <a:rPr lang="pl-PL" dirty="0" err="1" smtClean="0"/>
              <a:t>more</a:t>
            </a:r>
            <a:r>
              <a:rPr lang="pl-PL" dirty="0" smtClean="0"/>
              <a:t> </a:t>
            </a:r>
            <a:r>
              <a:rPr lang="pl-PL" dirty="0" err="1" smtClean="0"/>
              <a:t>restrictive</a:t>
            </a:r>
            <a:r>
              <a:rPr lang="pl-PL" dirty="0" smtClean="0"/>
              <a:t> and </a:t>
            </a:r>
            <a:r>
              <a:rPr lang="pl-PL" dirty="0" err="1" smtClean="0"/>
              <a:t>complex</a:t>
            </a:r>
            <a:r>
              <a:rPr lang="pl-PL" dirty="0" smtClean="0"/>
              <a:t> </a:t>
            </a:r>
            <a:r>
              <a:rPr lang="pl-PL" dirty="0" err="1" smtClean="0"/>
              <a:t>than</a:t>
            </a:r>
            <a:r>
              <a:rPr lang="pl-PL" dirty="0" smtClean="0"/>
              <a:t> the </a:t>
            </a:r>
            <a:r>
              <a:rPr lang="pl-PL" dirty="0" err="1" smtClean="0"/>
              <a:t>formalities</a:t>
            </a:r>
            <a:r>
              <a:rPr lang="pl-PL" dirty="0" smtClean="0"/>
              <a:t> </a:t>
            </a:r>
            <a:r>
              <a:rPr lang="pl-PL" dirty="0" err="1" smtClean="0"/>
              <a:t>under</a:t>
            </a:r>
            <a:r>
              <a:rPr lang="pl-PL" dirty="0" smtClean="0"/>
              <a:t> the EU </a:t>
            </a:r>
            <a:r>
              <a:rPr lang="pl-PL" dirty="0" err="1" smtClean="0"/>
              <a:t>Regulation</a:t>
            </a:r>
            <a:endParaRPr lang="pl-PL" dirty="0" smtClean="0"/>
          </a:p>
          <a:p>
            <a:endParaRPr lang="pl-PL" dirty="0" smtClean="0"/>
          </a:p>
          <a:p>
            <a:r>
              <a:rPr lang="pl-PL" dirty="0" err="1" smtClean="0"/>
              <a:t>Some</a:t>
            </a:r>
            <a:r>
              <a:rPr lang="pl-PL" dirty="0" smtClean="0"/>
              <a:t> </a:t>
            </a:r>
            <a:r>
              <a:rPr lang="pl-PL" dirty="0" err="1" smtClean="0"/>
              <a:t>authors</a:t>
            </a:r>
            <a:r>
              <a:rPr lang="pl-PL" dirty="0" smtClean="0"/>
              <a:t> </a:t>
            </a:r>
            <a:r>
              <a:rPr lang="pl-PL" dirty="0" err="1" smtClean="0"/>
              <a:t>underline</a:t>
            </a:r>
            <a:r>
              <a:rPr lang="pl-PL" dirty="0" smtClean="0"/>
              <a:t> </a:t>
            </a:r>
            <a:r>
              <a:rPr lang="pl-PL" dirty="0" err="1" smtClean="0"/>
              <a:t>that</a:t>
            </a:r>
            <a:r>
              <a:rPr lang="pl-PL" dirty="0" smtClean="0"/>
              <a:t> </a:t>
            </a:r>
            <a:r>
              <a:rPr lang="pl-PL" dirty="0" err="1" smtClean="0"/>
              <a:t>jurisdiction</a:t>
            </a:r>
            <a:r>
              <a:rPr lang="pl-PL" dirty="0" smtClean="0"/>
              <a:t> and </a:t>
            </a:r>
            <a:r>
              <a:rPr lang="pl-PL" dirty="0" err="1" smtClean="0"/>
              <a:t>arbitration</a:t>
            </a:r>
            <a:r>
              <a:rPr lang="pl-PL" dirty="0" smtClean="0"/>
              <a:t> </a:t>
            </a:r>
            <a:r>
              <a:rPr lang="pl-PL" dirty="0" err="1" smtClean="0"/>
              <a:t>are</a:t>
            </a:r>
            <a:r>
              <a:rPr lang="pl-PL" dirty="0" smtClean="0"/>
              <a:t> </a:t>
            </a:r>
            <a:r>
              <a:rPr lang="pl-PL" dirty="0" err="1" smtClean="0"/>
              <a:t>essential</a:t>
            </a:r>
            <a:r>
              <a:rPr lang="pl-PL" dirty="0" smtClean="0"/>
              <a:t> to </a:t>
            </a:r>
            <a:r>
              <a:rPr lang="pl-PL" dirty="0" err="1" smtClean="0"/>
              <a:t>any</a:t>
            </a:r>
            <a:r>
              <a:rPr lang="pl-PL" dirty="0" smtClean="0"/>
              <a:t> </a:t>
            </a:r>
            <a:r>
              <a:rPr lang="pl-PL" dirty="0" err="1" smtClean="0"/>
              <a:t>acceptable</a:t>
            </a:r>
            <a:r>
              <a:rPr lang="pl-PL" dirty="0" smtClean="0"/>
              <a:t> </a:t>
            </a:r>
            <a:r>
              <a:rPr lang="pl-PL" dirty="0" err="1" smtClean="0"/>
              <a:t>future</a:t>
            </a:r>
            <a:r>
              <a:rPr lang="pl-PL" dirty="0" smtClean="0"/>
              <a:t> </a:t>
            </a:r>
            <a:r>
              <a:rPr lang="pl-PL" dirty="0" err="1" smtClean="0"/>
              <a:t>international</a:t>
            </a:r>
            <a:r>
              <a:rPr lang="pl-PL" dirty="0" smtClean="0"/>
              <a:t> </a:t>
            </a:r>
            <a:r>
              <a:rPr lang="pl-PL" dirty="0" err="1" smtClean="0"/>
              <a:t>conventions</a:t>
            </a:r>
            <a:r>
              <a:rPr lang="en-US" dirty="0" smtClean="0"/>
              <a:t/>
            </a:r>
            <a:br>
              <a:rPr lang="en-US" dirty="0" smtClean="0"/>
            </a:br>
            <a:r>
              <a:rPr lang="en-US" dirty="0" smtClean="0"/>
              <a:t/>
            </a:r>
            <a:br>
              <a:rPr lang="en-US" dirty="0" smtClean="0"/>
            </a:br>
            <a:r>
              <a:rPr lang="pl-PL" dirty="0" smtClean="0"/>
              <a:t>The </a:t>
            </a:r>
            <a:r>
              <a:rPr lang="pl-PL" dirty="0" err="1" smtClean="0"/>
              <a:t>above</a:t>
            </a:r>
            <a:r>
              <a:rPr lang="pl-PL" dirty="0" smtClean="0"/>
              <a:t> </a:t>
            </a:r>
            <a:r>
              <a:rPr lang="en-US" dirty="0" smtClean="0"/>
              <a:t>may mean that</a:t>
            </a:r>
            <a:r>
              <a:rPr lang="pl-PL" dirty="0" smtClean="0"/>
              <a:t> in the </a:t>
            </a:r>
            <a:r>
              <a:rPr lang="pl-PL" dirty="0" err="1" smtClean="0"/>
              <a:t>future</a:t>
            </a:r>
            <a:r>
              <a:rPr lang="pl-PL" dirty="0" smtClean="0"/>
              <a:t> </a:t>
            </a:r>
            <a:r>
              <a:rPr lang="en-US" dirty="0" smtClean="0"/>
              <a:t> the</a:t>
            </a:r>
            <a:r>
              <a:rPr lang="pl-PL" dirty="0" smtClean="0"/>
              <a:t> </a:t>
            </a:r>
            <a:r>
              <a:rPr lang="pl-PL" dirty="0" err="1" smtClean="0"/>
              <a:t>relatively</a:t>
            </a:r>
            <a:r>
              <a:rPr lang="en-US" dirty="0" smtClean="0"/>
              <a:t> liberal interpretation </a:t>
            </a:r>
            <a:r>
              <a:rPr lang="pl-PL" dirty="0" smtClean="0"/>
              <a:t>as to </a:t>
            </a:r>
            <a:r>
              <a:rPr lang="pl-PL" dirty="0" err="1" smtClean="0"/>
              <a:t>formal</a:t>
            </a:r>
            <a:r>
              <a:rPr lang="pl-PL" dirty="0" smtClean="0"/>
              <a:t> </a:t>
            </a:r>
            <a:r>
              <a:rPr lang="pl-PL" dirty="0" err="1" smtClean="0"/>
              <a:t>validity</a:t>
            </a:r>
            <a:r>
              <a:rPr lang="pl-PL" dirty="0" smtClean="0"/>
              <a:t> of a </a:t>
            </a:r>
            <a:r>
              <a:rPr lang="pl-PL" dirty="0" err="1" smtClean="0"/>
              <a:t>jurisdiction</a:t>
            </a:r>
            <a:r>
              <a:rPr lang="pl-PL" dirty="0" smtClean="0"/>
              <a:t> </a:t>
            </a:r>
            <a:r>
              <a:rPr lang="pl-PL" dirty="0" err="1" smtClean="0"/>
              <a:t>clause</a:t>
            </a:r>
            <a:r>
              <a:rPr lang="pl-PL" dirty="0" smtClean="0"/>
              <a:t>  in the </a:t>
            </a:r>
            <a:r>
              <a:rPr lang="pl-PL" dirty="0" err="1" smtClean="0"/>
              <a:t>scope</a:t>
            </a:r>
            <a:r>
              <a:rPr lang="pl-PL" dirty="0" smtClean="0"/>
              <a:t> of  the</a:t>
            </a:r>
            <a:r>
              <a:rPr lang="en-US" dirty="0" smtClean="0"/>
              <a:t> Brussel Lugano </a:t>
            </a:r>
            <a:r>
              <a:rPr lang="pl-PL" dirty="0" smtClean="0"/>
              <a:t>r</a:t>
            </a:r>
            <a:r>
              <a:rPr lang="en-US" dirty="0" err="1" smtClean="0"/>
              <a:t>egime</a:t>
            </a:r>
            <a:r>
              <a:rPr lang="en-US" dirty="0" smtClean="0"/>
              <a:t> will be challenged.</a:t>
            </a:r>
            <a:endParaRPr lang="pl-PL" dirty="0" smtClean="0"/>
          </a:p>
          <a:p>
            <a:endParaRPr lang="pl-PL" dirty="0"/>
          </a:p>
        </p:txBody>
      </p:sp>
      <p:sp>
        <p:nvSpPr>
          <p:cNvPr id="2" name="Tytuł 1"/>
          <p:cNvSpPr>
            <a:spLocks noGrp="1"/>
          </p:cNvSpPr>
          <p:nvPr>
            <p:ph type="title"/>
          </p:nvPr>
        </p:nvSpPr>
        <p:spPr/>
        <p:txBody>
          <a:bodyPr>
            <a:normAutofit fontScale="90000"/>
          </a:bodyPr>
          <a:lstStyle/>
          <a:p>
            <a:r>
              <a:rPr lang="pl-PL" dirty="0" err="1" smtClean="0"/>
              <a:t>Conclusions</a:t>
            </a:r>
            <a:r>
              <a:rPr lang="pl-PL" dirty="0" smtClean="0"/>
              <a:t> on the </a:t>
            </a:r>
            <a:r>
              <a:rPr lang="pl-PL" dirty="0" err="1" smtClean="0"/>
              <a:t>formal</a:t>
            </a:r>
            <a:r>
              <a:rPr lang="pl-PL" dirty="0" smtClean="0"/>
              <a:t> </a:t>
            </a:r>
            <a:r>
              <a:rPr lang="pl-PL" dirty="0" err="1" smtClean="0"/>
              <a:t>validity</a:t>
            </a:r>
            <a:r>
              <a:rPr lang="pl-PL" dirty="0" smtClean="0"/>
              <a:t> of </a:t>
            </a:r>
            <a:r>
              <a:rPr lang="pl-PL" dirty="0" err="1" smtClean="0"/>
              <a:t>jurisdiction</a:t>
            </a:r>
            <a:r>
              <a:rPr lang="pl-PL" dirty="0" smtClean="0"/>
              <a:t> </a:t>
            </a:r>
            <a:r>
              <a:rPr lang="pl-PL" dirty="0" err="1" smtClean="0"/>
              <a:t>clause</a:t>
            </a:r>
            <a:endParaRPr lang="pl-PL" dirty="0"/>
          </a:p>
        </p:txBody>
      </p:sp>
    </p:spTree>
    <p:extLst>
      <p:ext uri="{BB962C8B-B14F-4D97-AF65-F5344CB8AC3E}">
        <p14:creationId xmlns:p14="http://schemas.microsoft.com/office/powerpoint/2010/main" val="22610159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109728" indent="0">
              <a:buNone/>
            </a:pPr>
            <a:r>
              <a:rPr lang="pl-PL" dirty="0" smtClean="0"/>
              <a:t>In Reg 44/2001any </a:t>
            </a:r>
            <a:r>
              <a:rPr lang="pl-PL" dirty="0" err="1"/>
              <a:t>q</a:t>
            </a:r>
            <a:r>
              <a:rPr lang="pl-PL" dirty="0" err="1" smtClean="0"/>
              <a:t>uestions</a:t>
            </a:r>
            <a:r>
              <a:rPr lang="pl-PL" dirty="0" smtClean="0"/>
              <a:t> </a:t>
            </a:r>
            <a:r>
              <a:rPr lang="pl-PL" dirty="0" err="1" smtClean="0"/>
              <a:t>other</a:t>
            </a:r>
            <a:r>
              <a:rPr lang="pl-PL" dirty="0" smtClean="0"/>
              <a:t> </a:t>
            </a:r>
            <a:r>
              <a:rPr lang="pl-PL" dirty="0" err="1" smtClean="0"/>
              <a:t>than</a:t>
            </a:r>
            <a:r>
              <a:rPr lang="pl-PL" dirty="0" smtClean="0"/>
              <a:t> a form of </a:t>
            </a:r>
            <a:r>
              <a:rPr lang="pl-PL" dirty="0" err="1" smtClean="0"/>
              <a:t>agreement</a:t>
            </a:r>
            <a:r>
              <a:rPr lang="pl-PL" dirty="0" smtClean="0"/>
              <a:t> (</a:t>
            </a:r>
            <a:r>
              <a:rPr lang="pl-PL" dirty="0" err="1" smtClean="0"/>
              <a:t>substantive</a:t>
            </a:r>
            <a:r>
              <a:rPr lang="pl-PL" dirty="0" smtClean="0"/>
              <a:t> </a:t>
            </a:r>
            <a:r>
              <a:rPr lang="pl-PL" dirty="0" err="1" smtClean="0"/>
              <a:t>questions</a:t>
            </a:r>
            <a:r>
              <a:rPr lang="pl-PL" dirty="0" smtClean="0"/>
              <a:t>)  </a:t>
            </a:r>
            <a:r>
              <a:rPr lang="pl-PL" dirty="0" err="1" smtClean="0"/>
              <a:t>remained</a:t>
            </a:r>
            <a:r>
              <a:rPr lang="pl-PL" dirty="0" smtClean="0"/>
              <a:t> to be </a:t>
            </a:r>
            <a:r>
              <a:rPr lang="pl-PL" dirty="0" err="1" smtClean="0"/>
              <a:t>governed</a:t>
            </a:r>
            <a:r>
              <a:rPr lang="pl-PL" dirty="0" smtClean="0"/>
              <a:t> by the </a:t>
            </a:r>
            <a:r>
              <a:rPr lang="pl-PL" dirty="0" err="1" smtClean="0"/>
              <a:t>applicable</a:t>
            </a:r>
            <a:r>
              <a:rPr lang="pl-PL" dirty="0" smtClean="0"/>
              <a:t> </a:t>
            </a:r>
            <a:r>
              <a:rPr lang="pl-PL" dirty="0" err="1" smtClean="0"/>
              <a:t>national</a:t>
            </a:r>
            <a:r>
              <a:rPr lang="pl-PL" dirty="0" smtClean="0"/>
              <a:t> </a:t>
            </a:r>
            <a:r>
              <a:rPr lang="pl-PL" dirty="0" err="1" smtClean="0"/>
              <a:t>contract</a:t>
            </a:r>
            <a:r>
              <a:rPr lang="pl-PL" dirty="0" smtClean="0"/>
              <a:t> law</a:t>
            </a:r>
          </a:p>
          <a:p>
            <a:pPr marL="0" indent="0">
              <a:buNone/>
            </a:pPr>
            <a:r>
              <a:rPr lang="pl-PL" dirty="0" smtClean="0"/>
              <a:t> </a:t>
            </a:r>
            <a:r>
              <a:rPr lang="pl-PL" dirty="0" err="1" smtClean="0"/>
              <a:t>There</a:t>
            </a:r>
            <a:r>
              <a:rPr lang="pl-PL" dirty="0" smtClean="0"/>
              <a:t> </a:t>
            </a:r>
            <a:r>
              <a:rPr lang="pl-PL" dirty="0" err="1" smtClean="0"/>
              <a:t>were</a:t>
            </a:r>
            <a:r>
              <a:rPr lang="pl-PL" dirty="0" smtClean="0"/>
              <a:t> </a:t>
            </a:r>
            <a:r>
              <a:rPr lang="pl-PL" dirty="0" err="1" smtClean="0"/>
              <a:t>different</a:t>
            </a:r>
            <a:r>
              <a:rPr lang="pl-PL" dirty="0" smtClean="0"/>
              <a:t>  </a:t>
            </a:r>
            <a:r>
              <a:rPr lang="pl-PL" dirty="0" err="1" smtClean="0"/>
              <a:t>opinions</a:t>
            </a:r>
            <a:r>
              <a:rPr lang="pl-PL" dirty="0"/>
              <a:t> </a:t>
            </a:r>
            <a:r>
              <a:rPr lang="pl-PL" dirty="0" err="1" smtClean="0"/>
              <a:t>concerning</a:t>
            </a:r>
            <a:r>
              <a:rPr lang="pl-PL" dirty="0" smtClean="0"/>
              <a:t> the </a:t>
            </a:r>
            <a:r>
              <a:rPr lang="pl-PL" dirty="0" err="1" smtClean="0"/>
              <a:t>question</a:t>
            </a:r>
            <a:r>
              <a:rPr lang="pl-PL" dirty="0" smtClean="0"/>
              <a:t> </a:t>
            </a:r>
            <a:r>
              <a:rPr lang="pl-PL" dirty="0" err="1" smtClean="0"/>
              <a:t>if</a:t>
            </a:r>
            <a:r>
              <a:rPr lang="pl-PL" dirty="0" smtClean="0"/>
              <a:t>:</a:t>
            </a:r>
          </a:p>
          <a:p>
            <a:r>
              <a:rPr lang="pl-PL" dirty="0" smtClean="0"/>
              <a:t>  </a:t>
            </a:r>
            <a:r>
              <a:rPr lang="pl-PL" dirty="0" err="1" smtClean="0"/>
              <a:t>proper</a:t>
            </a:r>
            <a:r>
              <a:rPr lang="pl-PL" dirty="0" smtClean="0"/>
              <a:t> law </a:t>
            </a:r>
            <a:r>
              <a:rPr lang="pl-PL" dirty="0" err="1" smtClean="0"/>
              <a:t>is</a:t>
            </a:r>
            <a:r>
              <a:rPr lang="pl-PL" dirty="0" smtClean="0"/>
              <a:t> </a:t>
            </a:r>
            <a:r>
              <a:rPr lang="pl-PL" dirty="0" err="1" smtClean="0"/>
              <a:t>determined</a:t>
            </a:r>
            <a:r>
              <a:rPr lang="pl-PL" dirty="0" smtClean="0"/>
              <a:t> by the </a:t>
            </a:r>
            <a:r>
              <a:rPr lang="pl-PL" dirty="0" err="1" smtClean="0"/>
              <a:t>conflict</a:t>
            </a:r>
            <a:r>
              <a:rPr lang="pl-PL" dirty="0" smtClean="0"/>
              <a:t> of law </a:t>
            </a:r>
            <a:r>
              <a:rPr lang="pl-PL" dirty="0" err="1" smtClean="0"/>
              <a:t>rules</a:t>
            </a:r>
            <a:r>
              <a:rPr lang="pl-PL" dirty="0" smtClean="0"/>
              <a:t> of the forum, </a:t>
            </a:r>
            <a:r>
              <a:rPr lang="pl-PL" dirty="0" err="1" smtClean="0"/>
              <a:t>or</a:t>
            </a:r>
            <a:r>
              <a:rPr lang="pl-PL" dirty="0" smtClean="0"/>
              <a:t> </a:t>
            </a:r>
          </a:p>
          <a:p>
            <a:r>
              <a:rPr lang="pl-PL" dirty="0" smtClean="0"/>
              <a:t> </a:t>
            </a:r>
            <a:r>
              <a:rPr lang="pl-PL" dirty="0" err="1" smtClean="0"/>
              <a:t>proper</a:t>
            </a:r>
            <a:r>
              <a:rPr lang="pl-PL" dirty="0" smtClean="0"/>
              <a:t> law </a:t>
            </a:r>
            <a:r>
              <a:rPr lang="pl-PL" dirty="0" err="1" smtClean="0"/>
              <a:t>is</a:t>
            </a:r>
            <a:r>
              <a:rPr lang="pl-PL" dirty="0" smtClean="0"/>
              <a:t> </a:t>
            </a:r>
            <a:r>
              <a:rPr lang="pl-PL" dirty="0" err="1" smtClean="0"/>
              <a:t>determind</a:t>
            </a:r>
            <a:r>
              <a:rPr lang="pl-PL" dirty="0" smtClean="0"/>
              <a:t> by  </a:t>
            </a:r>
            <a:r>
              <a:rPr lang="pl-PL" dirty="0" err="1" smtClean="0"/>
              <a:t>substantive</a:t>
            </a:r>
            <a:r>
              <a:rPr lang="pl-PL" dirty="0" smtClean="0"/>
              <a:t> law of  lex </a:t>
            </a:r>
            <a:r>
              <a:rPr lang="pl-PL" dirty="0" err="1" smtClean="0"/>
              <a:t>fori</a:t>
            </a:r>
            <a:endParaRPr lang="pl-PL" dirty="0" smtClean="0"/>
          </a:p>
          <a:p>
            <a:pPr marL="109728" indent="0">
              <a:buNone/>
            </a:pPr>
            <a:endParaRPr lang="pl-PL" dirty="0"/>
          </a:p>
        </p:txBody>
      </p:sp>
      <p:sp>
        <p:nvSpPr>
          <p:cNvPr id="2" name="Tytuł 1"/>
          <p:cNvSpPr>
            <a:spLocks noGrp="1"/>
          </p:cNvSpPr>
          <p:nvPr>
            <p:ph type="title"/>
          </p:nvPr>
        </p:nvSpPr>
        <p:spPr/>
        <p:txBody>
          <a:bodyPr/>
          <a:lstStyle/>
          <a:p>
            <a:r>
              <a:rPr lang="pl-PL" dirty="0" err="1" smtClean="0"/>
              <a:t>Substantive</a:t>
            </a:r>
            <a:r>
              <a:rPr lang="pl-PL" dirty="0" smtClean="0"/>
              <a:t> </a:t>
            </a:r>
            <a:r>
              <a:rPr lang="pl-PL" dirty="0" err="1" smtClean="0"/>
              <a:t>questions</a:t>
            </a:r>
            <a:endParaRPr lang="pl-PL" dirty="0"/>
          </a:p>
        </p:txBody>
      </p:sp>
    </p:spTree>
    <p:extLst>
      <p:ext uri="{BB962C8B-B14F-4D97-AF65-F5344CB8AC3E}">
        <p14:creationId xmlns:p14="http://schemas.microsoft.com/office/powerpoint/2010/main" val="1712440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556792"/>
            <a:ext cx="8229600" cy="4525963"/>
          </a:xfrm>
        </p:spPr>
        <p:txBody>
          <a:bodyPr>
            <a:normAutofit/>
          </a:bodyPr>
          <a:lstStyle/>
          <a:p>
            <a:r>
              <a:rPr lang="pl-PL" dirty="0" err="1" smtClean="0"/>
              <a:t>Brussel</a:t>
            </a:r>
            <a:r>
              <a:rPr lang="pl-PL" dirty="0" smtClean="0"/>
              <a:t> </a:t>
            </a:r>
            <a:r>
              <a:rPr lang="pl-PL" dirty="0" err="1" smtClean="0"/>
              <a:t>Convention</a:t>
            </a:r>
            <a:r>
              <a:rPr lang="pl-PL" dirty="0" smtClean="0"/>
              <a:t> 1968             art. 17</a:t>
            </a:r>
          </a:p>
          <a:p>
            <a:r>
              <a:rPr lang="pl-PL" dirty="0" smtClean="0"/>
              <a:t>Lugano </a:t>
            </a:r>
            <a:r>
              <a:rPr lang="pl-PL" dirty="0" err="1" smtClean="0"/>
              <a:t>Convention</a:t>
            </a:r>
            <a:r>
              <a:rPr lang="pl-PL" dirty="0" smtClean="0"/>
              <a:t> 1988              art. </a:t>
            </a:r>
            <a:r>
              <a:rPr lang="pl-PL" dirty="0" smtClean="0">
                <a:solidFill>
                  <a:schemeClr val="tx2">
                    <a:lumMod val="60000"/>
                    <a:lumOff val="40000"/>
                  </a:schemeClr>
                </a:solidFill>
              </a:rPr>
              <a:t>23</a:t>
            </a:r>
          </a:p>
          <a:p>
            <a:r>
              <a:rPr lang="pl-PL" dirty="0" err="1" smtClean="0"/>
              <a:t>Regulation</a:t>
            </a:r>
            <a:r>
              <a:rPr lang="pl-PL" dirty="0" smtClean="0"/>
              <a:t> 44/2001                       art. 23</a:t>
            </a:r>
          </a:p>
          <a:p>
            <a:r>
              <a:rPr lang="pl-PL" dirty="0" smtClean="0"/>
              <a:t>Lugano </a:t>
            </a:r>
            <a:r>
              <a:rPr lang="pl-PL" dirty="0" err="1" smtClean="0"/>
              <a:t>Convention</a:t>
            </a:r>
            <a:r>
              <a:rPr lang="pl-PL" dirty="0" smtClean="0"/>
              <a:t> 2007              art. 23</a:t>
            </a:r>
          </a:p>
          <a:p>
            <a:r>
              <a:rPr lang="pl-PL" dirty="0" smtClean="0"/>
              <a:t> Most </a:t>
            </a:r>
            <a:r>
              <a:rPr lang="pl-PL" dirty="0" err="1" smtClean="0"/>
              <a:t>recently</a:t>
            </a:r>
            <a:r>
              <a:rPr lang="pl-PL" dirty="0" smtClean="0"/>
              <a:t> </a:t>
            </a:r>
            <a:r>
              <a:rPr lang="pl-PL" dirty="0" err="1" smtClean="0"/>
              <a:t>Regulation</a:t>
            </a:r>
            <a:r>
              <a:rPr lang="pl-PL" dirty="0" smtClean="0"/>
              <a:t> 1215/2012 (</a:t>
            </a:r>
            <a:r>
              <a:rPr lang="pl-PL" dirty="0" err="1" smtClean="0"/>
              <a:t>recast</a:t>
            </a:r>
            <a:r>
              <a:rPr lang="pl-PL" dirty="0" smtClean="0"/>
              <a:t>)  - art. 25</a:t>
            </a:r>
          </a:p>
        </p:txBody>
      </p:sp>
      <p:sp>
        <p:nvSpPr>
          <p:cNvPr id="2" name="Tytuł 1"/>
          <p:cNvSpPr>
            <a:spLocks noGrp="1"/>
          </p:cNvSpPr>
          <p:nvPr>
            <p:ph type="title"/>
          </p:nvPr>
        </p:nvSpPr>
        <p:spPr/>
        <p:txBody>
          <a:bodyPr/>
          <a:lstStyle/>
          <a:p>
            <a:r>
              <a:rPr lang="pl-PL" dirty="0" err="1" smtClean="0"/>
              <a:t>Brussel</a:t>
            </a:r>
            <a:r>
              <a:rPr lang="pl-PL" dirty="0" smtClean="0"/>
              <a:t> Lugano Regime </a:t>
            </a:r>
            <a:endParaRPr lang="pl-PL" dirty="0"/>
          </a:p>
        </p:txBody>
      </p:sp>
    </p:spTree>
    <p:extLst>
      <p:ext uri="{BB962C8B-B14F-4D97-AF65-F5344CB8AC3E}">
        <p14:creationId xmlns:p14="http://schemas.microsoft.com/office/powerpoint/2010/main" val="40288841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smtClean="0"/>
              <a:t>In Reg. 1215/1012 –  the </a:t>
            </a:r>
            <a:r>
              <a:rPr lang="pl-PL" dirty="0" err="1" smtClean="0"/>
              <a:t>second</a:t>
            </a:r>
            <a:r>
              <a:rPr lang="pl-PL" dirty="0" smtClean="0"/>
              <a:t> </a:t>
            </a:r>
            <a:r>
              <a:rPr lang="pl-PL" dirty="0" err="1" smtClean="0"/>
              <a:t>solution</a:t>
            </a:r>
            <a:r>
              <a:rPr lang="pl-PL" dirty="0" smtClean="0"/>
              <a:t> was </a:t>
            </a:r>
            <a:r>
              <a:rPr lang="pl-PL" dirty="0" err="1" smtClean="0"/>
              <a:t>accepted</a:t>
            </a:r>
            <a:r>
              <a:rPr lang="pl-PL" dirty="0" smtClean="0"/>
              <a:t> </a:t>
            </a:r>
          </a:p>
          <a:p>
            <a:r>
              <a:rPr lang="pl-PL" dirty="0" smtClean="0"/>
              <a:t>It </a:t>
            </a:r>
            <a:r>
              <a:rPr lang="pl-PL" dirty="0" err="1" smtClean="0"/>
              <a:t>is</a:t>
            </a:r>
            <a:r>
              <a:rPr lang="pl-PL" dirty="0" smtClean="0"/>
              <a:t> </a:t>
            </a:r>
            <a:r>
              <a:rPr lang="pl-PL" dirty="0" err="1" smtClean="0"/>
              <a:t>stated</a:t>
            </a:r>
            <a:r>
              <a:rPr lang="pl-PL" dirty="0" smtClean="0"/>
              <a:t> in art. 25</a:t>
            </a:r>
            <a:r>
              <a:rPr lang="en-US" dirty="0" smtClean="0"/>
              <a:t>, that </a:t>
            </a:r>
            <a:r>
              <a:rPr lang="pl-PL" dirty="0" smtClean="0"/>
              <a:t>the </a:t>
            </a:r>
            <a:r>
              <a:rPr lang="pl-PL" dirty="0" err="1" smtClean="0"/>
              <a:t>choosen</a:t>
            </a:r>
            <a:r>
              <a:rPr lang="pl-PL" dirty="0" smtClean="0"/>
              <a:t> </a:t>
            </a:r>
            <a:r>
              <a:rPr lang="en-US" dirty="0" smtClean="0"/>
              <a:t>court shall have jurisdiction</a:t>
            </a:r>
            <a:r>
              <a:rPr lang="pl-PL" dirty="0" smtClean="0"/>
              <a:t>, </a:t>
            </a:r>
            <a:r>
              <a:rPr lang="en-US" dirty="0" smtClean="0"/>
              <a:t>unless the agreement is null and void as to its substantive validity under the law of that Member State.</a:t>
            </a:r>
            <a:endParaRPr lang="pl-PL" dirty="0"/>
          </a:p>
        </p:txBody>
      </p:sp>
      <p:sp>
        <p:nvSpPr>
          <p:cNvPr id="2" name="Tytuł 1"/>
          <p:cNvSpPr>
            <a:spLocks noGrp="1"/>
          </p:cNvSpPr>
          <p:nvPr>
            <p:ph type="title"/>
          </p:nvPr>
        </p:nvSpPr>
        <p:spPr/>
        <p:txBody>
          <a:bodyPr/>
          <a:lstStyle/>
          <a:p>
            <a:r>
              <a:rPr lang="pl-PL" dirty="0" err="1" smtClean="0"/>
              <a:t>Substantive</a:t>
            </a:r>
            <a:r>
              <a:rPr lang="pl-PL" dirty="0" smtClean="0"/>
              <a:t> </a:t>
            </a:r>
            <a:r>
              <a:rPr lang="pl-PL" dirty="0" err="1" smtClean="0"/>
              <a:t>questions</a:t>
            </a:r>
            <a:endParaRPr lang="pl-PL" dirty="0"/>
          </a:p>
        </p:txBody>
      </p:sp>
    </p:spTree>
    <p:extLst>
      <p:ext uri="{BB962C8B-B14F-4D97-AF65-F5344CB8AC3E}">
        <p14:creationId xmlns:p14="http://schemas.microsoft.com/office/powerpoint/2010/main" val="355209082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204864"/>
            <a:ext cx="8229600" cy="4525963"/>
          </a:xfrm>
        </p:spPr>
        <p:txBody>
          <a:bodyPr>
            <a:normAutofit/>
          </a:bodyPr>
          <a:lstStyle/>
          <a:p>
            <a:r>
              <a:rPr lang="pl-PL" dirty="0" err="1"/>
              <a:t>Discussion</a:t>
            </a:r>
            <a:r>
              <a:rPr lang="pl-PL" dirty="0"/>
              <a:t> </a:t>
            </a:r>
            <a:r>
              <a:rPr lang="pl-PL" dirty="0" err="1"/>
              <a:t>concerns</a:t>
            </a:r>
            <a:r>
              <a:rPr lang="pl-PL" dirty="0"/>
              <a:t> </a:t>
            </a:r>
            <a:r>
              <a:rPr lang="pl-PL" dirty="0" err="1"/>
              <a:t>also</a:t>
            </a:r>
            <a:r>
              <a:rPr lang="pl-PL" dirty="0"/>
              <a:t> the </a:t>
            </a:r>
            <a:r>
              <a:rPr lang="pl-PL" dirty="0" err="1"/>
              <a:t>question</a:t>
            </a:r>
            <a:r>
              <a:rPr lang="pl-PL" dirty="0"/>
              <a:t> of the </a:t>
            </a:r>
            <a:r>
              <a:rPr lang="pl-PL" dirty="0" err="1"/>
              <a:t>effect</a:t>
            </a:r>
            <a:r>
              <a:rPr lang="pl-PL" dirty="0"/>
              <a:t> of </a:t>
            </a:r>
            <a:r>
              <a:rPr lang="pl-PL" dirty="0" err="1"/>
              <a:t>mandatory</a:t>
            </a:r>
            <a:r>
              <a:rPr lang="pl-PL" dirty="0"/>
              <a:t> </a:t>
            </a:r>
            <a:r>
              <a:rPr lang="pl-PL" dirty="0" err="1"/>
              <a:t>liability</a:t>
            </a:r>
            <a:r>
              <a:rPr lang="pl-PL" dirty="0"/>
              <a:t> </a:t>
            </a:r>
            <a:r>
              <a:rPr lang="pl-PL" dirty="0" err="1" smtClean="0"/>
              <a:t>rules</a:t>
            </a:r>
            <a:endParaRPr lang="pl-PL" dirty="0" smtClean="0"/>
          </a:p>
          <a:p>
            <a:endParaRPr lang="pl-PL" dirty="0" smtClean="0"/>
          </a:p>
          <a:p>
            <a:r>
              <a:rPr lang="pl-PL" dirty="0" err="1"/>
              <a:t>Since</a:t>
            </a:r>
            <a:r>
              <a:rPr lang="pl-PL" dirty="0"/>
              <a:t> the Hague Visby </a:t>
            </a:r>
            <a:r>
              <a:rPr lang="pl-PL" dirty="0" err="1"/>
              <a:t>Rules</a:t>
            </a:r>
            <a:r>
              <a:rPr lang="pl-PL" dirty="0"/>
              <a:t> do not </a:t>
            </a:r>
            <a:r>
              <a:rPr lang="pl-PL" dirty="0" err="1"/>
              <a:t>specifically</a:t>
            </a:r>
            <a:r>
              <a:rPr lang="pl-PL" dirty="0"/>
              <a:t> </a:t>
            </a:r>
            <a:r>
              <a:rPr lang="pl-PL" dirty="0" err="1"/>
              <a:t>regulate</a:t>
            </a:r>
            <a:r>
              <a:rPr lang="pl-PL" dirty="0"/>
              <a:t> </a:t>
            </a:r>
            <a:r>
              <a:rPr lang="pl-PL" dirty="0" err="1"/>
              <a:t>jurisdiction</a:t>
            </a:r>
            <a:r>
              <a:rPr lang="pl-PL" dirty="0"/>
              <a:t>, </a:t>
            </a:r>
            <a:r>
              <a:rPr lang="pl-PL" dirty="0" err="1"/>
              <a:t>they</a:t>
            </a:r>
            <a:r>
              <a:rPr lang="pl-PL" dirty="0"/>
              <a:t> do not </a:t>
            </a:r>
            <a:r>
              <a:rPr lang="pl-PL" dirty="0" err="1"/>
              <a:t>displace</a:t>
            </a:r>
            <a:r>
              <a:rPr lang="pl-PL" dirty="0"/>
              <a:t> the </a:t>
            </a:r>
            <a:r>
              <a:rPr lang="pl-PL" dirty="0" err="1"/>
              <a:t>provisions</a:t>
            </a:r>
            <a:r>
              <a:rPr lang="pl-PL" dirty="0"/>
              <a:t> of the </a:t>
            </a:r>
            <a:r>
              <a:rPr lang="pl-PL" dirty="0" err="1"/>
              <a:t>Brussels</a:t>
            </a:r>
            <a:r>
              <a:rPr lang="pl-PL" dirty="0"/>
              <a:t>- Lugano regime</a:t>
            </a:r>
          </a:p>
          <a:p>
            <a:endParaRPr lang="pl-PL" dirty="0" smtClean="0"/>
          </a:p>
          <a:p>
            <a:endParaRPr lang="pl-PL" sz="957" dirty="0"/>
          </a:p>
        </p:txBody>
      </p:sp>
      <p:sp>
        <p:nvSpPr>
          <p:cNvPr id="2" name="Tytuł 1"/>
          <p:cNvSpPr>
            <a:spLocks noGrp="1"/>
          </p:cNvSpPr>
          <p:nvPr>
            <p:ph type="title"/>
          </p:nvPr>
        </p:nvSpPr>
        <p:spPr>
          <a:xfrm>
            <a:off x="395536" y="836712"/>
            <a:ext cx="8229600" cy="1143000"/>
          </a:xfrm>
        </p:spPr>
        <p:txBody>
          <a:bodyPr>
            <a:normAutofit fontScale="90000"/>
          </a:bodyPr>
          <a:lstStyle/>
          <a:p>
            <a:r>
              <a:rPr lang="pl-PL" dirty="0" smtClean="0"/>
              <a:t>The </a:t>
            </a:r>
            <a:r>
              <a:rPr lang="pl-PL" dirty="0" err="1"/>
              <a:t>effect</a:t>
            </a:r>
            <a:r>
              <a:rPr lang="pl-PL" dirty="0"/>
              <a:t> of </a:t>
            </a:r>
            <a:r>
              <a:rPr lang="pl-PL" dirty="0" err="1"/>
              <a:t>mandatory</a:t>
            </a:r>
            <a:r>
              <a:rPr lang="pl-PL" dirty="0"/>
              <a:t> </a:t>
            </a:r>
            <a:r>
              <a:rPr lang="pl-PL" dirty="0" err="1"/>
              <a:t>liability</a:t>
            </a:r>
            <a:r>
              <a:rPr lang="pl-PL" dirty="0"/>
              <a:t> </a:t>
            </a:r>
            <a:r>
              <a:rPr lang="pl-PL" dirty="0" err="1"/>
              <a:t>rules</a:t>
            </a:r>
            <a:r>
              <a:rPr lang="pl-PL" dirty="0"/>
              <a:t/>
            </a:r>
            <a:br>
              <a:rPr lang="pl-PL" dirty="0"/>
            </a:br>
            <a:endParaRPr lang="pl-PL" dirty="0"/>
          </a:p>
        </p:txBody>
      </p:sp>
    </p:spTree>
    <p:extLst>
      <p:ext uri="{BB962C8B-B14F-4D97-AF65-F5344CB8AC3E}">
        <p14:creationId xmlns:p14="http://schemas.microsoft.com/office/powerpoint/2010/main" val="20113928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109728" indent="0">
              <a:buNone/>
            </a:pPr>
            <a:endParaRPr lang="pl-PL" dirty="0" smtClean="0"/>
          </a:p>
          <a:p>
            <a:pPr marL="365760" lvl="8" indent="-256032">
              <a:spcBef>
                <a:spcPts val="400"/>
              </a:spcBef>
              <a:buClr>
                <a:schemeClr val="accent1"/>
              </a:buClr>
              <a:buSzPct val="68000"/>
              <a:buFont typeface="Wingdings 3"/>
              <a:buChar char=""/>
            </a:pPr>
            <a:r>
              <a:rPr lang="pl-PL" dirty="0" smtClean="0">
                <a:solidFill>
                  <a:srgbClr val="0070C0"/>
                </a:solidFill>
              </a:rPr>
              <a:t> </a:t>
            </a:r>
            <a:r>
              <a:rPr lang="pl-PL" sz="2400" dirty="0" smtClean="0">
                <a:solidFill>
                  <a:srgbClr val="0070C0"/>
                </a:solidFill>
              </a:rPr>
              <a:t>In </a:t>
            </a:r>
            <a:r>
              <a:rPr lang="pl-PL" sz="2400" dirty="0" err="1" smtClean="0">
                <a:solidFill>
                  <a:srgbClr val="0070C0"/>
                </a:solidFill>
              </a:rPr>
              <a:t>Trasporti</a:t>
            </a:r>
            <a:r>
              <a:rPr lang="pl-PL" sz="2400" dirty="0" smtClean="0">
                <a:solidFill>
                  <a:srgbClr val="0070C0"/>
                </a:solidFill>
              </a:rPr>
              <a:t> </a:t>
            </a:r>
            <a:r>
              <a:rPr lang="pl-PL" sz="2400" dirty="0" err="1">
                <a:solidFill>
                  <a:srgbClr val="0070C0"/>
                </a:solidFill>
              </a:rPr>
              <a:t>Castelletti</a:t>
            </a:r>
            <a:r>
              <a:rPr lang="pl-PL" sz="2400" dirty="0">
                <a:solidFill>
                  <a:srgbClr val="0070C0"/>
                </a:solidFill>
              </a:rPr>
              <a:t> </a:t>
            </a:r>
            <a:r>
              <a:rPr lang="pl-PL" sz="2400" dirty="0" err="1">
                <a:solidFill>
                  <a:srgbClr val="0070C0"/>
                </a:solidFill>
              </a:rPr>
              <a:t>Spedizioni</a:t>
            </a:r>
            <a:r>
              <a:rPr lang="pl-PL" sz="2400" dirty="0">
                <a:solidFill>
                  <a:srgbClr val="0070C0"/>
                </a:solidFill>
              </a:rPr>
              <a:t> </a:t>
            </a:r>
            <a:r>
              <a:rPr lang="pl-PL" sz="2400" dirty="0" err="1">
                <a:solidFill>
                  <a:srgbClr val="0070C0"/>
                </a:solidFill>
              </a:rPr>
              <a:t>Internazionali</a:t>
            </a:r>
            <a:r>
              <a:rPr lang="pl-PL" sz="2400" dirty="0">
                <a:solidFill>
                  <a:srgbClr val="0070C0"/>
                </a:solidFill>
              </a:rPr>
              <a:t> </a:t>
            </a:r>
            <a:r>
              <a:rPr lang="pl-PL" sz="2400" dirty="0" err="1">
                <a:solidFill>
                  <a:srgbClr val="0070C0"/>
                </a:solidFill>
              </a:rPr>
              <a:t>SpA</a:t>
            </a:r>
            <a:r>
              <a:rPr lang="pl-PL" sz="2400" dirty="0">
                <a:solidFill>
                  <a:srgbClr val="0070C0"/>
                </a:solidFill>
              </a:rPr>
              <a:t> v. Hugo </a:t>
            </a:r>
            <a:r>
              <a:rPr lang="pl-PL" sz="2400" dirty="0" err="1">
                <a:solidFill>
                  <a:srgbClr val="0070C0"/>
                </a:solidFill>
              </a:rPr>
              <a:t>Trumpy</a:t>
            </a:r>
            <a:r>
              <a:rPr lang="pl-PL" sz="2400" dirty="0">
                <a:solidFill>
                  <a:srgbClr val="0070C0"/>
                </a:solidFill>
              </a:rPr>
              <a:t> </a:t>
            </a:r>
            <a:r>
              <a:rPr lang="pl-PL" sz="2400" dirty="0" err="1">
                <a:solidFill>
                  <a:srgbClr val="0070C0"/>
                </a:solidFill>
              </a:rPr>
              <a:t>SpA</a:t>
            </a:r>
            <a:r>
              <a:rPr lang="pl-PL" sz="2400" dirty="0">
                <a:solidFill>
                  <a:srgbClr val="0070C0"/>
                </a:solidFill>
              </a:rPr>
              <a:t> [1999</a:t>
            </a:r>
            <a:r>
              <a:rPr lang="pl-PL" sz="2400" dirty="0"/>
              <a:t>] </a:t>
            </a:r>
            <a:r>
              <a:rPr lang="pl-PL" sz="2400" dirty="0" smtClean="0"/>
              <a:t> </a:t>
            </a:r>
            <a:r>
              <a:rPr lang="pl-PL" sz="2400" dirty="0" err="1" smtClean="0"/>
              <a:t>it</a:t>
            </a:r>
            <a:r>
              <a:rPr lang="pl-PL" sz="2400" dirty="0" smtClean="0"/>
              <a:t> was </a:t>
            </a:r>
            <a:r>
              <a:rPr lang="pl-PL" sz="2400" dirty="0" err="1" smtClean="0"/>
              <a:t>stated</a:t>
            </a:r>
            <a:r>
              <a:rPr lang="pl-PL" sz="2400" dirty="0" smtClean="0"/>
              <a:t> </a:t>
            </a:r>
            <a:r>
              <a:rPr lang="pl-PL" sz="2400" dirty="0" err="1" smtClean="0"/>
              <a:t>that</a:t>
            </a:r>
            <a:r>
              <a:rPr lang="pl-PL" sz="2400" dirty="0" smtClean="0"/>
              <a:t> a </a:t>
            </a:r>
            <a:r>
              <a:rPr lang="pl-PL" sz="2400" dirty="0" err="1" smtClean="0"/>
              <a:t>possible</a:t>
            </a:r>
            <a:r>
              <a:rPr lang="pl-PL" sz="2400" dirty="0" smtClean="0"/>
              <a:t> </a:t>
            </a:r>
            <a:r>
              <a:rPr lang="pl-PL" sz="2400" dirty="0" err="1" smtClean="0"/>
              <a:t>violation</a:t>
            </a:r>
            <a:r>
              <a:rPr lang="pl-PL" sz="2400" dirty="0" smtClean="0"/>
              <a:t> of the </a:t>
            </a:r>
            <a:r>
              <a:rPr lang="pl-PL" sz="2400" dirty="0" err="1" smtClean="0"/>
              <a:t>national</a:t>
            </a:r>
            <a:r>
              <a:rPr lang="pl-PL" sz="2400" dirty="0" smtClean="0"/>
              <a:t> </a:t>
            </a:r>
            <a:r>
              <a:rPr lang="pl-PL" sz="2400" dirty="0" err="1" smtClean="0"/>
              <a:t>mandatory</a:t>
            </a:r>
            <a:r>
              <a:rPr lang="pl-PL" sz="2400" dirty="0" smtClean="0"/>
              <a:t> </a:t>
            </a:r>
            <a:r>
              <a:rPr lang="pl-PL" sz="2400" dirty="0" err="1" smtClean="0"/>
              <a:t>liability</a:t>
            </a:r>
            <a:r>
              <a:rPr lang="pl-PL" sz="2400" dirty="0" smtClean="0"/>
              <a:t> </a:t>
            </a:r>
            <a:r>
              <a:rPr lang="pl-PL" sz="2400" dirty="0" err="1" smtClean="0"/>
              <a:t>provisions</a:t>
            </a:r>
            <a:r>
              <a:rPr lang="pl-PL" sz="2400" dirty="0" smtClean="0"/>
              <a:t> </a:t>
            </a:r>
            <a:r>
              <a:rPr lang="pl-PL" sz="2400" dirty="0" err="1" smtClean="0"/>
              <a:t>does</a:t>
            </a:r>
            <a:r>
              <a:rPr lang="pl-PL" sz="2400" dirty="0" smtClean="0"/>
              <a:t> not </a:t>
            </a:r>
            <a:r>
              <a:rPr lang="pl-PL" sz="2400" dirty="0" err="1" smtClean="0"/>
              <a:t>render</a:t>
            </a:r>
            <a:r>
              <a:rPr lang="pl-PL" sz="2400" dirty="0" smtClean="0"/>
              <a:t> a </a:t>
            </a:r>
            <a:r>
              <a:rPr lang="pl-PL" sz="2400" dirty="0" err="1" smtClean="0"/>
              <a:t>jurisdiction</a:t>
            </a:r>
            <a:r>
              <a:rPr lang="pl-PL" sz="2400" dirty="0" smtClean="0"/>
              <a:t> </a:t>
            </a:r>
            <a:r>
              <a:rPr lang="pl-PL" sz="2400" dirty="0" err="1" smtClean="0"/>
              <a:t>agreement</a:t>
            </a:r>
            <a:r>
              <a:rPr lang="pl-PL" sz="2400" dirty="0" smtClean="0"/>
              <a:t> </a:t>
            </a:r>
            <a:r>
              <a:rPr lang="pl-PL" sz="2400" dirty="0" err="1" smtClean="0"/>
              <a:t>invalid</a:t>
            </a:r>
            <a:r>
              <a:rPr lang="pl-PL" sz="2400" dirty="0" smtClean="0"/>
              <a:t>.</a:t>
            </a:r>
          </a:p>
          <a:p>
            <a:pPr marL="109728" lvl="8" indent="0">
              <a:spcBef>
                <a:spcPts val="400"/>
              </a:spcBef>
              <a:buClr>
                <a:schemeClr val="accent1"/>
              </a:buClr>
              <a:buSzPct val="68000"/>
              <a:buNone/>
            </a:pPr>
            <a:endParaRPr lang="pl-PL" sz="2400" dirty="0" smtClean="0"/>
          </a:p>
          <a:p>
            <a:pPr marL="365760" lvl="8" indent="-256032">
              <a:spcBef>
                <a:spcPts val="400"/>
              </a:spcBef>
              <a:buClr>
                <a:schemeClr val="accent1"/>
              </a:buClr>
              <a:buSzPct val="68000"/>
              <a:buFont typeface="Wingdings 3"/>
              <a:buChar char=""/>
            </a:pPr>
            <a:r>
              <a:rPr lang="pl-PL" sz="2400" dirty="0" smtClean="0"/>
              <a:t>A public policy </a:t>
            </a:r>
            <a:r>
              <a:rPr lang="pl-PL" sz="2400" dirty="0" err="1" smtClean="0"/>
              <a:t>regulation</a:t>
            </a:r>
            <a:r>
              <a:rPr lang="pl-PL" sz="2400" dirty="0" smtClean="0"/>
              <a:t> of </a:t>
            </a:r>
            <a:r>
              <a:rPr lang="pl-PL" sz="2400" dirty="0" err="1" smtClean="0"/>
              <a:t>jurisdiction</a:t>
            </a:r>
            <a:r>
              <a:rPr lang="pl-PL" sz="2400" dirty="0" smtClean="0"/>
              <a:t> </a:t>
            </a:r>
            <a:r>
              <a:rPr lang="pl-PL" sz="2400" dirty="0" err="1" smtClean="0"/>
              <a:t>agreements</a:t>
            </a:r>
            <a:r>
              <a:rPr lang="pl-PL" sz="2400" dirty="0" smtClean="0"/>
              <a:t> </a:t>
            </a:r>
            <a:r>
              <a:rPr lang="pl-PL" sz="2400" b="1" dirty="0" err="1" smtClean="0"/>
              <a:t>would</a:t>
            </a:r>
            <a:r>
              <a:rPr lang="pl-PL" sz="2400" b="1" dirty="0" smtClean="0"/>
              <a:t> </a:t>
            </a:r>
            <a:r>
              <a:rPr lang="pl-PL" sz="2400" b="1" dirty="0" err="1" smtClean="0"/>
              <a:t>violate</a:t>
            </a:r>
            <a:r>
              <a:rPr lang="pl-PL" sz="2400" b="1" dirty="0" smtClean="0"/>
              <a:t> the </a:t>
            </a:r>
            <a:r>
              <a:rPr lang="pl-PL" sz="2400" b="1" dirty="0" err="1" smtClean="0"/>
              <a:t>aim</a:t>
            </a:r>
            <a:r>
              <a:rPr lang="pl-PL" sz="2400" b="1" dirty="0" smtClean="0"/>
              <a:t> of </a:t>
            </a:r>
            <a:r>
              <a:rPr lang="pl-PL" sz="2400" b="1" dirty="0" err="1" smtClean="0"/>
              <a:t>legal</a:t>
            </a:r>
            <a:r>
              <a:rPr lang="pl-PL" sz="2400" b="1" dirty="0" smtClean="0"/>
              <a:t> </a:t>
            </a:r>
            <a:r>
              <a:rPr lang="pl-PL" sz="2400" b="1" dirty="0" err="1" smtClean="0"/>
              <a:t>certainty</a:t>
            </a:r>
            <a:r>
              <a:rPr lang="pl-PL" sz="2400" b="1" dirty="0" smtClean="0"/>
              <a:t> </a:t>
            </a:r>
            <a:r>
              <a:rPr lang="pl-PL" sz="2400" b="1" dirty="0" err="1" smtClean="0"/>
              <a:t>which</a:t>
            </a:r>
            <a:r>
              <a:rPr lang="pl-PL" sz="2400" b="1" dirty="0" smtClean="0"/>
              <a:t> </a:t>
            </a:r>
            <a:r>
              <a:rPr lang="pl-PL" sz="2400" b="1" dirty="0" err="1" smtClean="0"/>
              <a:t>lies</a:t>
            </a:r>
            <a:r>
              <a:rPr lang="pl-PL" sz="2400" b="1" dirty="0" smtClean="0"/>
              <a:t> </a:t>
            </a:r>
            <a:r>
              <a:rPr lang="pl-PL" sz="2400" b="1" dirty="0" err="1" smtClean="0"/>
              <a:t>at</a:t>
            </a:r>
            <a:r>
              <a:rPr lang="pl-PL" sz="2400" b="1" dirty="0" smtClean="0"/>
              <a:t> the </a:t>
            </a:r>
            <a:r>
              <a:rPr lang="pl-PL" sz="2400" b="1" dirty="0" err="1" smtClean="0"/>
              <a:t>heart</a:t>
            </a:r>
            <a:r>
              <a:rPr lang="pl-PL" sz="2400" b="1" dirty="0" smtClean="0"/>
              <a:t> </a:t>
            </a:r>
            <a:r>
              <a:rPr lang="pl-PL" sz="2400" dirty="0" smtClean="0"/>
              <a:t>of the </a:t>
            </a:r>
            <a:r>
              <a:rPr lang="pl-PL" sz="2400" dirty="0" err="1" smtClean="0"/>
              <a:t>Brussels</a:t>
            </a:r>
            <a:r>
              <a:rPr lang="pl-PL" sz="2400" dirty="0" smtClean="0"/>
              <a:t>-Lugano regime.</a:t>
            </a:r>
            <a:endParaRPr lang="pl-PL" sz="2400" dirty="0"/>
          </a:p>
          <a:p>
            <a:endParaRPr lang="pl-PL" sz="2400"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val="21237664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a:p>
          <a:p>
            <a:endParaRPr lang="pl-PL" dirty="0" smtClean="0"/>
          </a:p>
          <a:p>
            <a:endParaRPr lang="pl-PL" dirty="0"/>
          </a:p>
          <a:p>
            <a:r>
              <a:rPr lang="pl-PL" sz="5400" dirty="0" err="1" smtClean="0"/>
              <a:t>Thank</a:t>
            </a:r>
            <a:r>
              <a:rPr lang="pl-PL" sz="5400" dirty="0" smtClean="0"/>
              <a:t> </a:t>
            </a:r>
            <a:r>
              <a:rPr lang="pl-PL" sz="5400" dirty="0" err="1" smtClean="0"/>
              <a:t>you</a:t>
            </a:r>
            <a:endParaRPr lang="pl-PL" sz="5400"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val="42735758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518864" y="1481328"/>
            <a:ext cx="8229600" cy="4525963"/>
          </a:xfrm>
        </p:spPr>
        <p:txBody>
          <a:bodyPr>
            <a:normAutofit fontScale="77500" lnSpcReduction="20000"/>
          </a:bodyPr>
          <a:lstStyle/>
          <a:p>
            <a:r>
              <a:rPr lang="pl-PL" dirty="0" smtClean="0"/>
              <a:t>The </a:t>
            </a:r>
            <a:r>
              <a:rPr lang="pl-PL" dirty="0" err="1" smtClean="0"/>
              <a:t>European</a:t>
            </a:r>
            <a:r>
              <a:rPr lang="pl-PL" dirty="0" smtClean="0"/>
              <a:t> </a:t>
            </a:r>
            <a:r>
              <a:rPr lang="pl-PL" dirty="0" err="1" smtClean="0"/>
              <a:t>framework</a:t>
            </a:r>
            <a:r>
              <a:rPr lang="pl-PL" dirty="0" smtClean="0"/>
              <a:t>  for </a:t>
            </a:r>
            <a:r>
              <a:rPr lang="pl-PL" dirty="0" err="1" smtClean="0"/>
              <a:t>jurisdiction</a:t>
            </a:r>
            <a:r>
              <a:rPr lang="pl-PL" dirty="0" smtClean="0"/>
              <a:t> </a:t>
            </a:r>
            <a:r>
              <a:rPr lang="pl-PL" dirty="0" err="1" smtClean="0"/>
              <a:t>agreement</a:t>
            </a:r>
            <a:r>
              <a:rPr lang="pl-PL" dirty="0" smtClean="0"/>
              <a:t> was </a:t>
            </a:r>
            <a:r>
              <a:rPr lang="pl-PL" dirty="0" err="1" smtClean="0"/>
              <a:t>initiated</a:t>
            </a:r>
            <a:r>
              <a:rPr lang="pl-PL" dirty="0" smtClean="0"/>
              <a:t> by   </a:t>
            </a:r>
            <a:r>
              <a:rPr lang="pl-PL" b="1" dirty="0" smtClean="0"/>
              <a:t>the 1968 </a:t>
            </a:r>
            <a:r>
              <a:rPr lang="pl-PL" b="1" dirty="0" err="1"/>
              <a:t>B</a:t>
            </a:r>
            <a:r>
              <a:rPr lang="pl-PL" b="1" dirty="0" err="1" smtClean="0"/>
              <a:t>russels</a:t>
            </a:r>
            <a:r>
              <a:rPr lang="pl-PL" b="1" dirty="0" smtClean="0"/>
              <a:t> </a:t>
            </a:r>
            <a:r>
              <a:rPr lang="pl-PL" b="1" dirty="0" err="1" smtClean="0"/>
              <a:t>Convention</a:t>
            </a:r>
            <a:r>
              <a:rPr lang="pl-PL" b="1" dirty="0" smtClean="0"/>
              <a:t> </a:t>
            </a:r>
            <a:r>
              <a:rPr lang="pl-PL" dirty="0" err="1" smtClean="0"/>
              <a:t>between</a:t>
            </a:r>
            <a:r>
              <a:rPr lang="pl-PL" dirty="0" smtClean="0"/>
              <a:t> the </a:t>
            </a:r>
            <a:r>
              <a:rPr lang="pl-PL" dirty="0" err="1" smtClean="0"/>
              <a:t>then</a:t>
            </a:r>
            <a:r>
              <a:rPr lang="pl-PL" dirty="0" smtClean="0"/>
              <a:t> </a:t>
            </a:r>
            <a:r>
              <a:rPr lang="pl-PL" dirty="0" err="1" smtClean="0"/>
              <a:t>members</a:t>
            </a:r>
            <a:r>
              <a:rPr lang="pl-PL" dirty="0" smtClean="0"/>
              <a:t> of the </a:t>
            </a:r>
            <a:r>
              <a:rPr lang="pl-PL" dirty="0" err="1" smtClean="0"/>
              <a:t>European</a:t>
            </a:r>
            <a:r>
              <a:rPr lang="pl-PL" dirty="0" smtClean="0"/>
              <a:t> </a:t>
            </a:r>
            <a:r>
              <a:rPr lang="pl-PL" dirty="0" err="1" smtClean="0"/>
              <a:t>Community</a:t>
            </a:r>
            <a:endParaRPr lang="pl-PL" dirty="0" smtClean="0"/>
          </a:p>
          <a:p>
            <a:endParaRPr lang="pl-PL" dirty="0" smtClean="0"/>
          </a:p>
          <a:p>
            <a:r>
              <a:rPr lang="pl-PL" dirty="0" smtClean="0"/>
              <a:t>A </a:t>
            </a:r>
            <a:r>
              <a:rPr lang="pl-PL" dirty="0" err="1" smtClean="0"/>
              <a:t>parallel</a:t>
            </a:r>
            <a:r>
              <a:rPr lang="pl-PL" dirty="0" smtClean="0"/>
              <a:t> </a:t>
            </a:r>
            <a:r>
              <a:rPr lang="pl-PL" dirty="0" err="1" smtClean="0"/>
              <a:t>treaty</a:t>
            </a:r>
            <a:r>
              <a:rPr lang="pl-PL" dirty="0" smtClean="0"/>
              <a:t> </a:t>
            </a:r>
            <a:r>
              <a:rPr lang="pl-PL" dirty="0" err="1" smtClean="0"/>
              <a:t>between</a:t>
            </a:r>
            <a:r>
              <a:rPr lang="pl-PL" dirty="0" smtClean="0"/>
              <a:t> the  </a:t>
            </a:r>
            <a:r>
              <a:rPr lang="pl-PL" dirty="0" err="1"/>
              <a:t>European</a:t>
            </a:r>
            <a:r>
              <a:rPr lang="pl-PL" dirty="0"/>
              <a:t> </a:t>
            </a:r>
            <a:r>
              <a:rPr lang="pl-PL" dirty="0" err="1" smtClean="0"/>
              <a:t>Community</a:t>
            </a:r>
            <a:r>
              <a:rPr lang="pl-PL" dirty="0" smtClean="0"/>
              <a:t> and   the   </a:t>
            </a:r>
            <a:r>
              <a:rPr lang="pl-PL" dirty="0" err="1" smtClean="0"/>
              <a:t>member</a:t>
            </a:r>
            <a:r>
              <a:rPr lang="pl-PL" dirty="0" smtClean="0"/>
              <a:t> </a:t>
            </a:r>
            <a:r>
              <a:rPr lang="pl-PL" dirty="0" err="1" smtClean="0"/>
              <a:t>states</a:t>
            </a:r>
            <a:r>
              <a:rPr lang="pl-PL" dirty="0" smtClean="0"/>
              <a:t> of the </a:t>
            </a:r>
            <a:r>
              <a:rPr lang="pl-PL" dirty="0" err="1" smtClean="0"/>
              <a:t>European</a:t>
            </a:r>
            <a:r>
              <a:rPr lang="pl-PL" dirty="0" smtClean="0"/>
              <a:t> </a:t>
            </a:r>
            <a:r>
              <a:rPr lang="pl-PL" dirty="0" err="1" smtClean="0"/>
              <a:t>Free</a:t>
            </a:r>
            <a:r>
              <a:rPr lang="pl-PL" dirty="0" smtClean="0"/>
              <a:t> Trade </a:t>
            </a:r>
            <a:r>
              <a:rPr lang="pl-PL" dirty="0" err="1" smtClean="0"/>
              <a:t>Association</a:t>
            </a:r>
            <a:r>
              <a:rPr lang="pl-PL" dirty="0" smtClean="0"/>
              <a:t>  was  </a:t>
            </a:r>
            <a:r>
              <a:rPr lang="pl-PL" b="1" dirty="0" smtClean="0"/>
              <a:t>the Lugano </a:t>
            </a:r>
            <a:r>
              <a:rPr lang="pl-PL" b="1" dirty="0" err="1" smtClean="0"/>
              <a:t>Convention</a:t>
            </a:r>
            <a:r>
              <a:rPr lang="pl-PL" b="1" dirty="0" smtClean="0"/>
              <a:t> 1988</a:t>
            </a:r>
          </a:p>
          <a:p>
            <a:pPr marL="109728" indent="0">
              <a:buNone/>
            </a:pPr>
            <a:endParaRPr lang="pl-PL" dirty="0" smtClean="0"/>
          </a:p>
          <a:p>
            <a:r>
              <a:rPr lang="pl-PL" dirty="0" smtClean="0"/>
              <a:t>The </a:t>
            </a:r>
            <a:r>
              <a:rPr lang="pl-PL" dirty="0" err="1" smtClean="0"/>
              <a:t>Brussels</a:t>
            </a:r>
            <a:r>
              <a:rPr lang="pl-PL" dirty="0" smtClean="0"/>
              <a:t> </a:t>
            </a:r>
            <a:r>
              <a:rPr lang="pl-PL" dirty="0" err="1" smtClean="0"/>
              <a:t>Convention</a:t>
            </a:r>
            <a:r>
              <a:rPr lang="pl-PL" dirty="0" smtClean="0"/>
              <a:t> </a:t>
            </a:r>
            <a:r>
              <a:rPr lang="pl-PL" dirty="0" err="1" smtClean="0"/>
              <a:t>has</a:t>
            </a:r>
            <a:r>
              <a:rPr lang="pl-PL" dirty="0" smtClean="0"/>
              <a:t> </a:t>
            </a:r>
            <a:r>
              <a:rPr lang="pl-PL" dirty="0" err="1" smtClean="0"/>
              <a:t>been</a:t>
            </a:r>
            <a:r>
              <a:rPr lang="pl-PL" dirty="0" smtClean="0"/>
              <a:t> </a:t>
            </a:r>
            <a:r>
              <a:rPr lang="pl-PL" dirty="0" err="1" smtClean="0"/>
              <a:t>replaced</a:t>
            </a:r>
            <a:r>
              <a:rPr lang="pl-PL" dirty="0" smtClean="0"/>
              <a:t> by the  </a:t>
            </a:r>
            <a:r>
              <a:rPr lang="pl-PL" b="1" dirty="0" err="1" smtClean="0"/>
              <a:t>Regulation</a:t>
            </a:r>
            <a:r>
              <a:rPr lang="pl-PL" b="1" dirty="0" smtClean="0"/>
              <a:t> 44/2001</a:t>
            </a:r>
            <a:r>
              <a:rPr lang="pl-PL" dirty="0" smtClean="0"/>
              <a:t> on </a:t>
            </a:r>
            <a:r>
              <a:rPr lang="pl-PL" dirty="0" err="1" smtClean="0"/>
              <a:t>jurisdiction</a:t>
            </a:r>
            <a:r>
              <a:rPr lang="pl-PL" dirty="0" smtClean="0"/>
              <a:t> and the </a:t>
            </a:r>
            <a:r>
              <a:rPr lang="pl-PL" dirty="0" err="1" smtClean="0"/>
              <a:t>recognition</a:t>
            </a:r>
            <a:r>
              <a:rPr lang="pl-PL" dirty="0" smtClean="0"/>
              <a:t> and </a:t>
            </a:r>
            <a:r>
              <a:rPr lang="pl-PL" dirty="0" err="1" smtClean="0"/>
              <a:t>enforcement</a:t>
            </a:r>
            <a:r>
              <a:rPr lang="pl-PL" dirty="0" smtClean="0"/>
              <a:t> of </a:t>
            </a:r>
            <a:r>
              <a:rPr lang="pl-PL" dirty="0" err="1" smtClean="0"/>
              <a:t>judgement</a:t>
            </a:r>
            <a:r>
              <a:rPr lang="pl-PL" dirty="0" smtClean="0"/>
              <a:t> in </a:t>
            </a:r>
            <a:r>
              <a:rPr lang="pl-PL" dirty="0" err="1" smtClean="0"/>
              <a:t>civil</a:t>
            </a:r>
            <a:r>
              <a:rPr lang="pl-PL" dirty="0" smtClean="0"/>
              <a:t> and </a:t>
            </a:r>
            <a:r>
              <a:rPr lang="pl-PL" dirty="0" err="1" smtClean="0"/>
              <a:t>commercial</a:t>
            </a:r>
            <a:r>
              <a:rPr lang="pl-PL" dirty="0" smtClean="0"/>
              <a:t> </a:t>
            </a:r>
            <a:r>
              <a:rPr lang="pl-PL" dirty="0" err="1" smtClean="0"/>
              <a:t>matters</a:t>
            </a:r>
            <a:r>
              <a:rPr lang="pl-PL" dirty="0" smtClean="0"/>
              <a:t>.</a:t>
            </a:r>
          </a:p>
          <a:p>
            <a:pPr marL="109728" indent="0">
              <a:buNone/>
            </a:pPr>
            <a:endParaRPr lang="pl-PL" dirty="0" smtClean="0"/>
          </a:p>
          <a:p>
            <a:r>
              <a:rPr lang="pl-PL" dirty="0" err="1" smtClean="0"/>
              <a:t>That</a:t>
            </a:r>
            <a:r>
              <a:rPr lang="pl-PL" dirty="0" smtClean="0"/>
              <a:t> </a:t>
            </a:r>
            <a:r>
              <a:rPr lang="pl-PL" dirty="0" err="1" smtClean="0"/>
              <a:t>Judgments</a:t>
            </a:r>
            <a:r>
              <a:rPr lang="pl-PL" dirty="0" smtClean="0"/>
              <a:t> </a:t>
            </a:r>
            <a:r>
              <a:rPr lang="pl-PL" dirty="0" err="1" smtClean="0"/>
              <a:t>Regulation</a:t>
            </a:r>
            <a:r>
              <a:rPr lang="pl-PL" dirty="0" smtClean="0"/>
              <a:t>  was </a:t>
            </a:r>
            <a:r>
              <a:rPr lang="pl-PL" dirty="0" err="1" smtClean="0"/>
              <a:t>then</a:t>
            </a:r>
            <a:r>
              <a:rPr lang="pl-PL" dirty="0" smtClean="0"/>
              <a:t> </a:t>
            </a:r>
            <a:r>
              <a:rPr lang="pl-PL" dirty="0" err="1" smtClean="0"/>
              <a:t>replaced</a:t>
            </a:r>
            <a:r>
              <a:rPr lang="pl-PL" dirty="0" smtClean="0"/>
              <a:t> by the </a:t>
            </a:r>
            <a:r>
              <a:rPr lang="pl-PL" b="1" dirty="0" smtClean="0"/>
              <a:t>Regulation1215/2012</a:t>
            </a:r>
            <a:r>
              <a:rPr lang="pl-PL" dirty="0" smtClean="0"/>
              <a:t>(</a:t>
            </a:r>
            <a:r>
              <a:rPr lang="pl-PL" dirty="0" err="1" smtClean="0"/>
              <a:t>recast</a:t>
            </a:r>
            <a:r>
              <a:rPr lang="pl-PL" dirty="0" smtClean="0"/>
              <a:t>)</a:t>
            </a:r>
          </a:p>
          <a:p>
            <a:pPr marL="109728" indent="0">
              <a:buNone/>
            </a:pPr>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val="2514003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err="1"/>
              <a:t>Since</a:t>
            </a:r>
            <a:r>
              <a:rPr lang="pl-PL" dirty="0"/>
              <a:t> </a:t>
            </a:r>
            <a:r>
              <a:rPr lang="pl-PL" dirty="0" err="1"/>
              <a:t>many</a:t>
            </a:r>
            <a:r>
              <a:rPr lang="pl-PL" dirty="0"/>
              <a:t> of </a:t>
            </a:r>
            <a:r>
              <a:rPr lang="pl-PL" dirty="0" smtClean="0"/>
              <a:t>the </a:t>
            </a:r>
            <a:r>
              <a:rPr lang="pl-PL" dirty="0" err="1" smtClean="0"/>
              <a:t>states</a:t>
            </a:r>
            <a:r>
              <a:rPr lang="pl-PL" dirty="0" smtClean="0"/>
              <a:t> </a:t>
            </a:r>
            <a:r>
              <a:rPr lang="pl-PL" dirty="0" err="1"/>
              <a:t>participating</a:t>
            </a:r>
            <a:r>
              <a:rPr lang="pl-PL" dirty="0"/>
              <a:t> in </a:t>
            </a:r>
            <a:r>
              <a:rPr lang="pl-PL" b="1" dirty="0"/>
              <a:t>the 1988 </a:t>
            </a:r>
            <a:r>
              <a:rPr lang="pl-PL" b="1" dirty="0" smtClean="0"/>
              <a:t> Lugano </a:t>
            </a:r>
            <a:r>
              <a:rPr lang="pl-PL" b="1" dirty="0" err="1"/>
              <a:t>Convention</a:t>
            </a:r>
            <a:r>
              <a:rPr lang="pl-PL" b="1" dirty="0"/>
              <a:t> </a:t>
            </a:r>
            <a:r>
              <a:rPr lang="pl-PL" dirty="0" err="1" smtClean="0"/>
              <a:t>have</a:t>
            </a:r>
            <a:r>
              <a:rPr lang="pl-PL" dirty="0" smtClean="0"/>
              <a:t> </a:t>
            </a:r>
            <a:r>
              <a:rPr lang="pl-PL" dirty="0" err="1"/>
              <a:t>become</a:t>
            </a:r>
            <a:r>
              <a:rPr lang="pl-PL" dirty="0"/>
              <a:t> </a:t>
            </a:r>
            <a:r>
              <a:rPr lang="pl-PL" dirty="0" err="1"/>
              <a:t>members</a:t>
            </a:r>
            <a:r>
              <a:rPr lang="pl-PL" dirty="0"/>
              <a:t> of </a:t>
            </a:r>
            <a:r>
              <a:rPr lang="pl-PL" dirty="0" smtClean="0"/>
              <a:t>the EU </a:t>
            </a:r>
            <a:r>
              <a:rPr lang="pl-PL" dirty="0"/>
              <a:t>, </a:t>
            </a:r>
            <a:r>
              <a:rPr lang="pl-PL" dirty="0" err="1" smtClean="0"/>
              <a:t>this</a:t>
            </a:r>
            <a:r>
              <a:rPr lang="pl-PL" dirty="0" smtClean="0"/>
              <a:t> </a:t>
            </a:r>
            <a:r>
              <a:rPr lang="pl-PL" dirty="0" err="1" smtClean="0"/>
              <a:t>convention</a:t>
            </a:r>
            <a:r>
              <a:rPr lang="pl-PL" dirty="0" smtClean="0"/>
              <a:t> was </a:t>
            </a:r>
            <a:r>
              <a:rPr lang="pl-PL" dirty="0" err="1" smtClean="0"/>
              <a:t>revised</a:t>
            </a:r>
            <a:r>
              <a:rPr lang="pl-PL" dirty="0" smtClean="0"/>
              <a:t>  </a:t>
            </a:r>
            <a:r>
              <a:rPr lang="pl-PL" b="1" dirty="0" smtClean="0"/>
              <a:t>in 2007 </a:t>
            </a:r>
            <a:r>
              <a:rPr lang="pl-PL" dirty="0" smtClean="0"/>
              <a:t>and </a:t>
            </a:r>
            <a:r>
              <a:rPr lang="pl-PL" dirty="0" err="1" smtClean="0"/>
              <a:t>now</a:t>
            </a:r>
            <a:r>
              <a:rPr lang="pl-PL" dirty="0" smtClean="0"/>
              <a:t> </a:t>
            </a:r>
            <a:r>
              <a:rPr lang="pl-PL" dirty="0" err="1" smtClean="0"/>
              <a:t>it</a:t>
            </a:r>
            <a:r>
              <a:rPr lang="pl-PL" dirty="0" smtClean="0"/>
              <a:t> </a:t>
            </a:r>
            <a:r>
              <a:rPr lang="pl-PL" dirty="0"/>
              <a:t>controls the </a:t>
            </a:r>
            <a:r>
              <a:rPr lang="pl-PL" dirty="0" err="1"/>
              <a:t>relation</a:t>
            </a:r>
            <a:r>
              <a:rPr lang="pl-PL" dirty="0"/>
              <a:t> </a:t>
            </a:r>
            <a:r>
              <a:rPr lang="pl-PL" dirty="0" err="1"/>
              <a:t>between</a:t>
            </a:r>
            <a:r>
              <a:rPr lang="pl-PL" dirty="0"/>
              <a:t> </a:t>
            </a:r>
            <a:r>
              <a:rPr lang="pl-PL" dirty="0" smtClean="0"/>
              <a:t>the </a:t>
            </a:r>
            <a:r>
              <a:rPr lang="pl-PL" dirty="0" err="1" smtClean="0"/>
              <a:t>member</a:t>
            </a:r>
            <a:r>
              <a:rPr lang="pl-PL" dirty="0" smtClean="0"/>
              <a:t> </a:t>
            </a:r>
            <a:r>
              <a:rPr lang="pl-PL" dirty="0" err="1"/>
              <a:t>states</a:t>
            </a:r>
            <a:r>
              <a:rPr lang="pl-PL" dirty="0"/>
              <a:t> of </a:t>
            </a:r>
            <a:r>
              <a:rPr lang="pl-PL" dirty="0" smtClean="0"/>
              <a:t>the EU </a:t>
            </a:r>
            <a:r>
              <a:rPr lang="pl-PL" dirty="0"/>
              <a:t>and </a:t>
            </a:r>
            <a:r>
              <a:rPr lang="pl-PL" dirty="0" err="1"/>
              <a:t>those</a:t>
            </a:r>
            <a:r>
              <a:rPr lang="pl-PL" dirty="0"/>
              <a:t> </a:t>
            </a:r>
            <a:r>
              <a:rPr lang="pl-PL" dirty="0" err="1"/>
              <a:t>states</a:t>
            </a:r>
            <a:r>
              <a:rPr lang="pl-PL" dirty="0"/>
              <a:t>, </a:t>
            </a:r>
            <a:r>
              <a:rPr lang="pl-PL" dirty="0" err="1"/>
              <a:t>who</a:t>
            </a:r>
            <a:r>
              <a:rPr lang="pl-PL" dirty="0"/>
              <a:t> </a:t>
            </a:r>
            <a:r>
              <a:rPr lang="pl-PL" dirty="0" err="1"/>
              <a:t>are</a:t>
            </a:r>
            <a:r>
              <a:rPr lang="pl-PL" dirty="0"/>
              <a:t> party to </a:t>
            </a:r>
            <a:r>
              <a:rPr lang="pl-PL" dirty="0" err="1"/>
              <a:t>this</a:t>
            </a:r>
            <a:r>
              <a:rPr lang="pl-PL" dirty="0"/>
              <a:t> </a:t>
            </a:r>
            <a:r>
              <a:rPr lang="pl-PL" dirty="0" err="1"/>
              <a:t>convention</a:t>
            </a:r>
            <a:r>
              <a:rPr lang="pl-PL" dirty="0"/>
              <a:t> but not a </a:t>
            </a:r>
            <a:r>
              <a:rPr lang="pl-PL" dirty="0" err="1"/>
              <a:t>member</a:t>
            </a:r>
            <a:r>
              <a:rPr lang="pl-PL" dirty="0"/>
              <a:t> </a:t>
            </a:r>
            <a:r>
              <a:rPr lang="pl-PL" dirty="0" smtClean="0"/>
              <a:t>of the </a:t>
            </a:r>
            <a:r>
              <a:rPr lang="pl-PL" dirty="0"/>
              <a:t>EU</a:t>
            </a:r>
            <a:r>
              <a:rPr lang="pl-PL" dirty="0" smtClean="0"/>
              <a:t>.</a:t>
            </a:r>
          </a:p>
          <a:p>
            <a:r>
              <a:rPr lang="pl-PL" dirty="0" err="1" smtClean="0"/>
              <a:t>This</a:t>
            </a:r>
            <a:r>
              <a:rPr lang="pl-PL" dirty="0" smtClean="0"/>
              <a:t> </a:t>
            </a:r>
            <a:r>
              <a:rPr lang="pl-PL" dirty="0" err="1"/>
              <a:t>convention</a:t>
            </a:r>
            <a:r>
              <a:rPr lang="pl-PL" dirty="0"/>
              <a:t> </a:t>
            </a:r>
            <a:r>
              <a:rPr lang="pl-PL" dirty="0" err="1"/>
              <a:t>closely</a:t>
            </a:r>
            <a:r>
              <a:rPr lang="pl-PL" dirty="0"/>
              <a:t>  </a:t>
            </a:r>
            <a:r>
              <a:rPr lang="pl-PL" dirty="0" err="1"/>
              <a:t>follows</a:t>
            </a:r>
            <a:r>
              <a:rPr lang="pl-PL" dirty="0"/>
              <a:t> Reg.44/2001.</a:t>
            </a:r>
          </a:p>
          <a:p>
            <a:endParaRPr lang="pl-PL" dirty="0"/>
          </a:p>
        </p:txBody>
      </p:sp>
      <p:sp>
        <p:nvSpPr>
          <p:cNvPr id="3" name="Tytuł 2"/>
          <p:cNvSpPr>
            <a:spLocks noGrp="1"/>
          </p:cNvSpPr>
          <p:nvPr>
            <p:ph type="title"/>
          </p:nvPr>
        </p:nvSpPr>
        <p:spPr/>
        <p:txBody>
          <a:bodyPr/>
          <a:lstStyle/>
          <a:p>
            <a:endParaRPr lang="pl-PL"/>
          </a:p>
        </p:txBody>
      </p:sp>
    </p:spTree>
    <p:extLst>
      <p:ext uri="{BB962C8B-B14F-4D97-AF65-F5344CB8AC3E}">
        <p14:creationId xmlns:p14="http://schemas.microsoft.com/office/powerpoint/2010/main" val="649398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r>
              <a:rPr lang="pl-PL" dirty="0" smtClean="0"/>
              <a:t>T</a:t>
            </a:r>
            <a:r>
              <a:rPr lang="en-US" dirty="0" smtClean="0"/>
              <a:t>he EU Regulation is normally the governing instrument for European domiciled shippers in determining whether a carrier's bill of lading terms will be upheld in relation to claimed jurisdiction</a:t>
            </a:r>
            <a:endParaRPr lang="pl-PL" dirty="0"/>
          </a:p>
          <a:p>
            <a:r>
              <a:rPr lang="pl-PL" dirty="0" smtClean="0">
                <a:solidFill>
                  <a:srgbClr val="0070C0"/>
                </a:solidFill>
              </a:rPr>
              <a:t>Art. 71 of </a:t>
            </a:r>
            <a:r>
              <a:rPr lang="pl-PL" dirty="0" err="1" smtClean="0">
                <a:solidFill>
                  <a:srgbClr val="0070C0"/>
                </a:solidFill>
              </a:rPr>
              <a:t>both</a:t>
            </a:r>
            <a:r>
              <a:rPr lang="pl-PL" dirty="0" smtClean="0">
                <a:solidFill>
                  <a:srgbClr val="0070C0"/>
                </a:solidFill>
              </a:rPr>
              <a:t> </a:t>
            </a:r>
            <a:r>
              <a:rPr lang="pl-PL" dirty="0" err="1" smtClean="0">
                <a:solidFill>
                  <a:srgbClr val="0070C0"/>
                </a:solidFill>
              </a:rPr>
              <a:t>Regulations</a:t>
            </a:r>
            <a:r>
              <a:rPr lang="pl-PL" dirty="0" smtClean="0">
                <a:solidFill>
                  <a:srgbClr val="0070C0"/>
                </a:solidFill>
              </a:rPr>
              <a:t> (44/2001 and </a:t>
            </a:r>
            <a:r>
              <a:rPr lang="pl-PL" b="1" dirty="0" smtClean="0">
                <a:solidFill>
                  <a:srgbClr val="0070C0"/>
                </a:solidFill>
              </a:rPr>
              <a:t>1215/2012)</a:t>
            </a:r>
            <a:r>
              <a:rPr lang="pl-PL" b="1" dirty="0" err="1" smtClean="0"/>
              <a:t>provides</a:t>
            </a:r>
            <a:r>
              <a:rPr lang="pl-PL" b="1" dirty="0" smtClean="0"/>
              <a:t> </a:t>
            </a:r>
            <a:r>
              <a:rPr lang="pl-PL" b="1" dirty="0" err="1" smtClean="0"/>
              <a:t>that</a:t>
            </a:r>
            <a:r>
              <a:rPr lang="pl-PL" b="1" dirty="0" smtClean="0"/>
              <a:t> </a:t>
            </a:r>
            <a:r>
              <a:rPr lang="pl-PL" b="1" dirty="0" err="1" smtClean="0"/>
              <a:t>where</a:t>
            </a:r>
            <a:r>
              <a:rPr lang="pl-PL" b="1" dirty="0" smtClean="0"/>
              <a:t> </a:t>
            </a:r>
            <a:r>
              <a:rPr lang="pl-PL" b="1" dirty="0" err="1" smtClean="0"/>
              <a:t>there</a:t>
            </a:r>
            <a:r>
              <a:rPr lang="pl-PL" b="1" dirty="0" smtClean="0"/>
              <a:t> </a:t>
            </a:r>
            <a:r>
              <a:rPr lang="pl-PL" b="1" dirty="0" err="1" smtClean="0"/>
              <a:t>is</a:t>
            </a:r>
            <a:r>
              <a:rPr lang="pl-PL" b="1" dirty="0" smtClean="0"/>
              <a:t> a </a:t>
            </a:r>
            <a:r>
              <a:rPr lang="pl-PL" b="1" dirty="0" err="1" smtClean="0"/>
              <a:t>clash</a:t>
            </a:r>
            <a:r>
              <a:rPr lang="pl-PL" b="1" dirty="0" smtClean="0"/>
              <a:t> </a:t>
            </a:r>
            <a:r>
              <a:rPr lang="pl-PL" b="1" dirty="0" err="1" smtClean="0"/>
              <a:t>between</a:t>
            </a:r>
            <a:r>
              <a:rPr lang="pl-PL" b="1" dirty="0" smtClean="0"/>
              <a:t> the </a:t>
            </a:r>
            <a:r>
              <a:rPr lang="pl-PL" b="1" dirty="0" err="1" smtClean="0"/>
              <a:t>provisions</a:t>
            </a:r>
            <a:r>
              <a:rPr lang="pl-PL" b="1" dirty="0" smtClean="0"/>
              <a:t> of the </a:t>
            </a:r>
            <a:r>
              <a:rPr lang="pl-PL" b="1" dirty="0" err="1" smtClean="0"/>
              <a:t>Regulation</a:t>
            </a:r>
            <a:r>
              <a:rPr lang="pl-PL" b="1" dirty="0" smtClean="0"/>
              <a:t> and the </a:t>
            </a:r>
            <a:r>
              <a:rPr lang="pl-PL" b="1" dirty="0" err="1" smtClean="0"/>
              <a:t>international</a:t>
            </a:r>
            <a:r>
              <a:rPr lang="pl-PL" b="1" dirty="0" smtClean="0"/>
              <a:t> </a:t>
            </a:r>
            <a:r>
              <a:rPr lang="pl-PL" b="1" dirty="0" err="1" smtClean="0"/>
              <a:t>convention</a:t>
            </a:r>
            <a:r>
              <a:rPr lang="pl-PL" dirty="0" smtClean="0"/>
              <a:t>, the </a:t>
            </a:r>
            <a:r>
              <a:rPr lang="pl-PL" dirty="0" err="1" smtClean="0"/>
              <a:t>convention</a:t>
            </a:r>
            <a:r>
              <a:rPr lang="pl-PL" dirty="0" smtClean="0"/>
              <a:t> </a:t>
            </a:r>
            <a:r>
              <a:rPr lang="pl-PL" dirty="0" err="1" smtClean="0"/>
              <a:t>prevails</a:t>
            </a:r>
            <a:endParaRPr lang="pl-PL" dirty="0" smtClean="0"/>
          </a:p>
          <a:p>
            <a:r>
              <a:rPr lang="pl-PL" dirty="0" err="1" smtClean="0"/>
              <a:t>That</a:t>
            </a:r>
            <a:r>
              <a:rPr lang="pl-PL" dirty="0" smtClean="0"/>
              <a:t> </a:t>
            </a:r>
            <a:r>
              <a:rPr lang="pl-PL" dirty="0" err="1" smtClean="0"/>
              <a:t>might</a:t>
            </a:r>
            <a:r>
              <a:rPr lang="pl-PL" dirty="0" smtClean="0"/>
              <a:t> be </a:t>
            </a:r>
            <a:r>
              <a:rPr lang="pl-PL" dirty="0" err="1" smtClean="0"/>
              <a:t>only</a:t>
            </a:r>
            <a:r>
              <a:rPr lang="pl-PL" dirty="0" smtClean="0"/>
              <a:t>  the </a:t>
            </a:r>
            <a:r>
              <a:rPr lang="pl-PL" dirty="0" err="1" smtClean="0"/>
              <a:t>case</a:t>
            </a:r>
            <a:r>
              <a:rPr lang="pl-PL" dirty="0" smtClean="0"/>
              <a:t> of the Hamburg </a:t>
            </a:r>
            <a:r>
              <a:rPr lang="pl-PL" dirty="0" err="1" smtClean="0"/>
              <a:t>Rules</a:t>
            </a:r>
            <a:r>
              <a:rPr lang="pl-PL" dirty="0" smtClean="0"/>
              <a:t> </a:t>
            </a:r>
            <a:r>
              <a:rPr lang="pl-PL" dirty="0" smtClean="0">
                <a:solidFill>
                  <a:srgbClr val="0070C0"/>
                </a:solidFill>
              </a:rPr>
              <a:t>(The Bergen[1997])</a:t>
            </a:r>
            <a:endParaRPr lang="pl-PL" dirty="0">
              <a:solidFill>
                <a:srgbClr val="0070C0"/>
              </a:solidFill>
            </a:endParaRPr>
          </a:p>
        </p:txBody>
      </p:sp>
      <p:sp>
        <p:nvSpPr>
          <p:cNvPr id="2" name="Tytuł 1"/>
          <p:cNvSpPr>
            <a:spLocks noGrp="1"/>
          </p:cNvSpPr>
          <p:nvPr>
            <p:ph type="title"/>
          </p:nvPr>
        </p:nvSpPr>
        <p:spPr/>
        <p:txBody>
          <a:bodyPr/>
          <a:lstStyle/>
          <a:p>
            <a:endParaRPr lang="pl-PL"/>
          </a:p>
        </p:txBody>
      </p:sp>
    </p:spTree>
    <p:extLst>
      <p:ext uri="{BB962C8B-B14F-4D97-AF65-F5344CB8AC3E}">
        <p14:creationId xmlns:p14="http://schemas.microsoft.com/office/powerpoint/2010/main" val="724939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518864" y="1600200"/>
            <a:ext cx="8229600" cy="4525963"/>
          </a:xfrm>
        </p:spPr>
        <p:txBody>
          <a:bodyPr>
            <a:normAutofit/>
          </a:bodyPr>
          <a:lstStyle/>
          <a:p>
            <a:r>
              <a:rPr lang="pl-PL" dirty="0" smtClean="0"/>
              <a:t>The </a:t>
            </a:r>
            <a:r>
              <a:rPr lang="pl-PL" dirty="0" err="1" smtClean="0"/>
              <a:t>application</a:t>
            </a:r>
            <a:r>
              <a:rPr lang="pl-PL" dirty="0" smtClean="0"/>
              <a:t> of  the </a:t>
            </a:r>
            <a:r>
              <a:rPr lang="pl-PL" b="1" dirty="0" err="1" smtClean="0"/>
              <a:t>previous</a:t>
            </a:r>
            <a:r>
              <a:rPr lang="pl-PL" b="1" dirty="0" smtClean="0"/>
              <a:t>  art. 23 of  </a:t>
            </a:r>
            <a:r>
              <a:rPr lang="pl-PL" b="1" dirty="0"/>
              <a:t>R</a:t>
            </a:r>
            <a:r>
              <a:rPr lang="pl-PL" b="1" dirty="0" smtClean="0"/>
              <a:t>eg 44/2001</a:t>
            </a:r>
            <a:r>
              <a:rPr lang="pl-PL" dirty="0" smtClean="0"/>
              <a:t> </a:t>
            </a:r>
            <a:r>
              <a:rPr lang="pl-PL" dirty="0" err="1" smtClean="0"/>
              <a:t>rested</a:t>
            </a:r>
            <a:r>
              <a:rPr lang="pl-PL" dirty="0" smtClean="0"/>
              <a:t> on </a:t>
            </a:r>
            <a:r>
              <a:rPr lang="pl-PL" dirty="0" err="1" smtClean="0"/>
              <a:t>two</a:t>
            </a:r>
            <a:r>
              <a:rPr lang="pl-PL" dirty="0" smtClean="0"/>
              <a:t> </a:t>
            </a:r>
            <a:r>
              <a:rPr lang="pl-PL" dirty="0" err="1" smtClean="0"/>
              <a:t>conditions</a:t>
            </a:r>
            <a:r>
              <a:rPr lang="pl-PL" dirty="0" smtClean="0"/>
              <a:t>. </a:t>
            </a:r>
            <a:r>
              <a:rPr lang="pl-PL" dirty="0" err="1" smtClean="0"/>
              <a:t>That</a:t>
            </a:r>
            <a:r>
              <a:rPr lang="pl-PL" dirty="0" smtClean="0"/>
              <a:t> </a:t>
            </a:r>
            <a:r>
              <a:rPr lang="pl-PL" dirty="0" err="1" smtClean="0"/>
              <a:t>article</a:t>
            </a:r>
            <a:r>
              <a:rPr lang="pl-PL" dirty="0" smtClean="0"/>
              <a:t> </a:t>
            </a:r>
            <a:r>
              <a:rPr lang="pl-PL" dirty="0" err="1" smtClean="0"/>
              <a:t>provided</a:t>
            </a:r>
            <a:r>
              <a:rPr lang="pl-PL" dirty="0" smtClean="0"/>
              <a:t> </a:t>
            </a:r>
            <a:r>
              <a:rPr lang="pl-PL" dirty="0" err="1" smtClean="0"/>
              <a:t>that</a:t>
            </a:r>
            <a:r>
              <a:rPr lang="pl-PL" dirty="0" smtClean="0"/>
              <a:t> </a:t>
            </a:r>
          </a:p>
          <a:p>
            <a:r>
              <a:rPr lang="pl-PL" dirty="0" smtClean="0"/>
              <a:t>- </a:t>
            </a:r>
            <a:r>
              <a:rPr lang="pl-PL" dirty="0" err="1" smtClean="0"/>
              <a:t>at</a:t>
            </a:r>
            <a:r>
              <a:rPr lang="pl-PL" dirty="0" smtClean="0"/>
              <a:t> </a:t>
            </a:r>
            <a:r>
              <a:rPr lang="pl-PL" dirty="0" err="1" smtClean="0"/>
              <a:t>least</a:t>
            </a:r>
            <a:r>
              <a:rPr lang="pl-PL" dirty="0" smtClean="0"/>
              <a:t> one of the </a:t>
            </a:r>
            <a:r>
              <a:rPr lang="pl-PL" dirty="0" err="1" smtClean="0"/>
              <a:t>parties</a:t>
            </a:r>
            <a:r>
              <a:rPr lang="pl-PL" dirty="0" smtClean="0"/>
              <a:t> </a:t>
            </a:r>
            <a:r>
              <a:rPr lang="pl-PL" dirty="0" err="1" smtClean="0"/>
              <a:t>has</a:t>
            </a:r>
            <a:r>
              <a:rPr lang="pl-PL" dirty="0" smtClean="0"/>
              <a:t> </a:t>
            </a:r>
            <a:r>
              <a:rPr lang="pl-PL" dirty="0" err="1" smtClean="0"/>
              <a:t>its</a:t>
            </a:r>
            <a:r>
              <a:rPr lang="pl-PL" dirty="0" smtClean="0"/>
              <a:t> </a:t>
            </a:r>
            <a:r>
              <a:rPr lang="pl-PL" dirty="0" err="1" smtClean="0"/>
              <a:t>domicile</a:t>
            </a:r>
            <a:r>
              <a:rPr lang="pl-PL" dirty="0" smtClean="0"/>
              <a:t> in one of the </a:t>
            </a:r>
            <a:r>
              <a:rPr lang="pl-PL" dirty="0" err="1"/>
              <a:t>M</a:t>
            </a:r>
            <a:r>
              <a:rPr lang="pl-PL" dirty="0" err="1" smtClean="0"/>
              <a:t>ember</a:t>
            </a:r>
            <a:r>
              <a:rPr lang="pl-PL" dirty="0" smtClean="0"/>
              <a:t> </a:t>
            </a:r>
            <a:r>
              <a:rPr lang="pl-PL" dirty="0" err="1"/>
              <a:t>S</a:t>
            </a:r>
            <a:r>
              <a:rPr lang="pl-PL" dirty="0" err="1" smtClean="0"/>
              <a:t>tates</a:t>
            </a:r>
            <a:endParaRPr lang="pl-PL" dirty="0" smtClean="0"/>
          </a:p>
          <a:p>
            <a:r>
              <a:rPr lang="pl-PL" dirty="0" smtClean="0"/>
              <a:t>- the </a:t>
            </a:r>
            <a:r>
              <a:rPr lang="pl-PL" dirty="0" err="1" smtClean="0"/>
              <a:t>chosen</a:t>
            </a:r>
            <a:r>
              <a:rPr lang="pl-PL" dirty="0" smtClean="0"/>
              <a:t> forum </a:t>
            </a:r>
            <a:r>
              <a:rPr lang="pl-PL" dirty="0" err="1" smtClean="0"/>
              <a:t>is</a:t>
            </a:r>
            <a:r>
              <a:rPr lang="pl-PL" dirty="0" smtClean="0"/>
              <a:t> </a:t>
            </a:r>
            <a:r>
              <a:rPr lang="pl-PL" dirty="0" err="1" smtClean="0"/>
              <a:t>located</a:t>
            </a:r>
            <a:r>
              <a:rPr lang="pl-PL" dirty="0" smtClean="0"/>
              <a:t> in a </a:t>
            </a:r>
            <a:r>
              <a:rPr lang="pl-PL" dirty="0" err="1"/>
              <a:t>M</a:t>
            </a:r>
            <a:r>
              <a:rPr lang="pl-PL" dirty="0" err="1" smtClean="0"/>
              <a:t>ember</a:t>
            </a:r>
            <a:r>
              <a:rPr lang="pl-PL" dirty="0" smtClean="0"/>
              <a:t> </a:t>
            </a:r>
            <a:r>
              <a:rPr lang="pl-PL" dirty="0" err="1"/>
              <a:t>S</a:t>
            </a:r>
            <a:r>
              <a:rPr lang="pl-PL" dirty="0" err="1" smtClean="0"/>
              <a:t>tate</a:t>
            </a:r>
            <a:endParaRPr lang="pl-PL" dirty="0" smtClean="0"/>
          </a:p>
          <a:p>
            <a:r>
              <a:rPr lang="pl-PL" dirty="0" err="1" smtClean="0"/>
              <a:t>If</a:t>
            </a:r>
            <a:r>
              <a:rPr lang="pl-PL" dirty="0" smtClean="0"/>
              <a:t> </a:t>
            </a:r>
            <a:r>
              <a:rPr lang="pl-PL" dirty="0" err="1" smtClean="0"/>
              <a:t>this</a:t>
            </a:r>
            <a:r>
              <a:rPr lang="pl-PL" dirty="0" smtClean="0"/>
              <a:t> </a:t>
            </a:r>
            <a:r>
              <a:rPr lang="pl-PL" dirty="0" err="1" smtClean="0"/>
              <a:t>two</a:t>
            </a:r>
            <a:r>
              <a:rPr lang="pl-PL" dirty="0" smtClean="0"/>
              <a:t> </a:t>
            </a:r>
            <a:r>
              <a:rPr lang="pl-PL" dirty="0" err="1" smtClean="0"/>
              <a:t>conditions</a:t>
            </a:r>
            <a:r>
              <a:rPr lang="pl-PL" dirty="0" smtClean="0"/>
              <a:t> </a:t>
            </a:r>
            <a:r>
              <a:rPr lang="pl-PL" dirty="0" err="1" smtClean="0"/>
              <a:t>were</a:t>
            </a:r>
            <a:r>
              <a:rPr lang="pl-PL" dirty="0" smtClean="0"/>
              <a:t> not met </a:t>
            </a:r>
            <a:r>
              <a:rPr lang="pl-PL" dirty="0" err="1" smtClean="0"/>
              <a:t>national</a:t>
            </a:r>
            <a:r>
              <a:rPr lang="pl-PL" dirty="0" smtClean="0"/>
              <a:t> law applied</a:t>
            </a:r>
          </a:p>
        </p:txBody>
      </p:sp>
      <p:sp>
        <p:nvSpPr>
          <p:cNvPr id="2" name="Tytuł 1"/>
          <p:cNvSpPr>
            <a:spLocks noGrp="1"/>
          </p:cNvSpPr>
          <p:nvPr>
            <p:ph type="title"/>
          </p:nvPr>
        </p:nvSpPr>
        <p:spPr/>
        <p:txBody>
          <a:bodyPr/>
          <a:lstStyle/>
          <a:p>
            <a:r>
              <a:rPr lang="pl-PL" dirty="0" err="1" smtClean="0"/>
              <a:t>Scope</a:t>
            </a:r>
            <a:r>
              <a:rPr lang="pl-PL" dirty="0" smtClean="0"/>
              <a:t> of </a:t>
            </a:r>
            <a:r>
              <a:rPr lang="pl-PL" dirty="0" err="1" smtClean="0"/>
              <a:t>application</a:t>
            </a:r>
            <a:r>
              <a:rPr lang="pl-PL" dirty="0" smtClean="0"/>
              <a:t> </a:t>
            </a:r>
            <a:endParaRPr lang="pl-PL" dirty="0"/>
          </a:p>
        </p:txBody>
      </p:sp>
    </p:spTree>
    <p:extLst>
      <p:ext uri="{BB962C8B-B14F-4D97-AF65-F5344CB8AC3E}">
        <p14:creationId xmlns:p14="http://schemas.microsoft.com/office/powerpoint/2010/main" val="924418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32500" lnSpcReduction="20000"/>
          </a:bodyPr>
          <a:lstStyle/>
          <a:p>
            <a:pPr marL="0" indent="0">
              <a:buNone/>
            </a:pPr>
            <a:endParaRPr lang="en-US" dirty="0"/>
          </a:p>
          <a:p>
            <a:r>
              <a:rPr lang="en-US" sz="7200" dirty="0"/>
              <a:t>1. </a:t>
            </a:r>
            <a:r>
              <a:rPr lang="en-US" sz="7200" i="1" dirty="0"/>
              <a:t>If the parties, </a:t>
            </a:r>
            <a:r>
              <a:rPr lang="en-US" sz="7200" i="1" u="sng" dirty="0">
                <a:solidFill>
                  <a:srgbClr val="FF0000"/>
                </a:solidFill>
              </a:rPr>
              <a:t>one or more </a:t>
            </a:r>
            <a:r>
              <a:rPr lang="en-US" sz="7200" i="1" dirty="0">
                <a:solidFill>
                  <a:srgbClr val="FF0000"/>
                </a:solidFill>
              </a:rPr>
              <a:t>of whom is domiciled in a State bound by this Convention</a:t>
            </a:r>
            <a:r>
              <a:rPr lang="en-US" sz="7200" i="1" dirty="0" smtClean="0">
                <a:solidFill>
                  <a:srgbClr val="FF0000"/>
                </a:solidFill>
              </a:rPr>
              <a:t>,</a:t>
            </a:r>
            <a:r>
              <a:rPr lang="pl-PL" sz="7200" i="1" dirty="0" smtClean="0">
                <a:solidFill>
                  <a:srgbClr val="FF0000"/>
                </a:solidFill>
              </a:rPr>
              <a:t>/ </a:t>
            </a:r>
            <a:r>
              <a:rPr lang="pl-PL" sz="7200" i="1" dirty="0" err="1" smtClean="0">
                <a:solidFill>
                  <a:srgbClr val="FF0000"/>
                </a:solidFill>
              </a:rPr>
              <a:t>Membrs</a:t>
            </a:r>
            <a:r>
              <a:rPr lang="pl-PL" sz="7200" i="1" dirty="0" smtClean="0">
                <a:solidFill>
                  <a:srgbClr val="FF0000"/>
                </a:solidFill>
              </a:rPr>
              <a:t> </a:t>
            </a:r>
            <a:r>
              <a:rPr lang="pl-PL" sz="7200" i="1" dirty="0" err="1" smtClean="0">
                <a:solidFill>
                  <a:srgbClr val="FF0000"/>
                </a:solidFill>
              </a:rPr>
              <a:t>State</a:t>
            </a:r>
            <a:r>
              <a:rPr lang="en-US" sz="7200" i="1" dirty="0" smtClean="0"/>
              <a:t> </a:t>
            </a:r>
            <a:r>
              <a:rPr lang="en-US" sz="7200" i="1" u="sng" dirty="0"/>
              <a:t>have agreed that </a:t>
            </a:r>
            <a:r>
              <a:rPr lang="en-US" sz="7200" i="1" u="sng" dirty="0" smtClean="0"/>
              <a:t>a</a:t>
            </a:r>
            <a:r>
              <a:rPr lang="pl-PL" sz="7200" i="1" u="sng" dirty="0" smtClean="0"/>
              <a:t> </a:t>
            </a:r>
            <a:r>
              <a:rPr lang="en-US" sz="7200" i="1" u="sng" dirty="0" smtClean="0"/>
              <a:t>court </a:t>
            </a:r>
            <a:r>
              <a:rPr lang="en-US" sz="7200" i="1" u="sng" dirty="0"/>
              <a:t>or the courts of a State bound by this Convention </a:t>
            </a:r>
            <a:r>
              <a:rPr lang="pl-PL" sz="7200" i="1" u="sng" dirty="0" smtClean="0"/>
              <a:t>/ </a:t>
            </a:r>
            <a:r>
              <a:rPr lang="pl-PL" sz="7200" i="1" u="sng" dirty="0" err="1" smtClean="0"/>
              <a:t>Member</a:t>
            </a:r>
            <a:r>
              <a:rPr lang="pl-PL" sz="7200" i="1" u="sng" dirty="0" smtClean="0"/>
              <a:t> </a:t>
            </a:r>
            <a:r>
              <a:rPr lang="pl-PL" sz="7200" i="1" u="sng" dirty="0" err="1" smtClean="0"/>
              <a:t>State</a:t>
            </a:r>
            <a:r>
              <a:rPr lang="pl-PL" sz="7200" i="1" u="sng" dirty="0" smtClean="0"/>
              <a:t> </a:t>
            </a:r>
            <a:r>
              <a:rPr lang="en-US" sz="7200" i="1" dirty="0" smtClean="0"/>
              <a:t>are </a:t>
            </a:r>
            <a:r>
              <a:rPr lang="en-US" sz="7200" i="1" dirty="0"/>
              <a:t>to have jurisdiction to settle any disputes </a:t>
            </a:r>
            <a:r>
              <a:rPr lang="en-US" sz="7200" i="1" dirty="0" smtClean="0"/>
              <a:t>which</a:t>
            </a:r>
            <a:r>
              <a:rPr lang="pl-PL" sz="7200" i="1" dirty="0" smtClean="0"/>
              <a:t> </a:t>
            </a:r>
            <a:r>
              <a:rPr lang="en-US" sz="7200" i="1" dirty="0" smtClean="0"/>
              <a:t>have </a:t>
            </a:r>
            <a:r>
              <a:rPr lang="en-US" sz="7200" i="1" dirty="0"/>
              <a:t>arisen or which may arise in connection with a particular legal relationship, </a:t>
            </a:r>
            <a:r>
              <a:rPr lang="en-US" sz="7200" i="1" u="sng" dirty="0"/>
              <a:t>that court or those </a:t>
            </a:r>
            <a:r>
              <a:rPr lang="en-US" sz="7200" i="1" u="sng" dirty="0" smtClean="0"/>
              <a:t>courts</a:t>
            </a:r>
            <a:r>
              <a:rPr lang="pl-PL" sz="7200" i="1" u="sng" dirty="0" smtClean="0"/>
              <a:t> </a:t>
            </a:r>
            <a:r>
              <a:rPr lang="en-US" sz="7200" i="1" u="sng" dirty="0" smtClean="0"/>
              <a:t>shall </a:t>
            </a:r>
            <a:r>
              <a:rPr lang="en-US" sz="7200" i="1" u="sng" dirty="0"/>
              <a:t>have jurisdiction. Such jurisdiction shall be </a:t>
            </a:r>
            <a:r>
              <a:rPr lang="en-US" sz="7200" i="1" u="sng" dirty="0">
                <a:solidFill>
                  <a:srgbClr val="FF0000"/>
                </a:solidFill>
              </a:rPr>
              <a:t>exclusive</a:t>
            </a:r>
            <a:r>
              <a:rPr lang="en-US" sz="7200" i="1" u="sng" dirty="0"/>
              <a:t> unless </a:t>
            </a:r>
            <a:r>
              <a:rPr lang="pl-PL" sz="7200" i="1" u="sng" dirty="0" smtClean="0"/>
              <a:t> </a:t>
            </a:r>
            <a:r>
              <a:rPr lang="en-US" sz="7200" i="1" u="sng" dirty="0" smtClean="0"/>
              <a:t>the </a:t>
            </a:r>
            <a:r>
              <a:rPr lang="en-US" sz="7200" i="1" u="sng" dirty="0"/>
              <a:t>parties have agreed </a:t>
            </a:r>
            <a:r>
              <a:rPr lang="en-US" sz="7200" i="1" u="sng" dirty="0" smtClean="0"/>
              <a:t>otherwise</a:t>
            </a:r>
            <a:endParaRPr lang="pl-PL" sz="7200" i="1" u="sng" dirty="0" smtClean="0"/>
          </a:p>
          <a:p>
            <a:r>
              <a:rPr lang="en-US" sz="7200" i="1" dirty="0" smtClean="0"/>
              <a:t>3. Where such an agreement is concluded by parties, </a:t>
            </a:r>
            <a:r>
              <a:rPr lang="en-US" sz="7200" i="1" u="sng" dirty="0" smtClean="0">
                <a:solidFill>
                  <a:srgbClr val="FF0000"/>
                </a:solidFill>
              </a:rPr>
              <a:t>none of whom</a:t>
            </a:r>
            <a:r>
              <a:rPr lang="en-US" sz="7200" i="1" dirty="0" smtClean="0">
                <a:solidFill>
                  <a:srgbClr val="FF0000"/>
                </a:solidFill>
              </a:rPr>
              <a:t> is domiciled in a State bound by this</a:t>
            </a:r>
            <a:r>
              <a:rPr lang="pl-PL" sz="7200" i="1" dirty="0" smtClean="0">
                <a:solidFill>
                  <a:srgbClr val="FF0000"/>
                </a:solidFill>
              </a:rPr>
              <a:t> </a:t>
            </a:r>
            <a:r>
              <a:rPr lang="en-US" sz="7200" i="1" dirty="0" smtClean="0">
                <a:solidFill>
                  <a:srgbClr val="FF0000"/>
                </a:solidFill>
              </a:rPr>
              <a:t>Convention</a:t>
            </a:r>
            <a:r>
              <a:rPr lang="pl-PL" sz="7200" i="1" dirty="0" smtClean="0">
                <a:solidFill>
                  <a:srgbClr val="FF0000"/>
                </a:solidFill>
              </a:rPr>
              <a:t>/</a:t>
            </a:r>
            <a:r>
              <a:rPr lang="pl-PL" sz="7200" i="1" dirty="0" err="1" smtClean="0">
                <a:solidFill>
                  <a:srgbClr val="FF0000"/>
                </a:solidFill>
              </a:rPr>
              <a:t>Member</a:t>
            </a:r>
            <a:r>
              <a:rPr lang="pl-PL" sz="7200" i="1" dirty="0" smtClean="0">
                <a:solidFill>
                  <a:srgbClr val="FF0000"/>
                </a:solidFill>
              </a:rPr>
              <a:t> </a:t>
            </a:r>
            <a:r>
              <a:rPr lang="pl-PL" sz="7200" i="1" dirty="0" err="1" smtClean="0">
                <a:solidFill>
                  <a:srgbClr val="FF0000"/>
                </a:solidFill>
              </a:rPr>
              <a:t>State</a:t>
            </a:r>
            <a:r>
              <a:rPr lang="en-US" sz="7200" i="1" dirty="0" smtClean="0">
                <a:solidFill>
                  <a:srgbClr val="FF0000"/>
                </a:solidFill>
              </a:rPr>
              <a:t>,</a:t>
            </a:r>
            <a:r>
              <a:rPr lang="en-US" sz="7200" i="1" dirty="0" smtClean="0"/>
              <a:t> </a:t>
            </a:r>
            <a:r>
              <a:rPr lang="en-US" sz="7200" i="1" u="sng" dirty="0" smtClean="0"/>
              <a:t>the courts of other States </a:t>
            </a:r>
            <a:r>
              <a:rPr lang="en-US" sz="7200" i="1" dirty="0" smtClean="0"/>
              <a:t>bound by this Convention</a:t>
            </a:r>
            <a:r>
              <a:rPr lang="pl-PL" sz="7200" i="1" dirty="0" smtClean="0"/>
              <a:t>/</a:t>
            </a:r>
            <a:r>
              <a:rPr lang="pl-PL" sz="7200" i="1" dirty="0" err="1" smtClean="0"/>
              <a:t>Member</a:t>
            </a:r>
            <a:r>
              <a:rPr lang="pl-PL" sz="7200" i="1" dirty="0" smtClean="0"/>
              <a:t> </a:t>
            </a:r>
            <a:r>
              <a:rPr lang="pl-PL" sz="7200" i="1" dirty="0" err="1" smtClean="0"/>
              <a:t>States</a:t>
            </a:r>
            <a:r>
              <a:rPr lang="en-US" sz="7200" i="1" dirty="0" smtClean="0"/>
              <a:t> </a:t>
            </a:r>
            <a:r>
              <a:rPr lang="en-US" sz="7200" i="1" u="sng" dirty="0" smtClean="0"/>
              <a:t>shall have no jurisdiction </a:t>
            </a:r>
            <a:r>
              <a:rPr lang="en-US" sz="7200" i="1" dirty="0" smtClean="0"/>
              <a:t>over their disputes</a:t>
            </a:r>
            <a:r>
              <a:rPr lang="pl-PL" sz="7200" i="1" dirty="0" smtClean="0"/>
              <a:t> </a:t>
            </a:r>
            <a:r>
              <a:rPr lang="en-US" sz="7200" i="1" u="sng" dirty="0" smtClean="0"/>
              <a:t>unless the court or courts chosen have declined jurisdiction</a:t>
            </a:r>
            <a:r>
              <a:rPr lang="en-US" sz="7200" u="sng" dirty="0" smtClean="0"/>
              <a:t>.</a:t>
            </a:r>
            <a:endParaRPr lang="en-US" sz="7200" u="sng" dirty="0"/>
          </a:p>
          <a:p>
            <a:endParaRPr lang="pl-PL" sz="7200" dirty="0"/>
          </a:p>
        </p:txBody>
      </p:sp>
      <p:sp>
        <p:nvSpPr>
          <p:cNvPr id="2" name="Tytuł 1"/>
          <p:cNvSpPr>
            <a:spLocks noGrp="1"/>
          </p:cNvSpPr>
          <p:nvPr>
            <p:ph type="title"/>
          </p:nvPr>
        </p:nvSpPr>
        <p:spPr/>
        <p:txBody>
          <a:bodyPr/>
          <a:lstStyle/>
          <a:p>
            <a:r>
              <a:rPr lang="pl-PL" dirty="0" smtClean="0"/>
              <a:t>Art. 23</a:t>
            </a:r>
            <a:endParaRPr lang="pl-PL" dirty="0"/>
          </a:p>
        </p:txBody>
      </p:sp>
    </p:spTree>
    <p:extLst>
      <p:ext uri="{BB962C8B-B14F-4D97-AF65-F5344CB8AC3E}">
        <p14:creationId xmlns:p14="http://schemas.microsoft.com/office/powerpoint/2010/main" val="20856215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TotalTime>
  <Words>2690</Words>
  <Application>Microsoft Office PowerPoint</Application>
  <PresentationFormat>Pokaz na ekranie (4:3)</PresentationFormat>
  <Paragraphs>190</Paragraphs>
  <Slides>43</Slides>
  <Notes>1</Notes>
  <HiddenSlides>1</HiddenSlides>
  <MMClips>0</MMClips>
  <ScaleCrop>false</ScaleCrop>
  <HeadingPairs>
    <vt:vector size="4" baseType="variant">
      <vt:variant>
        <vt:lpstr>Motyw</vt:lpstr>
      </vt:variant>
      <vt:variant>
        <vt:i4>1</vt:i4>
      </vt:variant>
      <vt:variant>
        <vt:lpstr>Tytuły slajdów</vt:lpstr>
      </vt:variant>
      <vt:variant>
        <vt:i4>43</vt:i4>
      </vt:variant>
    </vt:vector>
  </HeadingPairs>
  <TitlesOfParts>
    <vt:vector size="44" baseType="lpstr">
      <vt:lpstr>Hol</vt:lpstr>
      <vt:lpstr>Jurisdiction clauses in Bills of Lading EU and Poland</vt:lpstr>
      <vt:lpstr>Brussels - Lugano  Regime</vt:lpstr>
      <vt:lpstr>Prezentacja programu PowerPoint</vt:lpstr>
      <vt:lpstr>Brussel Lugano Regime </vt:lpstr>
      <vt:lpstr>Prezentacja programu PowerPoint</vt:lpstr>
      <vt:lpstr>Prezentacja programu PowerPoint</vt:lpstr>
      <vt:lpstr>Prezentacja programu PowerPoint</vt:lpstr>
      <vt:lpstr>Scope of application </vt:lpstr>
      <vt:lpstr>Art. 23</vt:lpstr>
      <vt:lpstr>Scope of application</vt:lpstr>
      <vt:lpstr>Scope of application</vt:lpstr>
      <vt:lpstr>Scope of application</vt:lpstr>
      <vt:lpstr>Form of jurisdiction agreement in EU law</vt:lpstr>
      <vt:lpstr>Prezentacja programu PowerPoint</vt:lpstr>
      <vt:lpstr>Reg 44/2001 – art.23, Lugano Conv. 1988, 2007- art.23,  Reg. 1215/2012 art. 25 </vt:lpstr>
      <vt:lpstr>Prezentacja programu PowerPoint</vt:lpstr>
      <vt:lpstr>EU courts decisions</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French and Belgian   decisions</vt:lpstr>
      <vt:lpstr>Prezentacja programu PowerPoint</vt:lpstr>
      <vt:lpstr>Prezentacja programu PowerPoint</vt:lpstr>
      <vt:lpstr>Bill of lading jurisdiction clauses from the  Polish perspective</vt:lpstr>
      <vt:lpstr>New provision of The Polish Civil Procedure Code</vt:lpstr>
      <vt:lpstr>Prezentacja programu PowerPoint</vt:lpstr>
      <vt:lpstr>Decisions of the Polish Supreme Court</vt:lpstr>
      <vt:lpstr>New drafted provision of the  Polish Maritime Code</vt:lpstr>
      <vt:lpstr>Convention on Choice of Courts Agreement</vt:lpstr>
      <vt:lpstr>The Rotterdam Rules</vt:lpstr>
      <vt:lpstr>The Rotterdam Rules</vt:lpstr>
      <vt:lpstr>The State Declaration</vt:lpstr>
      <vt:lpstr>The EU Declaration</vt:lpstr>
      <vt:lpstr>Conclusions on the formal validity of jurisdiction clause</vt:lpstr>
      <vt:lpstr>Substantive questions</vt:lpstr>
      <vt:lpstr>Substantive questions</vt:lpstr>
      <vt:lpstr>The effect of mandatory liability rules </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Jurisdiction clauses in Bills of Lading EU and Poland</dc:title>
  <dc:creator>UMK</dc:creator>
  <cp:lastModifiedBy>UMK</cp:lastModifiedBy>
  <cp:revision>3</cp:revision>
  <dcterms:created xsi:type="dcterms:W3CDTF">2016-04-30T10:38:41Z</dcterms:created>
  <dcterms:modified xsi:type="dcterms:W3CDTF">2016-04-30T11:12:43Z</dcterms:modified>
</cp:coreProperties>
</file>