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6" r:id="rId8"/>
    <p:sldId id="267" r:id="rId9"/>
    <p:sldId id="263" r:id="rId10"/>
    <p:sldId id="268" r:id="rId11"/>
    <p:sldId id="261" r:id="rId12"/>
    <p:sldId id="260" r:id="rId13"/>
    <p:sldId id="270" r:id="rId14"/>
    <p:sldId id="272" r:id="rId15"/>
    <p:sldId id="273" r:id="rId16"/>
    <p:sldId id="274" r:id="rId17"/>
    <p:sldId id="275" r:id="rId18"/>
    <p:sldId id="276" r:id="rId19"/>
    <p:sldId id="262" r:id="rId20"/>
    <p:sldId id="269" r:id="rId21"/>
    <p:sldId id="271"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90" y="28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FF6A477-9990-4D93-8F62-046FAA9FD73A}"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47A9E-73C0-46DF-8545-C9744421A51A}" type="slidenum">
              <a:rPr lang="en-US" smtClean="0"/>
              <a:t>‹#›</a:t>
            </a:fld>
            <a:endParaRPr lang="en-US"/>
          </a:p>
        </p:txBody>
      </p:sp>
    </p:spTree>
    <p:extLst>
      <p:ext uri="{BB962C8B-B14F-4D97-AF65-F5344CB8AC3E}">
        <p14:creationId xmlns:p14="http://schemas.microsoft.com/office/powerpoint/2010/main" val="84522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F6A477-9990-4D93-8F62-046FAA9FD73A}"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47A9E-73C0-46DF-8545-C9744421A51A}" type="slidenum">
              <a:rPr lang="en-US" smtClean="0"/>
              <a:t>‹#›</a:t>
            </a:fld>
            <a:endParaRPr lang="en-US"/>
          </a:p>
        </p:txBody>
      </p:sp>
    </p:spTree>
    <p:extLst>
      <p:ext uri="{BB962C8B-B14F-4D97-AF65-F5344CB8AC3E}">
        <p14:creationId xmlns:p14="http://schemas.microsoft.com/office/powerpoint/2010/main" val="30729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F6A477-9990-4D93-8F62-046FAA9FD73A}"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47A9E-73C0-46DF-8545-C9744421A51A}" type="slidenum">
              <a:rPr lang="en-US" smtClean="0"/>
              <a:t>‹#›</a:t>
            </a:fld>
            <a:endParaRPr lang="en-US"/>
          </a:p>
        </p:txBody>
      </p:sp>
    </p:spTree>
    <p:extLst>
      <p:ext uri="{BB962C8B-B14F-4D97-AF65-F5344CB8AC3E}">
        <p14:creationId xmlns:p14="http://schemas.microsoft.com/office/powerpoint/2010/main" val="2668438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F6A477-9990-4D93-8F62-046FAA9FD73A}"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47A9E-73C0-46DF-8545-C9744421A51A}" type="slidenum">
              <a:rPr lang="en-US" smtClean="0"/>
              <a:t>‹#›</a:t>
            </a:fld>
            <a:endParaRPr lang="en-US"/>
          </a:p>
        </p:txBody>
      </p:sp>
    </p:spTree>
    <p:extLst>
      <p:ext uri="{BB962C8B-B14F-4D97-AF65-F5344CB8AC3E}">
        <p14:creationId xmlns:p14="http://schemas.microsoft.com/office/powerpoint/2010/main" val="3892770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F6A477-9990-4D93-8F62-046FAA9FD73A}"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47A9E-73C0-46DF-8545-C9744421A51A}" type="slidenum">
              <a:rPr lang="en-US" smtClean="0"/>
              <a:t>‹#›</a:t>
            </a:fld>
            <a:endParaRPr lang="en-US"/>
          </a:p>
        </p:txBody>
      </p:sp>
    </p:spTree>
    <p:extLst>
      <p:ext uri="{BB962C8B-B14F-4D97-AF65-F5344CB8AC3E}">
        <p14:creationId xmlns:p14="http://schemas.microsoft.com/office/powerpoint/2010/main" val="2761444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FF6A477-9990-4D93-8F62-046FAA9FD73A}"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47A9E-73C0-46DF-8545-C9744421A51A}" type="slidenum">
              <a:rPr lang="en-US" smtClean="0"/>
              <a:t>‹#›</a:t>
            </a:fld>
            <a:endParaRPr lang="en-US"/>
          </a:p>
        </p:txBody>
      </p:sp>
    </p:spTree>
    <p:extLst>
      <p:ext uri="{BB962C8B-B14F-4D97-AF65-F5344CB8AC3E}">
        <p14:creationId xmlns:p14="http://schemas.microsoft.com/office/powerpoint/2010/main" val="1998067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FF6A477-9990-4D93-8F62-046FAA9FD73A}" type="datetimeFigureOut">
              <a:rPr lang="en-US" smtClean="0"/>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47A9E-73C0-46DF-8545-C9744421A51A}" type="slidenum">
              <a:rPr lang="en-US" smtClean="0"/>
              <a:t>‹#›</a:t>
            </a:fld>
            <a:endParaRPr lang="en-US"/>
          </a:p>
        </p:txBody>
      </p:sp>
    </p:spTree>
    <p:extLst>
      <p:ext uri="{BB962C8B-B14F-4D97-AF65-F5344CB8AC3E}">
        <p14:creationId xmlns:p14="http://schemas.microsoft.com/office/powerpoint/2010/main" val="227418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FF6A477-9990-4D93-8F62-046FAA9FD73A}" type="datetimeFigureOut">
              <a:rPr lang="en-US" smtClean="0"/>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47A9E-73C0-46DF-8545-C9744421A51A}" type="slidenum">
              <a:rPr lang="en-US" smtClean="0"/>
              <a:t>‹#›</a:t>
            </a:fld>
            <a:endParaRPr lang="en-US"/>
          </a:p>
        </p:txBody>
      </p:sp>
    </p:spTree>
    <p:extLst>
      <p:ext uri="{BB962C8B-B14F-4D97-AF65-F5344CB8AC3E}">
        <p14:creationId xmlns:p14="http://schemas.microsoft.com/office/powerpoint/2010/main" val="1276497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6A477-9990-4D93-8F62-046FAA9FD73A}" type="datetimeFigureOut">
              <a:rPr lang="en-US" smtClean="0"/>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47A9E-73C0-46DF-8545-C9744421A51A}" type="slidenum">
              <a:rPr lang="en-US" smtClean="0"/>
              <a:t>‹#›</a:t>
            </a:fld>
            <a:endParaRPr lang="en-US"/>
          </a:p>
        </p:txBody>
      </p:sp>
    </p:spTree>
    <p:extLst>
      <p:ext uri="{BB962C8B-B14F-4D97-AF65-F5344CB8AC3E}">
        <p14:creationId xmlns:p14="http://schemas.microsoft.com/office/powerpoint/2010/main" val="1690507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F6A477-9990-4D93-8F62-046FAA9FD73A}"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47A9E-73C0-46DF-8545-C9744421A51A}" type="slidenum">
              <a:rPr lang="en-US" smtClean="0"/>
              <a:t>‹#›</a:t>
            </a:fld>
            <a:endParaRPr lang="en-US"/>
          </a:p>
        </p:txBody>
      </p:sp>
    </p:spTree>
    <p:extLst>
      <p:ext uri="{BB962C8B-B14F-4D97-AF65-F5344CB8AC3E}">
        <p14:creationId xmlns:p14="http://schemas.microsoft.com/office/powerpoint/2010/main" val="9176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F6A477-9990-4D93-8F62-046FAA9FD73A}"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47A9E-73C0-46DF-8545-C9744421A51A}" type="slidenum">
              <a:rPr lang="en-US" smtClean="0"/>
              <a:t>‹#›</a:t>
            </a:fld>
            <a:endParaRPr lang="en-US"/>
          </a:p>
        </p:txBody>
      </p:sp>
    </p:spTree>
    <p:extLst>
      <p:ext uri="{BB962C8B-B14F-4D97-AF65-F5344CB8AC3E}">
        <p14:creationId xmlns:p14="http://schemas.microsoft.com/office/powerpoint/2010/main" val="1589778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F6A477-9990-4D93-8F62-046FAA9FD73A}" type="datetimeFigureOut">
              <a:rPr lang="en-US" smtClean="0"/>
              <a:t>10/21/2016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47A9E-73C0-46DF-8545-C9744421A51A}" type="slidenum">
              <a:rPr lang="en-US" smtClean="0"/>
              <a:t>‹#›</a:t>
            </a:fld>
            <a:endParaRPr lang="en-US"/>
          </a:p>
        </p:txBody>
      </p:sp>
    </p:spTree>
    <p:extLst>
      <p:ext uri="{BB962C8B-B14F-4D97-AF65-F5344CB8AC3E}">
        <p14:creationId xmlns:p14="http://schemas.microsoft.com/office/powerpoint/2010/main" val="3429743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rice@joneswalker.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lexis.com/research/buttonTFLink?_m=875b73211cd95ff3396adc5e13bafe9a&amp;_xfercite=%3ccite%20cc%3d%22USA%22%3e%3c!%5bCDATA%5b611%20Fed.%20Appx.%20227%5d%5d%3e%3c/cite%3e&amp;_butType=3&amp;_butStat=2&amp;_butNum=24&amp;_butInline=1&amp;_butinfo=%3ccite%20cc%3d%22USA%22%3e%3c!%5bCDATA%5b764%20F.2d%20300,%20303%5d%5d%3e%3c/cite%3e&amp;_fmtstr=FULL&amp;docnum=1&amp;_startdoc=1&amp;wchp=dGLbVzt-zSkAA&amp;_md5=8b3cbc071c528998a99342ba515524bb" TargetMode="External"/><Relationship Id="rId2" Type="http://schemas.openxmlformats.org/officeDocument/2006/relationships/hyperlink" Target="http://www.lexis.com/research/buttonTFLink?_m=875b73211cd95ff3396adc5e13bafe9a&amp;_xfercite=%3ccite%20cc%3d%22USA%22%3e%3c!%5bCDATA%5b611%20Fed.%20Appx.%20227%5d%5d%3e%3c/cite%3e&amp;_butType=3&amp;_butStat=2&amp;_butNum=17&amp;_butInline=1&amp;_butinfo=%3ccite%20cc%3d%22USA%22%3e%3c!%5bCDATA%5b664%20F.2d%2045,%2048%5d%5d%3e%3c/cite%3e&amp;_fmtstr=FULL&amp;docnum=1&amp;_startdoc=1&amp;wchp=dGLbVzt-zSkAA&amp;_md5=8099ebdb569473acfb9b63a7cd6ea14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772400" cy="2762250"/>
          </a:xfrm>
        </p:spPr>
        <p:txBody>
          <a:bodyPr>
            <a:normAutofit fontScale="90000"/>
          </a:bodyPr>
          <a:lstStyle/>
          <a:p>
            <a:r>
              <a:rPr lang="en-US" dirty="0"/>
              <a:t>Subchapter M – Implications for statutory fault, post casualty </a:t>
            </a:r>
            <a:r>
              <a:rPr lang="en-US" dirty="0" err="1"/>
              <a:t>investigations,and</a:t>
            </a:r>
            <a:r>
              <a:rPr lang="en-US" dirty="0"/>
              <a:t> attorney-client privilege</a:t>
            </a:r>
          </a:p>
        </p:txBody>
      </p:sp>
      <p:sp>
        <p:nvSpPr>
          <p:cNvPr id="3" name="Subtitle 2"/>
          <p:cNvSpPr>
            <a:spLocks noGrp="1"/>
          </p:cNvSpPr>
          <p:nvPr>
            <p:ph type="subTitle" idx="1"/>
          </p:nvPr>
        </p:nvSpPr>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38236835"/>
              </p:ext>
            </p:extLst>
          </p:nvPr>
        </p:nvGraphicFramePr>
        <p:xfrm>
          <a:off x="1371600" y="3886200"/>
          <a:ext cx="6343651" cy="1752600"/>
        </p:xfrm>
        <a:graphic>
          <a:graphicData uri="http://schemas.openxmlformats.org/drawingml/2006/table">
            <a:tbl>
              <a:tblPr firstRow="1" firstCol="1" bandRow="1">
                <a:tableStyleId>{5C22544A-7EE6-4342-B048-85BDC9FD1C3A}</a:tableStyleId>
              </a:tblPr>
              <a:tblGrid>
                <a:gridCol w="6343651">
                  <a:extLst>
                    <a:ext uri="{9D8B030D-6E8A-4147-A177-3AD203B41FA5}">
                      <a16:colId xmlns:a16="http://schemas.microsoft.com/office/drawing/2014/main" val="20000"/>
                    </a:ext>
                  </a:extLst>
                </a:gridCol>
              </a:tblGrid>
              <a:tr h="1752600">
                <a:tc>
                  <a:txBody>
                    <a:bodyPr/>
                    <a:lstStyle/>
                    <a:p>
                      <a:pPr marL="0" marR="0">
                        <a:spcBef>
                          <a:spcPts val="0"/>
                        </a:spcBef>
                        <a:spcAft>
                          <a:spcPts val="0"/>
                        </a:spcAft>
                      </a:pPr>
                      <a:r>
                        <a:rPr lang="en-US" sz="1600" dirty="0">
                          <a:effectLst/>
                        </a:rPr>
                        <a:t>C. Barrett Rice</a:t>
                      </a:r>
                      <a:br>
                        <a:rPr lang="en-US" sz="1600" dirty="0">
                          <a:effectLst/>
                        </a:rPr>
                      </a:br>
                      <a:r>
                        <a:rPr lang="en-US" sz="1600" dirty="0">
                          <a:effectLst/>
                        </a:rPr>
                        <a:t>Partner</a:t>
                      </a:r>
                      <a:br>
                        <a:rPr lang="en-US" sz="1600" dirty="0">
                          <a:effectLst/>
                        </a:rPr>
                      </a:br>
                      <a:r>
                        <a:rPr lang="en-US" sz="1600" dirty="0">
                          <a:effectLst/>
                        </a:rPr>
                        <a:t>Jones Walker LLP</a:t>
                      </a:r>
                      <a:br>
                        <a:rPr lang="en-US" sz="1600" dirty="0">
                          <a:effectLst/>
                        </a:rPr>
                      </a:br>
                      <a:br>
                        <a:rPr lang="en-US" sz="1600" dirty="0">
                          <a:effectLst/>
                        </a:rPr>
                      </a:br>
                      <a:r>
                        <a:rPr lang="en-US" sz="1600" u="none" strike="noStrike" dirty="0">
                          <a:effectLst/>
                          <a:hlinkClick r:id="rId2"/>
                        </a:rPr>
                        <a:t>brice@joneswalker.com</a:t>
                      </a:r>
                      <a:endParaRPr lang="en-US" sz="2000" dirty="0">
                        <a:effectLst/>
                        <a:latin typeface="Calibri"/>
                        <a:ea typeface="Calibri"/>
                        <a:cs typeface="Times New Roman"/>
                      </a:endParaRPr>
                    </a:p>
                  </a:txBody>
                  <a:tcPr marL="0" marR="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88891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Subchapter M Part 140 - Operations</a:t>
            </a:r>
          </a:p>
        </p:txBody>
      </p:sp>
      <p:sp>
        <p:nvSpPr>
          <p:cNvPr id="3" name="Content Placeholder 2"/>
          <p:cNvSpPr>
            <a:spLocks noGrp="1"/>
          </p:cNvSpPr>
          <p:nvPr>
            <p:ph idx="1"/>
          </p:nvPr>
        </p:nvSpPr>
        <p:spPr/>
        <p:txBody>
          <a:bodyPr/>
          <a:lstStyle/>
          <a:p>
            <a:r>
              <a:rPr lang="en-US" dirty="0"/>
              <a:t>Subchapter M </a:t>
            </a:r>
            <a:r>
              <a:rPr lang="en-US" dirty="0" err="1"/>
              <a:t>TSMS</a:t>
            </a:r>
            <a:r>
              <a:rPr lang="en-US" dirty="0"/>
              <a:t> objectives language in Part 138 is general in character, similar to ISM Code </a:t>
            </a:r>
            <a:r>
              <a:rPr lang="en-US" dirty="0">
                <a:effectLst/>
              </a:rPr>
              <a:t>33 CFR §96.230</a:t>
            </a:r>
          </a:p>
          <a:p>
            <a:r>
              <a:rPr lang="en-US" dirty="0"/>
              <a:t>But Part 140 language is more explicit than ISM Code regulations because Subchapter M is specific to towing vessels</a:t>
            </a:r>
          </a:p>
          <a:p>
            <a:r>
              <a:rPr lang="en-US" dirty="0"/>
              <a:t>May present more opportunities for statutory fault arguments</a:t>
            </a:r>
          </a:p>
        </p:txBody>
      </p:sp>
    </p:spTree>
    <p:extLst>
      <p:ext uri="{BB962C8B-B14F-4D97-AF65-F5344CB8AC3E}">
        <p14:creationId xmlns:p14="http://schemas.microsoft.com/office/powerpoint/2010/main" val="2748241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§140.515 Training requirements</a:t>
            </a:r>
          </a:p>
        </p:txBody>
      </p:sp>
      <p:sp>
        <p:nvSpPr>
          <p:cNvPr id="3" name="Content Placeholder 2"/>
          <p:cNvSpPr>
            <a:spLocks noGrp="1"/>
          </p:cNvSpPr>
          <p:nvPr>
            <p:ph idx="1"/>
          </p:nvPr>
        </p:nvSpPr>
        <p:spPr/>
        <p:txBody>
          <a:bodyPr/>
          <a:lstStyle/>
          <a:p>
            <a:r>
              <a:rPr lang="en-US" dirty="0"/>
              <a:t>All crewmembers must be provided health and safety training that includes:</a:t>
            </a:r>
          </a:p>
          <a:p>
            <a:pPr marL="0" indent="0">
              <a:buNone/>
            </a:pPr>
            <a:r>
              <a:rPr lang="en-US" dirty="0"/>
              <a:t>	(4) safe use of equipment including deck machinery, rigging, welding and cutting, hand tools, letters and abrasive wheel machinery found on board the vessel;</a:t>
            </a:r>
          </a:p>
          <a:p>
            <a:r>
              <a:rPr lang="en-US" dirty="0"/>
              <a:t>Initial employment training and annual refresher training</a:t>
            </a:r>
          </a:p>
        </p:txBody>
      </p:sp>
    </p:spTree>
    <p:extLst>
      <p:ext uri="{BB962C8B-B14F-4D97-AF65-F5344CB8AC3E}">
        <p14:creationId xmlns:p14="http://schemas.microsoft.com/office/powerpoint/2010/main" val="515392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will Sub M  change “failure to train or supervise” cases?</a:t>
            </a:r>
          </a:p>
        </p:txBody>
      </p:sp>
      <p:sp>
        <p:nvSpPr>
          <p:cNvPr id="3" name="Content Placeholder 2"/>
          <p:cNvSpPr>
            <a:spLocks noGrp="1"/>
          </p:cNvSpPr>
          <p:nvPr>
            <p:ph idx="1"/>
          </p:nvPr>
        </p:nvSpPr>
        <p:spPr/>
        <p:txBody>
          <a:bodyPr>
            <a:normAutofit fontScale="70000" lnSpcReduction="20000"/>
          </a:bodyPr>
          <a:lstStyle/>
          <a:p>
            <a:r>
              <a:rPr lang="en-US" b="1" i="1" u="sng" dirty="0">
                <a:effectLst/>
                <a:hlinkClick r:id="rId2"/>
              </a:rPr>
              <a:t>Robinson v. Zapata Corp.</a:t>
            </a:r>
            <a:r>
              <a:rPr lang="en-US" b="1" u="sng" dirty="0">
                <a:effectLst/>
                <a:hlinkClick r:id="rId2"/>
              </a:rPr>
              <a:t>, 664 </a:t>
            </a:r>
            <a:r>
              <a:rPr lang="en-US" b="1" u="sng" dirty="0" err="1">
                <a:effectLst/>
                <a:hlinkClick r:id="rId2"/>
              </a:rPr>
              <a:t>F.2d</a:t>
            </a:r>
            <a:r>
              <a:rPr lang="en-US" b="1" u="sng" dirty="0">
                <a:effectLst/>
                <a:hlinkClick r:id="rId2"/>
              </a:rPr>
              <a:t> 45, 48 (5th Cir. 1981)</a:t>
            </a:r>
            <a:r>
              <a:rPr lang="en-US" b="1" u="sng" dirty="0">
                <a:effectLst/>
              </a:rPr>
              <a:t>  </a:t>
            </a:r>
            <a:r>
              <a:rPr lang="en-US" dirty="0">
                <a:effectLst/>
              </a:rPr>
              <a:t>(Plaintiff injured while welding without employer training or supervision.  Defendant could not have been negligent in failing to supervise or train an employee in off-shore welding when employee clearly stated that he had two years experience in off-shore welding. While a seaman's duty to protect himself is slight, the duty does exist. Zapata was not negligent in relying on Robinson's representations [of his experience] and in not training him to fill a position for which he claimed to be fully qualified.</a:t>
            </a:r>
          </a:p>
          <a:p>
            <a:r>
              <a:rPr lang="en-US" dirty="0"/>
              <a:t>I</a:t>
            </a:r>
            <a:r>
              <a:rPr lang="en-US" dirty="0">
                <a:effectLst/>
              </a:rPr>
              <a:t>mproperly or ill-trained crew can render the vessel unseaworthy </a:t>
            </a:r>
            <a:r>
              <a:rPr lang="en-US" i="1" dirty="0">
                <a:effectLst/>
              </a:rPr>
              <a:t>See </a:t>
            </a:r>
            <a:r>
              <a:rPr lang="en-US" i="1" dirty="0">
                <a:effectLst/>
                <a:hlinkClick r:id="rId3"/>
              </a:rPr>
              <a:t>Rogers v. Eagle Offshore Drilling </a:t>
            </a:r>
            <a:r>
              <a:rPr lang="en-US" i="1" dirty="0" err="1">
                <a:effectLst/>
                <a:hlinkClick r:id="rId3"/>
              </a:rPr>
              <a:t>Servs</a:t>
            </a:r>
            <a:r>
              <a:rPr lang="en-US" i="1" dirty="0">
                <a:effectLst/>
                <a:hlinkClick r:id="rId3"/>
              </a:rPr>
              <a:t>., Inc.</a:t>
            </a:r>
            <a:r>
              <a:rPr lang="en-US" dirty="0">
                <a:effectLst/>
                <a:hlinkClick r:id="rId3"/>
              </a:rPr>
              <a:t>, 764 </a:t>
            </a:r>
            <a:r>
              <a:rPr lang="en-US" dirty="0" err="1">
                <a:effectLst/>
                <a:hlinkClick r:id="rId3"/>
              </a:rPr>
              <a:t>F.2d</a:t>
            </a:r>
            <a:r>
              <a:rPr lang="en-US" dirty="0">
                <a:effectLst/>
                <a:hlinkClick r:id="rId3"/>
              </a:rPr>
              <a:t> 300, 303 (5th Cir. 1985)</a:t>
            </a:r>
            <a:r>
              <a:rPr lang="en-US" dirty="0">
                <a:effectLst/>
              </a:rPr>
              <a:t>.</a:t>
            </a:r>
          </a:p>
          <a:p>
            <a:r>
              <a:rPr lang="en-US" dirty="0"/>
              <a:t>If Plaintiff proves he or coworkers were not properly trained, does this violate 46 CFR §140.515?</a:t>
            </a:r>
          </a:p>
        </p:txBody>
      </p:sp>
    </p:spTree>
    <p:extLst>
      <p:ext uri="{BB962C8B-B14F-4D97-AF65-F5344CB8AC3E}">
        <p14:creationId xmlns:p14="http://schemas.microsoft.com/office/powerpoint/2010/main" val="3811059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cases</a:t>
            </a:r>
          </a:p>
        </p:txBody>
      </p:sp>
      <p:sp>
        <p:nvSpPr>
          <p:cNvPr id="3" name="Content Placeholder 2"/>
          <p:cNvSpPr>
            <a:spLocks noGrp="1"/>
          </p:cNvSpPr>
          <p:nvPr>
            <p:ph idx="1"/>
          </p:nvPr>
        </p:nvSpPr>
        <p:spPr>
          <a:xfrm>
            <a:off x="457200" y="1371600"/>
            <a:ext cx="8229600" cy="4754563"/>
          </a:xfrm>
        </p:spPr>
        <p:txBody>
          <a:bodyPr>
            <a:normAutofit fontScale="92500"/>
          </a:bodyPr>
          <a:lstStyle/>
          <a:p>
            <a:r>
              <a:rPr lang="en-US" i="1" dirty="0"/>
              <a:t>Glaze v. </a:t>
            </a:r>
            <a:r>
              <a:rPr lang="en-US" i="1" dirty="0" err="1"/>
              <a:t>Higman</a:t>
            </a:r>
            <a:r>
              <a:rPr lang="en-US" i="1" dirty="0"/>
              <a:t> Barge Lines, Inc.</a:t>
            </a:r>
            <a:r>
              <a:rPr lang="en-US" dirty="0"/>
              <a:t>, 611 Fed. Appx, 2015 AMC 2466 ( 5</a:t>
            </a:r>
            <a:r>
              <a:rPr lang="en-US" baseline="30000" dirty="0"/>
              <a:t>th</a:t>
            </a:r>
            <a:r>
              <a:rPr lang="en-US" dirty="0"/>
              <a:t> Cir., 2015) (unpublished).</a:t>
            </a:r>
          </a:p>
          <a:p>
            <a:pPr lvl="1"/>
            <a:r>
              <a:rPr lang="en-US" dirty="0"/>
              <a:t>failure to conduct </a:t>
            </a:r>
            <a:r>
              <a:rPr lang="en-US" dirty="0" err="1"/>
              <a:t>JSA</a:t>
            </a:r>
            <a:r>
              <a:rPr lang="en-US" dirty="0"/>
              <a:t> did not establish a violation of standard of care.</a:t>
            </a:r>
          </a:p>
          <a:p>
            <a:pPr lvl="1"/>
            <a:r>
              <a:rPr lang="en-US" dirty="0"/>
              <a:t>While a company’s safety manual informs what constitutes “ordinary prudence,” it does not, in itself, create a legal duty.</a:t>
            </a:r>
          </a:p>
          <a:p>
            <a:pPr lvl="1"/>
            <a:r>
              <a:rPr lang="en-US" dirty="0"/>
              <a:t>No requirement at law that a </a:t>
            </a:r>
            <a:r>
              <a:rPr lang="en-US" dirty="0" err="1"/>
              <a:t>JSA</a:t>
            </a:r>
            <a:r>
              <a:rPr lang="en-US" dirty="0"/>
              <a:t>, must be conducted, especially for routine tasks.</a:t>
            </a:r>
          </a:p>
          <a:p>
            <a:pPr lvl="1"/>
            <a:r>
              <a:rPr lang="en-US" dirty="0"/>
              <a:t>( Plaintiff experienced in using needle gun to chip rust)</a:t>
            </a:r>
          </a:p>
          <a:p>
            <a:pPr lvl="1"/>
            <a:endParaRPr lang="en-US" dirty="0"/>
          </a:p>
          <a:p>
            <a:endParaRPr lang="en-US" dirty="0"/>
          </a:p>
        </p:txBody>
      </p:sp>
    </p:spTree>
    <p:extLst>
      <p:ext uri="{BB962C8B-B14F-4D97-AF65-F5344CB8AC3E}">
        <p14:creationId xmlns:p14="http://schemas.microsoft.com/office/powerpoint/2010/main" val="1579909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Safety Manual </a:t>
            </a:r>
            <a:r>
              <a:rPr lang="en-US" sz="3200" dirty="0" err="1"/>
              <a:t>JSA</a:t>
            </a:r>
            <a:r>
              <a:rPr lang="en-US" sz="3200" dirty="0"/>
              <a:t> Cases</a:t>
            </a:r>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i="1" dirty="0"/>
              <a:t>Harrison v. </a:t>
            </a:r>
            <a:r>
              <a:rPr lang="en-US" i="1" dirty="0" err="1"/>
              <a:t>Seariver</a:t>
            </a:r>
            <a:r>
              <a:rPr lang="en-US" i="1" dirty="0"/>
              <a:t> Maritime</a:t>
            </a:r>
            <a:r>
              <a:rPr lang="en-US" dirty="0"/>
              <a:t>, 61 F. </a:t>
            </a:r>
            <a:r>
              <a:rPr lang="en-US" dirty="0" err="1"/>
              <a:t>App'x</a:t>
            </a:r>
            <a:r>
              <a:rPr lang="en-US" dirty="0"/>
              <a:t> 119, 2003 WL 342266, at *7 (5th Cir. 2003) (The failure to conduct a job hazard analysis for a "routine, non-hazardous task [does] not violate [a maritime employer's] duty to exercise ordinary care"). </a:t>
            </a:r>
          </a:p>
          <a:p>
            <a:r>
              <a:rPr lang="en-US" i="1" dirty="0"/>
              <a:t>Lett v. Omega Protein, Inc</a:t>
            </a:r>
            <a:r>
              <a:rPr lang="en-US" dirty="0"/>
              <a:t>., 487 F. </a:t>
            </a:r>
            <a:r>
              <a:rPr lang="en-US" dirty="0" err="1"/>
              <a:t>App'x</a:t>
            </a:r>
            <a:r>
              <a:rPr lang="en-US" dirty="0"/>
              <a:t> 839, 844-45 (5th Cir. 2012) (affirming grant of summary judgment on Jones Act negligence claim because employer did not "breach[] its duty of care by failing to conduct a job hazard analysis").</a:t>
            </a:r>
          </a:p>
          <a:p>
            <a:r>
              <a:rPr lang="en-US" i="1" dirty="0" err="1"/>
              <a:t>Semien</a:t>
            </a:r>
            <a:r>
              <a:rPr lang="en-US" i="1" dirty="0"/>
              <a:t> v. Parker Drilling Offshore USA LLC,</a:t>
            </a:r>
            <a:r>
              <a:rPr lang="en-US" dirty="0"/>
              <a:t> 2016 U.S. Dist. LEXIS 46372 (</a:t>
            </a:r>
            <a:r>
              <a:rPr lang="en-US" dirty="0" err="1"/>
              <a:t>W.D</a:t>
            </a:r>
            <a:r>
              <a:rPr lang="en-US" dirty="0"/>
              <a:t>. LA 2016) (Failure of marine safety manual to address specific work area access, or to require a </a:t>
            </a:r>
            <a:r>
              <a:rPr lang="en-US" dirty="0" err="1"/>
              <a:t>JSA</a:t>
            </a:r>
            <a:r>
              <a:rPr lang="en-US" dirty="0"/>
              <a:t> for access to elevated control valve work area is employer negligence; generalized SMS safety policies not specific enough to protect vessel operator).</a:t>
            </a:r>
          </a:p>
        </p:txBody>
      </p:sp>
    </p:spTree>
    <p:extLst>
      <p:ext uri="{BB962C8B-B14F-4D97-AF65-F5344CB8AC3E}">
        <p14:creationId xmlns:p14="http://schemas.microsoft.com/office/powerpoint/2010/main" val="17187490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Safety Manual </a:t>
            </a:r>
            <a:r>
              <a:rPr lang="en-US" sz="3200" dirty="0" err="1"/>
              <a:t>JSA</a:t>
            </a:r>
            <a:r>
              <a:rPr lang="en-US" sz="3200" dirty="0"/>
              <a:t> cases</a:t>
            </a:r>
          </a:p>
        </p:txBody>
      </p:sp>
      <p:sp>
        <p:nvSpPr>
          <p:cNvPr id="3" name="Content Placeholder 2"/>
          <p:cNvSpPr>
            <a:spLocks noGrp="1"/>
          </p:cNvSpPr>
          <p:nvPr>
            <p:ph idx="1"/>
          </p:nvPr>
        </p:nvSpPr>
        <p:spPr/>
        <p:txBody>
          <a:bodyPr>
            <a:normAutofit fontScale="77500" lnSpcReduction="20000"/>
          </a:bodyPr>
          <a:lstStyle/>
          <a:p>
            <a:r>
              <a:rPr lang="en-US" i="1" dirty="0"/>
              <a:t>Webb v. </a:t>
            </a:r>
            <a:r>
              <a:rPr lang="en-US" i="1" dirty="0" err="1"/>
              <a:t>Crounse</a:t>
            </a:r>
            <a:r>
              <a:rPr lang="en-US" i="1" dirty="0"/>
              <a:t> Corp</a:t>
            </a:r>
            <a:r>
              <a:rPr lang="en-US" dirty="0"/>
              <a:t>., 2016 U.S. Dist. LEXIS 79162  (</a:t>
            </a:r>
            <a:r>
              <a:rPr lang="en-US" dirty="0" err="1"/>
              <a:t>W.D</a:t>
            </a:r>
            <a:r>
              <a:rPr lang="en-US" dirty="0"/>
              <a:t>. KY 2106) (nonperformance of a job hazard analysis is not relevant, as a matter of law, to the issues of negligence or unseaworthiness; expert witness precluded from testifying that vessel owner had an obligation to determine, through a proper risk assessment, the maximum weight that an individual, and two individuals, should be allowed to lift and carry).</a:t>
            </a:r>
          </a:p>
          <a:p>
            <a:r>
              <a:rPr lang="en-US" i="1" dirty="0"/>
              <a:t>Ritchie v. Omega Protein, Inc</a:t>
            </a:r>
            <a:r>
              <a:rPr lang="en-US" dirty="0"/>
              <a:t>., 83 Va. Cir. 523, 523 (2010) (The performance of a job hazard analysis does not render the place of work safe or the vessel or equipment fit; the failure to perform the analysis does not render the place of work unsafe or the vessel or equipment unfit).</a:t>
            </a:r>
          </a:p>
          <a:p>
            <a:endParaRPr lang="en-US" dirty="0"/>
          </a:p>
        </p:txBody>
      </p:sp>
    </p:spTree>
    <p:extLst>
      <p:ext uri="{BB962C8B-B14F-4D97-AF65-F5344CB8AC3E}">
        <p14:creationId xmlns:p14="http://schemas.microsoft.com/office/powerpoint/2010/main" val="1914878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Safety Manual </a:t>
            </a:r>
            <a:r>
              <a:rPr lang="en-US" sz="3200" dirty="0" err="1"/>
              <a:t>JSA</a:t>
            </a:r>
            <a:r>
              <a:rPr lang="en-US" sz="3200" dirty="0"/>
              <a:t> cases</a:t>
            </a:r>
          </a:p>
        </p:txBody>
      </p:sp>
      <p:sp>
        <p:nvSpPr>
          <p:cNvPr id="3" name="Content Placeholder 2"/>
          <p:cNvSpPr>
            <a:spLocks noGrp="1"/>
          </p:cNvSpPr>
          <p:nvPr>
            <p:ph idx="1"/>
          </p:nvPr>
        </p:nvSpPr>
        <p:spPr/>
        <p:txBody>
          <a:bodyPr>
            <a:normAutofit fontScale="77500" lnSpcReduction="20000"/>
          </a:bodyPr>
          <a:lstStyle/>
          <a:p>
            <a:r>
              <a:rPr lang="en-US" i="1" dirty="0"/>
              <a:t>Collins v. United States</a:t>
            </a:r>
            <a:r>
              <a:rPr lang="en-US" dirty="0"/>
              <a:t>, 2013 U.S. Dist. LEXIS 173500 (S.D. CA, 2103) (</a:t>
            </a:r>
            <a:r>
              <a:rPr lang="en-US" dirty="0" err="1"/>
              <a:t>Bosun’s</a:t>
            </a:r>
            <a:r>
              <a:rPr lang="en-US" dirty="0"/>
              <a:t> failure to conduct </a:t>
            </a:r>
            <a:r>
              <a:rPr lang="en-US" dirty="0" err="1"/>
              <a:t>JSA</a:t>
            </a:r>
            <a:r>
              <a:rPr lang="en-US" dirty="0"/>
              <a:t> as required by Crowley SMS prior to lifting heavy transformer supports application of primary duty doctrine, denying recovery).</a:t>
            </a:r>
          </a:p>
          <a:p>
            <a:r>
              <a:rPr lang="en-US" i="1" dirty="0" err="1"/>
              <a:t>Ledet</a:t>
            </a:r>
            <a:r>
              <a:rPr lang="en-US" i="1" dirty="0"/>
              <a:t> v. Smith Marine Towing Corp.</a:t>
            </a:r>
            <a:r>
              <a:rPr lang="en-US" dirty="0"/>
              <a:t>, 2011 U.S. Dist. LEXIS 39842 (E.D. La., 2011) (Seaman following captain’s (flawed) instruction issued in </a:t>
            </a:r>
            <a:r>
              <a:rPr lang="en-US" dirty="0" err="1"/>
              <a:t>JSA</a:t>
            </a:r>
            <a:r>
              <a:rPr lang="en-US" dirty="0"/>
              <a:t> on disconnecting pennant wire not charged with comparative fault).</a:t>
            </a:r>
          </a:p>
          <a:p>
            <a:r>
              <a:rPr lang="en-US" i="1" dirty="0"/>
              <a:t>Martinez v. Offshore Specialty Fabricators, Inc.</a:t>
            </a:r>
            <a:r>
              <a:rPr lang="en-US" dirty="0"/>
              <a:t>, 2011 U.S. Dist. LEXIS 43641 (E.D. La., 2011)(failure to complete </a:t>
            </a:r>
            <a:r>
              <a:rPr lang="en-US" dirty="0" err="1"/>
              <a:t>JSA</a:t>
            </a:r>
            <a:r>
              <a:rPr lang="en-US" dirty="0"/>
              <a:t> –blank form signed, later filled in – supported negligence in towing winch repair method chosen).</a:t>
            </a:r>
          </a:p>
        </p:txBody>
      </p:sp>
    </p:spTree>
    <p:extLst>
      <p:ext uri="{BB962C8B-B14F-4D97-AF65-F5344CB8AC3E}">
        <p14:creationId xmlns:p14="http://schemas.microsoft.com/office/powerpoint/2010/main" val="1191196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Safety Manual </a:t>
            </a:r>
            <a:r>
              <a:rPr lang="en-US" sz="3200" dirty="0" err="1"/>
              <a:t>JSA</a:t>
            </a:r>
            <a:r>
              <a:rPr lang="en-US" sz="3200" dirty="0"/>
              <a:t> cases</a:t>
            </a:r>
          </a:p>
        </p:txBody>
      </p:sp>
      <p:sp>
        <p:nvSpPr>
          <p:cNvPr id="3" name="Content Placeholder 2"/>
          <p:cNvSpPr>
            <a:spLocks noGrp="1"/>
          </p:cNvSpPr>
          <p:nvPr>
            <p:ph idx="1"/>
          </p:nvPr>
        </p:nvSpPr>
        <p:spPr/>
        <p:txBody>
          <a:bodyPr>
            <a:normAutofit fontScale="85000" lnSpcReduction="10000"/>
          </a:bodyPr>
          <a:lstStyle/>
          <a:p>
            <a:r>
              <a:rPr lang="en-US" i="1" dirty="0" err="1"/>
              <a:t>Mcdowell</a:t>
            </a:r>
            <a:r>
              <a:rPr lang="en-US" i="1" dirty="0"/>
              <a:t> v.  Atlantic Sounding Co., Inc. and Weeks Marine, Inc.,</a:t>
            </a:r>
            <a:r>
              <a:rPr lang="en-US" dirty="0"/>
              <a:t> 2012 U.S. Dist. LEXIS 65463; 2012 WL 1656262 (E.D. LA 2012 (expert witness testimony permitted on whether </a:t>
            </a:r>
            <a:r>
              <a:rPr lang="en-US" dirty="0" err="1"/>
              <a:t>JSA</a:t>
            </a:r>
            <a:r>
              <a:rPr lang="en-US" dirty="0"/>
              <a:t> should have occurred for safe operation of a pneumatic impact wrench).</a:t>
            </a:r>
          </a:p>
          <a:p>
            <a:r>
              <a:rPr lang="en-US" i="1" dirty="0" err="1"/>
              <a:t>Mcdowell</a:t>
            </a:r>
            <a:r>
              <a:rPr lang="en-US" i="1" dirty="0"/>
              <a:t> v. </a:t>
            </a:r>
            <a:r>
              <a:rPr lang="en-US" i="1" dirty="0" err="1"/>
              <a:t>C&amp;D</a:t>
            </a:r>
            <a:r>
              <a:rPr lang="en-US" i="1" dirty="0"/>
              <a:t> Production Specialists Co., Inc</a:t>
            </a:r>
            <a:r>
              <a:rPr lang="en-US" dirty="0"/>
              <a:t>., 2015 U.S. Dist. LEXIS 98831; 2015 WL 4564771 (</a:t>
            </a:r>
            <a:r>
              <a:rPr lang="en-US" dirty="0" err="1"/>
              <a:t>W.D</a:t>
            </a:r>
            <a:r>
              <a:rPr lang="en-US" dirty="0"/>
              <a:t>. LA 2015 (plaintiff’s review of vessel’ operators safety manual and participation in </a:t>
            </a:r>
            <a:r>
              <a:rPr lang="en-US" dirty="0" err="1"/>
              <a:t>JSA</a:t>
            </a:r>
            <a:r>
              <a:rPr lang="en-US" dirty="0"/>
              <a:t> expressly advising personnel not to place themselves beneath crane loads supports, </a:t>
            </a:r>
            <a:r>
              <a:rPr lang="en-US" i="1" dirty="0"/>
              <a:t>inter alia, </a:t>
            </a:r>
            <a:r>
              <a:rPr lang="en-US" dirty="0"/>
              <a:t>summary judgement for operator).</a:t>
            </a:r>
          </a:p>
          <a:p>
            <a:endParaRPr lang="en-US" dirty="0"/>
          </a:p>
        </p:txBody>
      </p:sp>
    </p:spTree>
    <p:extLst>
      <p:ext uri="{BB962C8B-B14F-4D97-AF65-F5344CB8AC3E}">
        <p14:creationId xmlns:p14="http://schemas.microsoft.com/office/powerpoint/2010/main" val="461315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Manual </a:t>
            </a:r>
            <a:r>
              <a:rPr lang="en-US" dirty="0" err="1"/>
              <a:t>JSA</a:t>
            </a:r>
            <a:r>
              <a:rPr lang="en-US" dirty="0"/>
              <a:t> cases</a:t>
            </a:r>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en-US" i="1" dirty="0"/>
              <a:t>Spikes v. </a:t>
            </a:r>
            <a:r>
              <a:rPr lang="en-US" i="1" dirty="0" err="1"/>
              <a:t>Blessey</a:t>
            </a:r>
            <a:r>
              <a:rPr lang="en-US" i="1" dirty="0"/>
              <a:t> Marine, Inc.</a:t>
            </a:r>
            <a:r>
              <a:rPr lang="en-US" dirty="0"/>
              <a:t>, 2013 U.S. Dist. LEXIS 173076; 2013 WL 6438989, (S.D. Miss. 2013) (Tug master held 5-10 minute pre-task meeting before routine </a:t>
            </a:r>
            <a:r>
              <a:rPr lang="en-US" dirty="0" err="1"/>
              <a:t>facewire</a:t>
            </a:r>
            <a:r>
              <a:rPr lang="en-US" dirty="0"/>
              <a:t> handling procedure.  </a:t>
            </a:r>
            <a:r>
              <a:rPr lang="en-US" dirty="0" err="1"/>
              <a:t>AWO</a:t>
            </a:r>
            <a:r>
              <a:rPr lang="en-US" dirty="0"/>
              <a:t> RCP manual did not require </a:t>
            </a:r>
            <a:r>
              <a:rPr lang="en-US" dirty="0" err="1"/>
              <a:t>JSA</a:t>
            </a:r>
            <a:r>
              <a:rPr lang="en-US" dirty="0"/>
              <a:t> for this routine procedure. Experienced crewmember claimed barge securing procedure required 15 minute or longer </a:t>
            </a:r>
            <a:r>
              <a:rPr lang="en-US" dirty="0" err="1"/>
              <a:t>JSA</a:t>
            </a:r>
            <a:r>
              <a:rPr lang="en-US" dirty="0"/>
              <a:t> before barge securing.  No unseaworthiness or employer negligence as formal </a:t>
            </a:r>
            <a:r>
              <a:rPr lang="en-US" dirty="0" err="1"/>
              <a:t>JSA</a:t>
            </a:r>
            <a:r>
              <a:rPr lang="en-US" dirty="0"/>
              <a:t> was not required; handling </a:t>
            </a:r>
            <a:r>
              <a:rPr lang="en-US" dirty="0" err="1"/>
              <a:t>facewires</a:t>
            </a:r>
            <a:r>
              <a:rPr lang="en-US" dirty="0"/>
              <a:t> was a routine task, not a critical task.)</a:t>
            </a:r>
          </a:p>
          <a:p>
            <a:r>
              <a:rPr lang="en-US" i="1" dirty="0"/>
              <a:t>Stephens v. Fla. Marine Transporters, Inc.</a:t>
            </a:r>
            <a:r>
              <a:rPr lang="en-US" dirty="0"/>
              <a:t> 2013 U.S. Dist. LEXIS 190058 (E.D. LA 2013) (Proposed expert witness testimony that back injury "might have been avoided" had a job safety analysis been held prior to deckhand moving hydraulic rams is mere speculation and impermissible opinion as to causation).</a:t>
            </a:r>
          </a:p>
          <a:p>
            <a:endParaRPr lang="en-US" dirty="0"/>
          </a:p>
        </p:txBody>
      </p:sp>
    </p:spTree>
    <p:extLst>
      <p:ext uri="{BB962C8B-B14F-4D97-AF65-F5344CB8AC3E}">
        <p14:creationId xmlns:p14="http://schemas.microsoft.com/office/powerpoint/2010/main" val="4258383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Impossible for </a:t>
            </a:r>
            <a:r>
              <a:rPr lang="en-US" sz="3200" dirty="0" err="1"/>
              <a:t>TSMS</a:t>
            </a:r>
            <a:r>
              <a:rPr lang="en-US" sz="3200" dirty="0"/>
              <a:t> to cover every circumstance or contingency</a:t>
            </a:r>
          </a:p>
        </p:txBody>
      </p:sp>
      <p:sp>
        <p:nvSpPr>
          <p:cNvPr id="3" name="Content Placeholder 2"/>
          <p:cNvSpPr>
            <a:spLocks noGrp="1"/>
          </p:cNvSpPr>
          <p:nvPr>
            <p:ph idx="1"/>
          </p:nvPr>
        </p:nvSpPr>
        <p:spPr/>
        <p:txBody>
          <a:bodyPr>
            <a:normAutofit fontScale="92500" lnSpcReduction="20000"/>
          </a:bodyPr>
          <a:lstStyle/>
          <a:p>
            <a:r>
              <a:rPr lang="en-US" dirty="0"/>
              <a:t>E.g., </a:t>
            </a:r>
            <a:r>
              <a:rPr lang="en-US" i="1" dirty="0">
                <a:effectLst/>
              </a:rPr>
              <a:t>Stowe v. Moran Towing Corp</a:t>
            </a:r>
            <a:r>
              <a:rPr lang="en-US" dirty="0">
                <a:effectLst/>
              </a:rPr>
              <a:t>., 995 F. Supp. </a:t>
            </a:r>
            <a:r>
              <a:rPr lang="en-US" dirty="0" err="1">
                <a:effectLst/>
              </a:rPr>
              <a:t>2d</a:t>
            </a:r>
            <a:r>
              <a:rPr lang="en-US" dirty="0">
                <a:effectLst/>
              </a:rPr>
              <a:t> 570 (E.D. La, 2014) – issues remain for trial whether Moran breached its duty of care to provide plaintiff </a:t>
            </a:r>
            <a:r>
              <a:rPr lang="en-US" dirty="0" err="1">
                <a:effectLst/>
              </a:rPr>
              <a:t>decedant</a:t>
            </a:r>
            <a:r>
              <a:rPr lang="en-US" dirty="0">
                <a:effectLst/>
              </a:rPr>
              <a:t> with prompt medical attention, where plaintiff claims (a) Moran failed to properly implement a policy for medical emergencies; (b) failed to train its crew on Moran's Operating Policies and Procedures Manual; (c) its crew failed to follow Moran's Operating Policies and Procedures Manual. </a:t>
            </a:r>
          </a:p>
          <a:p>
            <a:pPr lvl="1"/>
            <a:r>
              <a:rPr lang="en-US" dirty="0"/>
              <a:t>Drove crewman with chest pains to hospital as he requested, rather than calling 911 for ambulance. </a:t>
            </a:r>
            <a:r>
              <a:rPr lang="en-US" dirty="0">
                <a:effectLst/>
              </a:rPr>
              <a:t> </a:t>
            </a:r>
            <a:endParaRPr lang="en-US" dirty="0"/>
          </a:p>
        </p:txBody>
      </p:sp>
    </p:spTree>
    <p:extLst>
      <p:ext uri="{BB962C8B-B14F-4D97-AF65-F5344CB8AC3E}">
        <p14:creationId xmlns:p14="http://schemas.microsoft.com/office/powerpoint/2010/main" val="2730937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TSMS</a:t>
            </a:r>
            <a:r>
              <a:rPr lang="en-US" dirty="0"/>
              <a:t> Purpose and General Requirements</a:t>
            </a:r>
          </a:p>
        </p:txBody>
      </p:sp>
      <p:sp>
        <p:nvSpPr>
          <p:cNvPr id="3" name="Content Placeholder 2"/>
          <p:cNvSpPr>
            <a:spLocks noGrp="1"/>
          </p:cNvSpPr>
          <p:nvPr>
            <p:ph idx="1"/>
          </p:nvPr>
        </p:nvSpPr>
        <p:spPr/>
        <p:txBody>
          <a:bodyPr>
            <a:normAutofit fontScale="92500" lnSpcReduction="10000"/>
          </a:bodyPr>
          <a:lstStyle/>
          <a:p>
            <a:r>
              <a:rPr lang="en-US" dirty="0"/>
              <a:t>46 CFR Part 138  Subchapter M Towing Safety Management Systems (</a:t>
            </a:r>
            <a:r>
              <a:rPr lang="en-US" dirty="0" err="1"/>
              <a:t>TSMS</a:t>
            </a:r>
            <a:r>
              <a:rPr lang="en-US" dirty="0"/>
              <a:t> </a:t>
            </a:r>
          </a:p>
          <a:p>
            <a:pPr marL="0" indent="0">
              <a:buNone/>
            </a:pPr>
            <a:r>
              <a:rPr lang="en-US" dirty="0"/>
              <a:t>	</a:t>
            </a:r>
            <a:r>
              <a:rPr lang="en-US" dirty="0">
                <a:effectLst/>
              </a:rPr>
              <a:t> § 138.205 (a)The purpose of a </a:t>
            </a:r>
            <a:r>
              <a:rPr lang="en-US" dirty="0" err="1">
                <a:effectLst/>
              </a:rPr>
              <a:t>TSMS</a:t>
            </a:r>
            <a:r>
              <a:rPr lang="en-US" dirty="0">
                <a:effectLst/>
              </a:rPr>
              <a:t> is to establish policies, procedures, and required documentation </a:t>
            </a:r>
            <a:r>
              <a:rPr lang="en-US" u="sng" dirty="0">
                <a:effectLst/>
              </a:rPr>
              <a:t>to ensure </a:t>
            </a:r>
            <a:r>
              <a:rPr lang="en-US" dirty="0">
                <a:effectLst/>
              </a:rPr>
              <a:t>the owner or managing operator </a:t>
            </a:r>
            <a:r>
              <a:rPr lang="en-US" u="sng" dirty="0">
                <a:effectLst/>
              </a:rPr>
              <a:t>meets its established goals </a:t>
            </a:r>
            <a:r>
              <a:rPr lang="en-US" dirty="0">
                <a:effectLst/>
              </a:rPr>
              <a:t>while </a:t>
            </a:r>
            <a:r>
              <a:rPr lang="en-US" u="sng" dirty="0">
                <a:effectLst/>
              </a:rPr>
              <a:t>ensuring continuous compliance</a:t>
            </a:r>
            <a:r>
              <a:rPr lang="en-US" dirty="0">
                <a:effectLst/>
              </a:rPr>
              <a:t> with all regulatory requirements. The </a:t>
            </a:r>
            <a:r>
              <a:rPr lang="en-US" dirty="0" err="1">
                <a:effectLst/>
              </a:rPr>
              <a:t>TSMS</a:t>
            </a:r>
            <a:r>
              <a:rPr lang="en-US" dirty="0">
                <a:effectLst/>
              </a:rPr>
              <a:t> must contain a method to ensure all levels of the organization are working within the framework.</a:t>
            </a:r>
            <a:endParaRPr lang="en-US" dirty="0"/>
          </a:p>
        </p:txBody>
      </p:sp>
    </p:spTree>
    <p:extLst>
      <p:ext uri="{BB962C8B-B14F-4D97-AF65-F5344CB8AC3E}">
        <p14:creationId xmlns:p14="http://schemas.microsoft.com/office/powerpoint/2010/main" val="771632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676400"/>
          </a:xfrm>
        </p:spPr>
        <p:txBody>
          <a:bodyPr>
            <a:normAutofit/>
          </a:bodyPr>
          <a:lstStyle/>
          <a:p>
            <a:r>
              <a:rPr lang="en-US" sz="3200" dirty="0"/>
              <a:t>Of course, failure to follow one’s own SMS results at least in a finding of negligence</a:t>
            </a:r>
          </a:p>
        </p:txBody>
      </p:sp>
      <p:sp>
        <p:nvSpPr>
          <p:cNvPr id="3" name="Content Placeholder 2"/>
          <p:cNvSpPr>
            <a:spLocks noGrp="1"/>
          </p:cNvSpPr>
          <p:nvPr>
            <p:ph idx="1"/>
          </p:nvPr>
        </p:nvSpPr>
        <p:spPr>
          <a:xfrm>
            <a:off x="457200" y="1981200"/>
            <a:ext cx="8229600" cy="4144963"/>
          </a:xfrm>
        </p:spPr>
        <p:txBody>
          <a:bodyPr/>
          <a:lstStyle/>
          <a:p>
            <a:r>
              <a:rPr lang="en-US" i="1" dirty="0" err="1"/>
              <a:t>Derouen</a:t>
            </a:r>
            <a:r>
              <a:rPr lang="en-US" i="1" dirty="0"/>
              <a:t> v. Hercules </a:t>
            </a:r>
            <a:r>
              <a:rPr lang="en-US" i="1" dirty="0" err="1"/>
              <a:t>Liftboat</a:t>
            </a:r>
            <a:r>
              <a:rPr lang="en-US" i="1" dirty="0"/>
              <a:t> Co</a:t>
            </a:r>
            <a:r>
              <a:rPr lang="en-US" dirty="0"/>
              <a:t>., 141 F. Supp. </a:t>
            </a:r>
            <a:r>
              <a:rPr lang="en-US" dirty="0" err="1"/>
              <a:t>3d</a:t>
            </a:r>
            <a:r>
              <a:rPr lang="en-US" dirty="0"/>
              <a:t> 662  (</a:t>
            </a:r>
            <a:r>
              <a:rPr lang="en-US" dirty="0" err="1"/>
              <a:t>E.D</a:t>
            </a:r>
            <a:r>
              <a:rPr lang="en-US" dirty="0"/>
              <a:t> LA 2015)</a:t>
            </a:r>
          </a:p>
          <a:p>
            <a:r>
              <a:rPr lang="en-US" dirty="0"/>
              <a:t>Failure to follow explicit company Crane procedures for man basket transfer</a:t>
            </a:r>
          </a:p>
          <a:p>
            <a:r>
              <a:rPr lang="en-US" dirty="0"/>
              <a:t>Failure to adequately communicate during </a:t>
            </a:r>
            <a:r>
              <a:rPr lang="en-US" dirty="0" err="1"/>
              <a:t>JSA</a:t>
            </a:r>
            <a:endParaRPr lang="en-US" dirty="0"/>
          </a:p>
        </p:txBody>
      </p:sp>
    </p:spTree>
    <p:extLst>
      <p:ext uri="{BB962C8B-B14F-4D97-AF65-F5344CB8AC3E}">
        <p14:creationId xmlns:p14="http://schemas.microsoft.com/office/powerpoint/2010/main" val="763442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Maybe Subchapter M </a:t>
            </a:r>
            <a:r>
              <a:rPr lang="en-US" sz="3600" dirty="0" err="1"/>
              <a:t>TSMS</a:t>
            </a:r>
            <a:r>
              <a:rPr lang="en-US" sz="3600" dirty="0"/>
              <a:t> documentation will help</a:t>
            </a:r>
            <a:r>
              <a:rPr lang="en-US" dirty="0"/>
              <a:t>?</a:t>
            </a:r>
          </a:p>
        </p:txBody>
      </p:sp>
      <p:sp>
        <p:nvSpPr>
          <p:cNvPr id="3" name="Content Placeholder 2"/>
          <p:cNvSpPr>
            <a:spLocks noGrp="1"/>
          </p:cNvSpPr>
          <p:nvPr>
            <p:ph idx="1"/>
          </p:nvPr>
        </p:nvSpPr>
        <p:spPr/>
        <p:txBody>
          <a:bodyPr>
            <a:normAutofit fontScale="92500" lnSpcReduction="10000"/>
          </a:bodyPr>
          <a:lstStyle/>
          <a:p>
            <a:r>
              <a:rPr lang="en-US" i="1" dirty="0" err="1"/>
              <a:t>Ordoyne</a:t>
            </a:r>
            <a:r>
              <a:rPr lang="en-US" i="1" dirty="0"/>
              <a:t> v.  Octopus Towing, L.L.C</a:t>
            </a:r>
            <a:r>
              <a:rPr lang="en-US" dirty="0"/>
              <a:t>., 2016 U.S. Dist. LEXIS 48960 (E.D. LA 2016) - genuine issues of material fact preclude summary judgment: (1) whether reaching down from hands and knees to lift sixty or seventy pounds of wire rigging was safe, routine, or consistent with defendant's safety manual, (2) the extent and content of plaintiff's training, and (3) the availability of a "J-hook" as a preferable or safer alternative</a:t>
            </a:r>
            <a:br>
              <a:rPr lang="en-US" dirty="0"/>
            </a:br>
            <a:endParaRPr lang="en-US" dirty="0"/>
          </a:p>
        </p:txBody>
      </p:sp>
    </p:spTree>
    <p:extLst>
      <p:ext uri="{BB962C8B-B14F-4D97-AF65-F5344CB8AC3E}">
        <p14:creationId xmlns:p14="http://schemas.microsoft.com/office/powerpoint/2010/main" val="4977087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deckhand injury</a:t>
            </a:r>
          </a:p>
        </p:txBody>
      </p:sp>
      <p:sp>
        <p:nvSpPr>
          <p:cNvPr id="3" name="Content Placeholder 2"/>
          <p:cNvSpPr>
            <a:spLocks noGrp="1"/>
          </p:cNvSpPr>
          <p:nvPr>
            <p:ph idx="1"/>
          </p:nvPr>
        </p:nvSpPr>
        <p:spPr/>
        <p:txBody>
          <a:bodyPr>
            <a:normAutofit fontScale="77500" lnSpcReduction="20000"/>
          </a:bodyPr>
          <a:lstStyle/>
          <a:p>
            <a:r>
              <a:rPr lang="en-US" dirty="0"/>
              <a:t>Deckhand Charlie, eight years experience on assist tugs and line haul tugs working New Orleans to Baton Rouge</a:t>
            </a:r>
          </a:p>
          <a:p>
            <a:r>
              <a:rPr lang="en-US" dirty="0"/>
              <a:t>Takes new assignment on offshore tug towing container barge between New Orleans and Puerto Rico</a:t>
            </a:r>
          </a:p>
          <a:p>
            <a:r>
              <a:rPr lang="en-US" dirty="0"/>
              <a:t>Three days out, tug encounters heavy weather, 20 foot seas, tug experiences rolling as much as 30°</a:t>
            </a:r>
          </a:p>
          <a:p>
            <a:r>
              <a:rPr lang="en-US" dirty="0"/>
              <a:t>Charlie tells fellow deckhand over breakfast he is going to take a shower before joining the master at the start of their next watch.</a:t>
            </a:r>
          </a:p>
          <a:p>
            <a:r>
              <a:rPr lang="en-US" dirty="0"/>
              <a:t>Charlie reports to watch, complaining that he slipped in the shower and “tweaked” his back.  Completes watch and completes all remaining watches during voyage.</a:t>
            </a:r>
          </a:p>
        </p:txBody>
      </p:sp>
    </p:spTree>
    <p:extLst>
      <p:ext uri="{BB962C8B-B14F-4D97-AF65-F5344CB8AC3E}">
        <p14:creationId xmlns:p14="http://schemas.microsoft.com/office/powerpoint/2010/main" val="1286766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Nonconformity report</a:t>
            </a:r>
          </a:p>
        </p:txBody>
      </p:sp>
      <p:sp>
        <p:nvSpPr>
          <p:cNvPr id="3" name="Content Placeholder 2"/>
          <p:cNvSpPr>
            <a:spLocks noGrp="1"/>
          </p:cNvSpPr>
          <p:nvPr>
            <p:ph idx="1"/>
          </p:nvPr>
        </p:nvSpPr>
        <p:spPr/>
        <p:txBody>
          <a:bodyPr>
            <a:normAutofit fontScale="70000" lnSpcReduction="20000"/>
          </a:bodyPr>
          <a:lstStyle/>
          <a:p>
            <a:pPr marL="0" indent="0">
              <a:buNone/>
            </a:pPr>
            <a:r>
              <a:rPr lang="en-US" b="1" i="1" dirty="0"/>
              <a:t>NON-CONFORMITY REPORT (NCR)/CORRECTIVE ACTION REQUEST (CAR)</a:t>
            </a:r>
          </a:p>
          <a:p>
            <a:r>
              <a:rPr lang="en-US" dirty="0"/>
              <a:t>3.	Non-conformity identified through:</a:t>
            </a:r>
          </a:p>
          <a:p>
            <a:r>
              <a:rPr lang="en-US" dirty="0"/>
              <a:t>	</a:t>
            </a:r>
            <a:r>
              <a:rPr lang="en-US" dirty="0">
                <a:solidFill>
                  <a:srgbClr val="FF0000"/>
                </a:solidFill>
              </a:rPr>
              <a:t>X</a:t>
            </a:r>
            <a:r>
              <a:rPr lang="en-US" dirty="0"/>
              <a:t> - Day to Day Operation 	 - Internal Audit	 - Other</a:t>
            </a:r>
            <a:r>
              <a:rPr lang="en-US" u="sng" dirty="0"/>
              <a:t>	</a:t>
            </a:r>
            <a:endParaRPr lang="en-US" dirty="0"/>
          </a:p>
          <a:p>
            <a:r>
              <a:rPr lang="en-US" dirty="0"/>
              <a:t>4.	Description of nonconformity (or attachment): </a:t>
            </a:r>
          </a:p>
          <a:p>
            <a:r>
              <a:rPr lang="en-US" dirty="0"/>
              <a:t>	</a:t>
            </a:r>
            <a:r>
              <a:rPr lang="en-US" dirty="0">
                <a:solidFill>
                  <a:srgbClr val="FF0000"/>
                </a:solidFill>
              </a:rPr>
              <a:t>July 1, 2016, deckhand Charlie reported he slipped and fell in the shower while off watch and tweaked his back. Reports he took ibuprofen. Completed watch, and completed remaining watches on voyage  leg returning to New Orleans</a:t>
            </a:r>
          </a:p>
          <a:p>
            <a:r>
              <a:rPr lang="en-US" dirty="0"/>
              <a:t>Affected Document or Procedure and Clause No.:  </a:t>
            </a:r>
            <a:r>
              <a:rPr lang="en-US" dirty="0">
                <a:solidFill>
                  <a:srgbClr val="FF0000"/>
                </a:solidFill>
              </a:rPr>
              <a:t>SMS 010-Cheramie Safety And Environmental Policy; Cheramie </a:t>
            </a:r>
            <a:r>
              <a:rPr lang="en-US" dirty="0" err="1">
                <a:solidFill>
                  <a:srgbClr val="FF0000"/>
                </a:solidFill>
              </a:rPr>
              <a:t>SAF</a:t>
            </a:r>
            <a:r>
              <a:rPr lang="en-US" dirty="0">
                <a:solidFill>
                  <a:srgbClr val="FF0000"/>
                </a:solidFill>
              </a:rPr>
              <a:t> 050 Near Miss (Illness or Injury) </a:t>
            </a:r>
          </a:p>
          <a:p>
            <a:endParaRPr lang="en-US" dirty="0"/>
          </a:p>
        </p:txBody>
      </p:sp>
    </p:spTree>
    <p:extLst>
      <p:ext uri="{BB962C8B-B14F-4D97-AF65-F5344CB8AC3E}">
        <p14:creationId xmlns:p14="http://schemas.microsoft.com/office/powerpoint/2010/main" val="3626658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Nonconformity report and injury</a:t>
            </a:r>
          </a:p>
        </p:txBody>
      </p:sp>
      <p:sp>
        <p:nvSpPr>
          <p:cNvPr id="3" name="Content Placeholder 2"/>
          <p:cNvSpPr>
            <a:spLocks noGrp="1"/>
          </p:cNvSpPr>
          <p:nvPr>
            <p:ph idx="1"/>
          </p:nvPr>
        </p:nvSpPr>
        <p:spPr/>
        <p:txBody>
          <a:bodyPr>
            <a:normAutofit fontScale="77500" lnSpcReduction="20000"/>
          </a:bodyPr>
          <a:lstStyle/>
          <a:p>
            <a:r>
              <a:rPr lang="en-US" dirty="0"/>
              <a:t>Does this nonconformity require further action?  </a:t>
            </a:r>
            <a:r>
              <a:rPr lang="en-US" dirty="0">
                <a:solidFill>
                  <a:srgbClr val="FF0000"/>
                </a:solidFill>
              </a:rPr>
              <a:t>X</a:t>
            </a:r>
            <a:r>
              <a:rPr lang="en-US" dirty="0"/>
              <a:t>  - Yes      - No</a:t>
            </a:r>
          </a:p>
          <a:p>
            <a:r>
              <a:rPr lang="en-US" dirty="0"/>
              <a:t>6.	Disposition -- Action taken locally to eliminate or minimize the consequences pending a final answer from the DP:</a:t>
            </a:r>
          </a:p>
          <a:p>
            <a:r>
              <a:rPr lang="en-US" dirty="0"/>
              <a:t>	</a:t>
            </a:r>
            <a:r>
              <a:rPr lang="en-US" dirty="0">
                <a:solidFill>
                  <a:srgbClr val="FF0000"/>
                </a:solidFill>
              </a:rPr>
              <a:t>Discussed with crew member circumstances of fall and ways to prevent recurrence.  Deckhand Charlie reports he will continue to take ibuprofen and if it gets worse, go see Dr. on  return to New Orleans</a:t>
            </a:r>
          </a:p>
          <a:p>
            <a:pPr marL="0" indent="0">
              <a:buNone/>
            </a:pPr>
            <a:r>
              <a:rPr lang="en-US" dirty="0"/>
              <a:t>  **************</a:t>
            </a:r>
          </a:p>
          <a:p>
            <a:r>
              <a:rPr lang="en-US" b="1" dirty="0"/>
              <a:t>After discharge, Charlie reports back pain is increasing,  cannot work, diagnosed with compression fracture of </a:t>
            </a:r>
            <a:r>
              <a:rPr lang="en-US" b="1" dirty="0" err="1"/>
              <a:t>L5</a:t>
            </a:r>
            <a:r>
              <a:rPr lang="en-US" b="1" dirty="0"/>
              <a:t> lumbar vertebrae </a:t>
            </a:r>
          </a:p>
          <a:p>
            <a:endParaRPr lang="en-US" dirty="0"/>
          </a:p>
        </p:txBody>
      </p:sp>
    </p:spTree>
    <p:extLst>
      <p:ext uri="{BB962C8B-B14F-4D97-AF65-F5344CB8AC3E}">
        <p14:creationId xmlns:p14="http://schemas.microsoft.com/office/powerpoint/2010/main" val="2455001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Deckhand Charlie?</a:t>
            </a:r>
          </a:p>
        </p:txBody>
      </p:sp>
      <p:pic>
        <p:nvPicPr>
          <p:cNvPr id="4" name="Picture 2" descr="C:\Users\ckr\AppData\Local\Microsoft\Windows\Temporary Internet Files\Content.Outlook\ND74S6HM\1 (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1677194"/>
            <a:ext cx="7315200"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8215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TSMS</a:t>
            </a:r>
            <a:r>
              <a:rPr lang="en-US" dirty="0"/>
              <a:t> Purpose and General Requirements</a:t>
            </a:r>
          </a:p>
        </p:txBody>
      </p:sp>
      <p:sp>
        <p:nvSpPr>
          <p:cNvPr id="3" name="Content Placeholder 2"/>
          <p:cNvSpPr>
            <a:spLocks noGrp="1"/>
          </p:cNvSpPr>
          <p:nvPr>
            <p:ph idx="1"/>
          </p:nvPr>
        </p:nvSpPr>
        <p:spPr/>
        <p:txBody>
          <a:bodyPr>
            <a:normAutofit lnSpcReduction="10000"/>
          </a:bodyPr>
          <a:lstStyle/>
          <a:p>
            <a:r>
              <a:rPr lang="en-US" dirty="0">
                <a:effectLst/>
              </a:rPr>
              <a:t>46 CFR § 138.220 (c) (2) Safety, environment, and security. Procedures must be in place </a:t>
            </a:r>
            <a:r>
              <a:rPr lang="en-US" u="sng" dirty="0">
                <a:effectLst/>
              </a:rPr>
              <a:t>to ensure </a:t>
            </a:r>
            <a:r>
              <a:rPr lang="en-US" dirty="0">
                <a:effectLst/>
              </a:rPr>
              <a:t>safety of property, the environment, and personnel.</a:t>
            </a:r>
          </a:p>
          <a:p>
            <a:endParaRPr lang="en-US" dirty="0"/>
          </a:p>
          <a:p>
            <a:r>
              <a:rPr lang="en-US" dirty="0">
                <a:effectLst/>
              </a:rPr>
              <a:t>46 CFR § 138.310 Internal management audits. </a:t>
            </a:r>
          </a:p>
          <a:p>
            <a:pPr marL="0" indent="0">
              <a:buNone/>
            </a:pPr>
            <a:r>
              <a:rPr lang="en-US" dirty="0">
                <a:effectLst/>
              </a:rPr>
              <a:t>	(b) …  to ensure (</a:t>
            </a:r>
            <a:r>
              <a:rPr lang="en-US" dirty="0" err="1">
                <a:effectLst/>
              </a:rPr>
              <a:t>TSMS</a:t>
            </a:r>
            <a:r>
              <a:rPr lang="en-US" dirty="0">
                <a:effectLst/>
              </a:rPr>
              <a:t>) implementation at the operational level</a:t>
            </a:r>
          </a:p>
          <a:p>
            <a:endParaRPr lang="en-US" dirty="0"/>
          </a:p>
          <a:p>
            <a:endParaRPr lang="en-US" dirty="0"/>
          </a:p>
        </p:txBody>
      </p:sp>
    </p:spTree>
    <p:extLst>
      <p:ext uri="{BB962C8B-B14F-4D97-AF65-F5344CB8AC3E}">
        <p14:creationId xmlns:p14="http://schemas.microsoft.com/office/powerpoint/2010/main" val="1285830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effectLst/>
              </a:rPr>
              <a:t>Ensure </a:t>
            </a:r>
            <a:r>
              <a:rPr lang="en-US" dirty="0">
                <a:effectLst/>
              </a:rPr>
              <a:t>(transitive verb)</a:t>
            </a:r>
          </a:p>
          <a:p>
            <a:pPr marL="0" indent="0">
              <a:buNone/>
            </a:pPr>
            <a:r>
              <a:rPr lang="en-US" dirty="0">
                <a:effectLst/>
              </a:rPr>
              <a:t>  :  to make sure, certain, or safe :  guarantee</a:t>
            </a:r>
          </a:p>
          <a:p>
            <a:pPr marL="0" indent="0">
              <a:buNone/>
            </a:pPr>
            <a:r>
              <a:rPr lang="en-US" dirty="0"/>
              <a:t>  :  make certain that (something) shall occur or          	be the case</a:t>
            </a:r>
          </a:p>
          <a:p>
            <a:pPr marL="0" indent="0">
              <a:buNone/>
            </a:pPr>
            <a:r>
              <a:rPr lang="en-US" dirty="0"/>
              <a:t>  : make sure that (a problem) shall not occur.</a:t>
            </a:r>
          </a:p>
          <a:p>
            <a:pPr marL="0" indent="0" algn="r">
              <a:buNone/>
            </a:pPr>
            <a:r>
              <a:rPr lang="en-US" dirty="0"/>
              <a:t>(</a:t>
            </a:r>
            <a:r>
              <a:rPr lang="en-US" dirty="0" err="1"/>
              <a:t>Merr</a:t>
            </a:r>
            <a:r>
              <a:rPr lang="en-US" dirty="0"/>
              <a:t>. </a:t>
            </a:r>
            <a:r>
              <a:rPr lang="en-US" dirty="0" err="1"/>
              <a:t>Websters</a:t>
            </a:r>
            <a:r>
              <a:rPr lang="en-US" dirty="0"/>
              <a:t>)</a:t>
            </a:r>
          </a:p>
          <a:p>
            <a:pPr marL="0" indent="0">
              <a:buNone/>
            </a:pPr>
            <a:endParaRPr lang="en-US" dirty="0"/>
          </a:p>
          <a:p>
            <a:pPr marL="0" indent="0">
              <a:buNone/>
            </a:pPr>
            <a:endParaRPr lang="en-US" dirty="0">
              <a:effectLst/>
            </a:endParaRPr>
          </a:p>
          <a:p>
            <a:endParaRPr lang="en-US" dirty="0"/>
          </a:p>
        </p:txBody>
      </p:sp>
    </p:spTree>
    <p:extLst>
      <p:ext uri="{BB962C8B-B14F-4D97-AF65-F5344CB8AC3E}">
        <p14:creationId xmlns:p14="http://schemas.microsoft.com/office/powerpoint/2010/main" val="1454770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Subchapter M vs. ISM Code</a:t>
            </a:r>
          </a:p>
        </p:txBody>
      </p:sp>
      <p:sp>
        <p:nvSpPr>
          <p:cNvPr id="3" name="Content Placeholder 2"/>
          <p:cNvSpPr>
            <a:spLocks noGrp="1"/>
          </p:cNvSpPr>
          <p:nvPr>
            <p:ph idx="1"/>
          </p:nvPr>
        </p:nvSpPr>
        <p:spPr/>
        <p:txBody>
          <a:bodyPr>
            <a:normAutofit fontScale="85000" lnSpcReduction="20000"/>
          </a:bodyPr>
          <a:lstStyle/>
          <a:p>
            <a:r>
              <a:rPr lang="en-US" dirty="0" err="1">
                <a:effectLst/>
              </a:rPr>
              <a:t>TSMS</a:t>
            </a:r>
            <a:r>
              <a:rPr lang="en-US" dirty="0">
                <a:effectLst/>
              </a:rPr>
              <a:t> does not create any specific new standards, but only creates a systematic framework for companies. </a:t>
            </a:r>
          </a:p>
          <a:p>
            <a:r>
              <a:rPr lang="en-US" dirty="0" err="1"/>
              <a:t>TSMS</a:t>
            </a:r>
            <a:r>
              <a:rPr lang="en-US" dirty="0"/>
              <a:t> users </a:t>
            </a:r>
            <a:r>
              <a:rPr lang="en-US" dirty="0">
                <a:effectLst/>
              </a:rPr>
              <a:t>will set their own standards, the violation of which may constitute negligence.</a:t>
            </a:r>
          </a:p>
          <a:p>
            <a:r>
              <a:rPr lang="en-US" dirty="0"/>
              <a:t>Will violation of a company </a:t>
            </a:r>
            <a:r>
              <a:rPr lang="en-US" dirty="0" err="1"/>
              <a:t>TSMS</a:t>
            </a:r>
            <a:r>
              <a:rPr lang="en-US" dirty="0"/>
              <a:t> alone trigger violation of Subchapter M and statutory fault?</a:t>
            </a:r>
          </a:p>
          <a:p>
            <a:r>
              <a:rPr lang="en-US" dirty="0">
                <a:effectLst/>
              </a:rPr>
              <a:t>If a Sub M </a:t>
            </a:r>
            <a:r>
              <a:rPr lang="en-US" dirty="0" err="1">
                <a:effectLst/>
              </a:rPr>
              <a:t>TSMS</a:t>
            </a:r>
            <a:r>
              <a:rPr lang="en-US" dirty="0">
                <a:effectLst/>
              </a:rPr>
              <a:t> is supposed to keep bad things from happening, what does it mean when something bad happens?</a:t>
            </a:r>
          </a:p>
          <a:p>
            <a:r>
              <a:rPr lang="en-US" dirty="0"/>
              <a:t>What will “ensure” mean in context of Subchapter M?</a:t>
            </a:r>
            <a:endParaRPr lang="en-US" dirty="0">
              <a:effectLst/>
            </a:endParaRPr>
          </a:p>
          <a:p>
            <a:pPr marL="0" indent="0">
              <a:buNone/>
            </a:pPr>
            <a:br>
              <a:rPr lang="en-US" dirty="0">
                <a:effectLst/>
              </a:rPr>
            </a:br>
            <a:endParaRPr lang="en-US" dirty="0"/>
          </a:p>
        </p:txBody>
      </p:sp>
    </p:spTree>
    <p:extLst>
      <p:ext uri="{BB962C8B-B14F-4D97-AF65-F5344CB8AC3E}">
        <p14:creationId xmlns:p14="http://schemas.microsoft.com/office/powerpoint/2010/main" val="3166602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Analogous ISM cases</a:t>
            </a:r>
          </a:p>
        </p:txBody>
      </p:sp>
      <p:sp>
        <p:nvSpPr>
          <p:cNvPr id="3" name="Content Placeholder 2"/>
          <p:cNvSpPr>
            <a:spLocks noGrp="1"/>
          </p:cNvSpPr>
          <p:nvPr>
            <p:ph idx="1"/>
          </p:nvPr>
        </p:nvSpPr>
        <p:spPr/>
        <p:txBody>
          <a:bodyPr>
            <a:normAutofit fontScale="70000" lnSpcReduction="20000"/>
          </a:bodyPr>
          <a:lstStyle/>
          <a:p>
            <a:r>
              <a:rPr lang="en-US" b="1" i="1" dirty="0"/>
              <a:t>Kyles v. Eastern Car Liners, Inc.</a:t>
            </a:r>
            <a:r>
              <a:rPr lang="en-US" i="1" dirty="0"/>
              <a:t>, </a:t>
            </a:r>
            <a:r>
              <a:rPr lang="en-US" dirty="0"/>
              <a:t>266 GA App. 784, 598 SE 2</a:t>
            </a:r>
            <a:r>
              <a:rPr lang="en-US" baseline="30000" dirty="0"/>
              <a:t>nd</a:t>
            </a:r>
            <a:r>
              <a:rPr lang="en-US" dirty="0"/>
              <a:t> 353 (Ga. Ct. App. 2004)</a:t>
            </a:r>
          </a:p>
          <a:p>
            <a:r>
              <a:rPr lang="en-US" dirty="0"/>
              <a:t>Bags fell on longshoreman as ship rocked at the dock.  </a:t>
            </a:r>
          </a:p>
          <a:p>
            <a:r>
              <a:rPr lang="en-US" dirty="0"/>
              <a:t>In reversing summary judgment for </a:t>
            </a:r>
            <a:r>
              <a:rPr lang="en-US" dirty="0" err="1"/>
              <a:t>shipowner</a:t>
            </a:r>
            <a:r>
              <a:rPr lang="en-US" dirty="0"/>
              <a:t>, Court suggested that an inadequate SMS might also be a regulatory violation. </a:t>
            </a:r>
          </a:p>
          <a:p>
            <a:r>
              <a:rPr lang="en-US" dirty="0"/>
              <a:t>If the ship’s crew was aware of the ship’s tendency to roll and was not required by its SMS to adjust ballast or warn the longshoreman, this “could be found to indicate a violation of the ISM Code.”  </a:t>
            </a:r>
          </a:p>
          <a:p>
            <a:r>
              <a:rPr lang="en-US" dirty="0"/>
              <a:t>[</a:t>
            </a:r>
            <a:r>
              <a:rPr lang="en-US" i="1" dirty="0"/>
              <a:t>This language seems to overstate how 33 CFR 96.230 is to be implemented.  Failing to identify risks in an SMS against which safeguards should be taken is appropriately stated as establishing negligence – a failure in the duty to exercise reasonable care in implementation and management of an SMS - not a regulatory violation furthering statutory fault claims</a:t>
            </a:r>
            <a:r>
              <a:rPr lang="en-US" dirty="0"/>
              <a:t>]</a:t>
            </a:r>
            <a:r>
              <a:rPr lang="en-US" i="1" dirty="0"/>
              <a:t>.</a:t>
            </a:r>
            <a:endParaRPr lang="en-US" sz="2000" dirty="0"/>
          </a:p>
          <a:p>
            <a:pPr marL="0" indent="0">
              <a:buNone/>
            </a:pPr>
            <a:endParaRPr lang="en-US" dirty="0"/>
          </a:p>
        </p:txBody>
      </p:sp>
    </p:spTree>
    <p:extLst>
      <p:ext uri="{BB962C8B-B14F-4D97-AF65-F5344CB8AC3E}">
        <p14:creationId xmlns:p14="http://schemas.microsoft.com/office/powerpoint/2010/main" val="508023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Analogous ISM cases</a:t>
            </a:r>
          </a:p>
        </p:txBody>
      </p:sp>
      <p:sp>
        <p:nvSpPr>
          <p:cNvPr id="3" name="Content Placeholder 2"/>
          <p:cNvSpPr>
            <a:spLocks noGrp="1"/>
          </p:cNvSpPr>
          <p:nvPr>
            <p:ph idx="1"/>
          </p:nvPr>
        </p:nvSpPr>
        <p:spPr/>
        <p:txBody>
          <a:bodyPr>
            <a:normAutofit fontScale="77500" lnSpcReduction="20000"/>
          </a:bodyPr>
          <a:lstStyle/>
          <a:p>
            <a:r>
              <a:rPr lang="en-US" b="1" i="1" dirty="0" err="1"/>
              <a:t>Caraska</a:t>
            </a:r>
            <a:r>
              <a:rPr lang="en-US" b="1" i="1" dirty="0"/>
              <a:t> v. State Department of Transportation</a:t>
            </a:r>
            <a:r>
              <a:rPr lang="en-US" dirty="0"/>
              <a:t>, 2007 Wash. App. LEXIS 2567 (Wash. Ct. App. 2007)</a:t>
            </a:r>
          </a:p>
          <a:p>
            <a:r>
              <a:rPr lang="en-US" dirty="0"/>
              <a:t>Crew member injured by intoxicated passenger.  </a:t>
            </a:r>
          </a:p>
          <a:p>
            <a:r>
              <a:rPr lang="en-US" dirty="0"/>
              <a:t>Ferry system’s SMS included procedures addressing intoxicated and disorderly passengers. Plaintiff contended that violation of the SMS also amounted to both negligence </a:t>
            </a:r>
            <a:r>
              <a:rPr lang="en-US" dirty="0" err="1"/>
              <a:t>anda</a:t>
            </a:r>
            <a:r>
              <a:rPr lang="en-US" dirty="0"/>
              <a:t> violation of the Coast Guard regulation requiring SMS.  </a:t>
            </a:r>
          </a:p>
          <a:p>
            <a:r>
              <a:rPr lang="en-US" dirty="0"/>
              <a:t>Case remanded for evidence of whether the ferry system properly enforced its SMS policy and properly trained its employees on implementation of the SMS policies, leaving open the question of whether this would also violate the Coast Guard ISM SMS regulation.</a:t>
            </a:r>
          </a:p>
          <a:p>
            <a:endParaRPr lang="en-US" dirty="0"/>
          </a:p>
        </p:txBody>
      </p:sp>
    </p:spTree>
    <p:extLst>
      <p:ext uri="{BB962C8B-B14F-4D97-AF65-F5344CB8AC3E}">
        <p14:creationId xmlns:p14="http://schemas.microsoft.com/office/powerpoint/2010/main" val="3962547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Analogous ISM cases</a:t>
            </a:r>
          </a:p>
        </p:txBody>
      </p:sp>
      <p:sp>
        <p:nvSpPr>
          <p:cNvPr id="3" name="Content Placeholder 2"/>
          <p:cNvSpPr>
            <a:spLocks noGrp="1"/>
          </p:cNvSpPr>
          <p:nvPr>
            <p:ph idx="1"/>
          </p:nvPr>
        </p:nvSpPr>
        <p:spPr/>
        <p:txBody>
          <a:bodyPr>
            <a:normAutofit lnSpcReduction="10000"/>
          </a:bodyPr>
          <a:lstStyle/>
          <a:p>
            <a:r>
              <a:rPr lang="en-US" dirty="0"/>
              <a:t>Other courts have rejected the notion that because an accident was not prevented by an operator’s SMS, this is a statutory violation.  </a:t>
            </a:r>
          </a:p>
          <a:p>
            <a:r>
              <a:rPr lang="en-US" b="1" i="1" dirty="0"/>
              <a:t>Wilson v. Maersk Line, Ltd</a:t>
            </a:r>
            <a:r>
              <a:rPr lang="en-US" dirty="0"/>
              <a:t>., </a:t>
            </a:r>
            <a:r>
              <a:rPr lang="en-US" dirty="0">
                <a:effectLst/>
              </a:rPr>
              <a:t>2007 U.S. Dist. LEXIS 81135 (</a:t>
            </a:r>
            <a:r>
              <a:rPr lang="en-US" dirty="0"/>
              <a:t>So. Dist. NY 2007</a:t>
            </a:r>
            <a:r>
              <a:rPr lang="en-US" dirty="0">
                <a:effectLst/>
              </a:rPr>
              <a:t>)</a:t>
            </a:r>
          </a:p>
          <a:p>
            <a:r>
              <a:rPr lang="en-US" b="1" i="1" dirty="0"/>
              <a:t>Johnson v. Horizon Lines, LLC</a:t>
            </a:r>
            <a:r>
              <a:rPr lang="en-US" i="1" dirty="0"/>
              <a:t>, </a:t>
            </a:r>
            <a:r>
              <a:rPr lang="en-US" dirty="0"/>
              <a:t>520 F. Supp. </a:t>
            </a:r>
            <a:r>
              <a:rPr lang="en-US" dirty="0" err="1"/>
              <a:t>2d</a:t>
            </a:r>
            <a:r>
              <a:rPr lang="en-US" dirty="0"/>
              <a:t>. 524; 2007 AMC 2668 (So. Dist. NY 2007)</a:t>
            </a:r>
          </a:p>
          <a:p>
            <a:r>
              <a:rPr lang="en-US" b="1" i="1" dirty="0">
                <a:effectLst/>
              </a:rPr>
              <a:t>Johnson v. Carnival Corp</a:t>
            </a:r>
            <a:r>
              <a:rPr lang="en-US" b="1" dirty="0">
                <a:effectLst/>
              </a:rPr>
              <a:t>.</a:t>
            </a:r>
            <a:r>
              <a:rPr lang="en-US" dirty="0">
                <a:effectLst/>
              </a:rPr>
              <a:t>,</a:t>
            </a:r>
            <a:r>
              <a:rPr lang="en-US" b="1" dirty="0">
                <a:effectLst/>
              </a:rPr>
              <a:t> </a:t>
            </a:r>
            <a:r>
              <a:rPr lang="en-US" dirty="0">
                <a:effectLst/>
              </a:rPr>
              <a:t>2007 U.S. Dist. LEXIS 104078 (</a:t>
            </a:r>
            <a:r>
              <a:rPr lang="en-US" dirty="0"/>
              <a:t>So. Dist. FL 2007)</a:t>
            </a:r>
            <a:endParaRPr lang="en-US" dirty="0">
              <a:effectLst/>
            </a:endParaRPr>
          </a:p>
        </p:txBody>
      </p:sp>
    </p:spTree>
    <p:extLst>
      <p:ext uri="{BB962C8B-B14F-4D97-AF65-F5344CB8AC3E}">
        <p14:creationId xmlns:p14="http://schemas.microsoft.com/office/powerpoint/2010/main" val="724157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Analogous ISM cases</a:t>
            </a:r>
          </a:p>
        </p:txBody>
      </p:sp>
      <p:sp>
        <p:nvSpPr>
          <p:cNvPr id="3" name="Content Placeholder 2"/>
          <p:cNvSpPr>
            <a:spLocks noGrp="1"/>
          </p:cNvSpPr>
          <p:nvPr>
            <p:ph idx="1"/>
          </p:nvPr>
        </p:nvSpPr>
        <p:spPr/>
        <p:txBody>
          <a:bodyPr>
            <a:normAutofit fontScale="77500" lnSpcReduction="20000"/>
          </a:bodyPr>
          <a:lstStyle/>
          <a:p>
            <a:r>
              <a:rPr lang="en-US" dirty="0">
                <a:effectLst/>
              </a:rPr>
              <a:t>33 CFR §96.230 states the ISM safety management system must “(b) establish and implement safeguards against all identified risks”</a:t>
            </a:r>
          </a:p>
          <a:p>
            <a:r>
              <a:rPr lang="en-US" dirty="0">
                <a:effectLst/>
              </a:rPr>
              <a:t>“Because Section 96.230(b) only contains a general requirement that a </a:t>
            </a:r>
            <a:r>
              <a:rPr lang="en-US" dirty="0" err="1">
                <a:effectLst/>
              </a:rPr>
              <a:t>shipowner</a:t>
            </a:r>
            <a:r>
              <a:rPr lang="en-US" dirty="0">
                <a:effectLst/>
              </a:rPr>
              <a:t> protect against identified risks, the provision does not provide an objective standard by which compliance could be measured. Allowing such a statute to serve as the basis for a negligence </a:t>
            </a:r>
            <a:r>
              <a:rPr lang="en-US" i="1" dirty="0">
                <a:effectLst/>
              </a:rPr>
              <a:t>per se</a:t>
            </a:r>
            <a:r>
              <a:rPr lang="en-US" dirty="0">
                <a:effectLst/>
              </a:rPr>
              <a:t> claim would expose </a:t>
            </a:r>
            <a:r>
              <a:rPr lang="en-US" dirty="0" err="1">
                <a:effectLst/>
              </a:rPr>
              <a:t>shipowners</a:t>
            </a:r>
            <a:r>
              <a:rPr lang="en-US" dirty="0">
                <a:effectLst/>
              </a:rPr>
              <a:t> to near strict liability for personal injury claims because any time hindsight suggests a way an onboard injury could have been prevented, the plaintiff would have a viable case that the </a:t>
            </a:r>
            <a:r>
              <a:rPr lang="en-US" dirty="0" err="1">
                <a:effectLst/>
              </a:rPr>
              <a:t>shipowner's</a:t>
            </a:r>
            <a:r>
              <a:rPr lang="en-US" dirty="0">
                <a:effectLst/>
              </a:rPr>
              <a:t> safeguards were insufficient in breach of Section 96.230 (b).” 2007 U.S. Dist. LEXIS 104078[14]</a:t>
            </a:r>
            <a:endParaRPr lang="en-US" dirty="0"/>
          </a:p>
        </p:txBody>
      </p:sp>
    </p:spTree>
    <p:extLst>
      <p:ext uri="{BB962C8B-B14F-4D97-AF65-F5344CB8AC3E}">
        <p14:creationId xmlns:p14="http://schemas.microsoft.com/office/powerpoint/2010/main" val="2472384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ubchapter M  Implications for statutory fault - Barrett Rice (002).pptx" id="{5FD13C8F-B0F1-42B0-BE5D-4019D5C69B1F}" vid="{6F6A576C-87DD-4029-8A01-695D9492D47E}"/>
    </a:ext>
  </a:extLst>
</a:theme>
</file>

<file path=docProps/app.xml><?xml version="1.0" encoding="utf-8"?>
<Properties xmlns="http://schemas.openxmlformats.org/officeDocument/2006/extended-properties" xmlns:vt="http://schemas.openxmlformats.org/officeDocument/2006/docPropsVTypes">
  <Template/>
  <TotalTime>10</TotalTime>
  <Words>1920</Words>
  <Application>Microsoft Office PowerPoint</Application>
  <PresentationFormat>On-screen Show (4:3)</PresentationFormat>
  <Paragraphs>106</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Office Theme</vt:lpstr>
      <vt:lpstr>Subchapter M – Implications for statutory fault, post casualty investigations,and attorney-client privilege</vt:lpstr>
      <vt:lpstr>TSMS Purpose and General Requirements</vt:lpstr>
      <vt:lpstr>TSMS Purpose and General Requirements</vt:lpstr>
      <vt:lpstr>PowerPoint Presentation</vt:lpstr>
      <vt:lpstr>Subchapter M vs. ISM Code</vt:lpstr>
      <vt:lpstr>Analogous ISM cases</vt:lpstr>
      <vt:lpstr>Analogous ISM cases</vt:lpstr>
      <vt:lpstr>Analogous ISM cases</vt:lpstr>
      <vt:lpstr>Analogous ISM cases</vt:lpstr>
      <vt:lpstr>Subchapter M Part 140 - Operations</vt:lpstr>
      <vt:lpstr>§140.515 Training requirements</vt:lpstr>
      <vt:lpstr>How will Sub M  change “failure to train or supervise” cases?</vt:lpstr>
      <vt:lpstr>Training cases</vt:lpstr>
      <vt:lpstr>Safety Manual JSA Cases</vt:lpstr>
      <vt:lpstr>Safety Manual JSA cases</vt:lpstr>
      <vt:lpstr>Safety Manual JSA cases</vt:lpstr>
      <vt:lpstr>Safety Manual JSA cases</vt:lpstr>
      <vt:lpstr>Safety Manual JSA cases</vt:lpstr>
      <vt:lpstr>Impossible for TSMS to cover every circumstance or contingency</vt:lpstr>
      <vt:lpstr>Of course, failure to follow one’s own SMS results at least in a finding of negligence</vt:lpstr>
      <vt:lpstr>Maybe Subchapter M TSMS documentation will help?</vt:lpstr>
      <vt:lpstr>Hypothetical deckhand injury</vt:lpstr>
      <vt:lpstr>Nonconformity report</vt:lpstr>
      <vt:lpstr>Nonconformity report and injury</vt:lpstr>
      <vt:lpstr>Deckhand Charlie?</vt:lpstr>
    </vt:vector>
  </TitlesOfParts>
  <Company>Schwabe, Williamson &amp; Wyatt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Subchapter M – Implications forstatutory fault, post casualty investigations,and attorney-client privilege</dc:title>
  <dc:creator>_</dc:creator>
  <cp:lastModifiedBy>Marissa Henderson</cp:lastModifiedBy>
  <cp:revision>30</cp:revision>
  <dcterms:created xsi:type="dcterms:W3CDTF">2016-10-15T18:35:20Z</dcterms:created>
  <dcterms:modified xsi:type="dcterms:W3CDTF">2016-10-21T14:00:21Z</dcterms:modified>
</cp:coreProperties>
</file>