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84" r:id="rId3"/>
    <p:sldId id="285" r:id="rId4"/>
    <p:sldId id="286" r:id="rId5"/>
    <p:sldId id="267" r:id="rId6"/>
    <p:sldId id="268" r:id="rId7"/>
    <p:sldId id="269" r:id="rId8"/>
    <p:sldId id="281" r:id="rId9"/>
    <p:sldId id="270" r:id="rId10"/>
    <p:sldId id="282" r:id="rId11"/>
    <p:sldId id="271" r:id="rId12"/>
    <p:sldId id="272" r:id="rId13"/>
    <p:sldId id="273" r:id="rId14"/>
    <p:sldId id="274" r:id="rId15"/>
    <p:sldId id="275" r:id="rId16"/>
    <p:sldId id="276" r:id="rId17"/>
    <p:sldId id="283" r:id="rId18"/>
    <p:sldId id="277" r:id="rId19"/>
    <p:sldId id="278" r:id="rId20"/>
    <p:sldId id="279" r:id="rId21"/>
    <p:sldId id="280" r:id="rId22"/>
    <p:sldId id="287" r:id="rId23"/>
    <p:sldId id="288" r:id="rId24"/>
    <p:sldId id="289" r:id="rId25"/>
    <p:sldId id="290" r:id="rId26"/>
    <p:sldId id="291" r:id="rId27"/>
    <p:sldId id="292" r:id="rId28"/>
    <p:sldId id="29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7"/>
  </p:normalViewPr>
  <p:slideViewPr>
    <p:cSldViewPr snapToGrid="0" snapToObjects="1">
      <p:cViewPr varScale="1">
        <p:scale>
          <a:sx n="108" d="100"/>
          <a:sy n="108" d="100"/>
        </p:scale>
        <p:origin x="67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9A39C-D861-48DB-B998-D7F6D24912B1}" type="datetimeFigureOut">
              <a:rPr lang="en-US" smtClean="0"/>
              <a:t>10/21/2016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6E2E0-1EEC-46C8-87FA-9E704993CCBA}" type="slidenum">
              <a:rPr lang="en-US" smtClean="0"/>
              <a:t>‹#›</a:t>
            </a:fld>
            <a:endParaRPr lang="en-US"/>
          </a:p>
        </p:txBody>
      </p:sp>
    </p:spTree>
    <p:extLst>
      <p:ext uri="{BB962C8B-B14F-4D97-AF65-F5344CB8AC3E}">
        <p14:creationId xmlns:p14="http://schemas.microsoft.com/office/powerpoint/2010/main" val="3765995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6E2E0-1EEC-46C8-87FA-9E704993CCBA}" type="slidenum">
              <a:rPr lang="en-US" smtClean="0"/>
              <a:t>5</a:t>
            </a:fld>
            <a:endParaRPr lang="en-US"/>
          </a:p>
        </p:txBody>
      </p:sp>
    </p:spTree>
    <p:extLst>
      <p:ext uri="{BB962C8B-B14F-4D97-AF65-F5344CB8AC3E}">
        <p14:creationId xmlns:p14="http://schemas.microsoft.com/office/powerpoint/2010/main" val="3175174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333860" y="6686818"/>
            <a:ext cx="683339"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32029" y="6041362"/>
            <a:ext cx="911939" cy="365125"/>
          </a:xfrm>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7559" y="6041362"/>
            <a:ext cx="683339"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Subchapter M – </a:t>
            </a:r>
            <a:br>
              <a:rPr lang="en-US" dirty="0"/>
            </a:br>
            <a:r>
              <a:rPr lang="en-US" dirty="0"/>
              <a:t>Industry Perspective</a:t>
            </a:r>
          </a:p>
        </p:txBody>
      </p:sp>
      <p:sp>
        <p:nvSpPr>
          <p:cNvPr id="6" name="Subtitle 5"/>
          <p:cNvSpPr>
            <a:spLocks noGrp="1"/>
          </p:cNvSpPr>
          <p:nvPr>
            <p:ph type="subTitle" idx="1"/>
          </p:nvPr>
        </p:nvSpPr>
        <p:spPr/>
        <p:txBody>
          <a:bodyPr/>
          <a:lstStyle/>
          <a:p>
            <a:r>
              <a:rPr lang="en-US" sz="2000" dirty="0"/>
              <a:t>René Cheramie</a:t>
            </a:r>
          </a:p>
          <a:p>
            <a:r>
              <a:rPr lang="en-US" sz="2000" dirty="0" err="1"/>
              <a:t>A.R</a:t>
            </a:r>
            <a:r>
              <a:rPr lang="en-US" sz="2000" dirty="0"/>
              <a:t>. Cheramie Marine Management, Inc</a:t>
            </a:r>
          </a:p>
        </p:txBody>
      </p:sp>
    </p:spTree>
    <p:extLst>
      <p:ext uri="{BB962C8B-B14F-4D97-AF65-F5344CB8AC3E}">
        <p14:creationId xmlns:p14="http://schemas.microsoft.com/office/powerpoint/2010/main" val="177838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721423561"/>
              </p:ext>
            </p:extLst>
          </p:nvPr>
        </p:nvGraphicFramePr>
        <p:xfrm>
          <a:off x="2865748" y="216816"/>
          <a:ext cx="5322577" cy="6485642"/>
        </p:xfrm>
        <a:graphic>
          <a:graphicData uri="http://schemas.openxmlformats.org/presentationml/2006/ole">
            <mc:AlternateContent xmlns:mc="http://schemas.openxmlformats.org/markup-compatibility/2006">
              <mc:Choice xmlns:v="urn:schemas-microsoft-com:vml" Requires="v">
                <p:oleObj spid="_x0000_s2062" name="Acrobat Document" r:id="rId3" imgW="5819744" imgH="7534080" progId="AcroExch.Document.7">
                  <p:embed/>
                </p:oleObj>
              </mc:Choice>
              <mc:Fallback>
                <p:oleObj name="Acrobat Document" r:id="rId3" imgW="5819744" imgH="7534080" progId="AcroExch.Document.7">
                  <p:embed/>
                  <p:pic>
                    <p:nvPicPr>
                      <p:cNvPr id="0" name=""/>
                      <p:cNvPicPr/>
                      <p:nvPr/>
                    </p:nvPicPr>
                    <p:blipFill>
                      <a:blip r:embed="rId4"/>
                      <a:stretch>
                        <a:fillRect/>
                      </a:stretch>
                    </p:blipFill>
                    <p:spPr>
                      <a:xfrm>
                        <a:off x="2865748" y="216816"/>
                        <a:ext cx="5322577" cy="6485642"/>
                      </a:xfrm>
                      <a:prstGeom prst="rect">
                        <a:avLst/>
                      </a:prstGeom>
                    </p:spPr>
                  </p:pic>
                </p:oleObj>
              </mc:Fallback>
            </mc:AlternateContent>
          </a:graphicData>
        </a:graphic>
      </p:graphicFrame>
    </p:spTree>
    <p:extLst>
      <p:ext uri="{BB962C8B-B14F-4D97-AF65-F5344CB8AC3E}">
        <p14:creationId xmlns:p14="http://schemas.microsoft.com/office/powerpoint/2010/main" val="551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4 – Designated Person (s)</a:t>
            </a:r>
            <a:endParaRPr lang="en-US" sz="2400" dirty="0"/>
          </a:p>
        </p:txBody>
      </p:sp>
      <p:sp>
        <p:nvSpPr>
          <p:cNvPr id="3" name="Content Placeholder 2"/>
          <p:cNvSpPr>
            <a:spLocks noGrp="1"/>
          </p:cNvSpPr>
          <p:nvPr>
            <p:ph idx="1"/>
          </p:nvPr>
        </p:nvSpPr>
        <p:spPr>
          <a:xfrm>
            <a:off x="677334" y="1852933"/>
            <a:ext cx="8596668" cy="4286610"/>
          </a:xfrm>
        </p:spPr>
        <p:txBody>
          <a:bodyPr>
            <a:normAutofit/>
          </a:bodyPr>
          <a:lstStyle/>
          <a:p>
            <a:pPr>
              <a:spcBef>
                <a:spcPct val="50000"/>
              </a:spcBef>
              <a:buFontTx/>
              <a:buAutoNum type="arabicPeriod"/>
            </a:pPr>
            <a:r>
              <a:rPr lang="en-US" altLang="en-US" sz="2400" b="1" dirty="0">
                <a:solidFill>
                  <a:schemeClr val="accent2"/>
                </a:solidFill>
                <a:latin typeface="Times New Roman" pitchFamily="18" charset="0"/>
              </a:rPr>
              <a:t>To ensure the safe operation of each ship and to provide a link between the company and those on board, every company, as appropriate, should designate a person or persons ashore having direct access to the highest level of management.</a:t>
            </a:r>
          </a:p>
          <a:p>
            <a:pPr>
              <a:spcBef>
                <a:spcPct val="50000"/>
              </a:spcBef>
              <a:buFontTx/>
              <a:buAutoNum type="arabicPeriod"/>
            </a:pPr>
            <a:r>
              <a:rPr lang="en-US" altLang="en-US" sz="2400" b="1" dirty="0">
                <a:solidFill>
                  <a:schemeClr val="accent2"/>
                </a:solidFill>
                <a:latin typeface="Times New Roman" pitchFamily="18" charset="0"/>
              </a:rPr>
              <a:t>The responsibility and authority of the Designated Person or persons should include monitoring the safety and pollution prevention aspects of the operation of each ship and to ensure that adequate resources and shore based support are applied, as required.</a:t>
            </a:r>
          </a:p>
          <a:p>
            <a:endParaRPr lang="en-US" dirty="0"/>
          </a:p>
          <a:p>
            <a:pPr lvl="1"/>
            <a:endParaRPr lang="en-US" dirty="0"/>
          </a:p>
        </p:txBody>
      </p:sp>
    </p:spTree>
    <p:extLst>
      <p:ext uri="{BB962C8B-B14F-4D97-AF65-F5344CB8AC3E}">
        <p14:creationId xmlns:p14="http://schemas.microsoft.com/office/powerpoint/2010/main" val="119117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5 – Master’s Responsibility and Authority</a:t>
            </a:r>
            <a:endParaRPr lang="en-US" sz="2400" dirty="0"/>
          </a:p>
        </p:txBody>
      </p:sp>
      <p:sp>
        <p:nvSpPr>
          <p:cNvPr id="3" name="Content Placeholder 2"/>
          <p:cNvSpPr>
            <a:spLocks noGrp="1"/>
          </p:cNvSpPr>
          <p:nvPr>
            <p:ph idx="1"/>
          </p:nvPr>
        </p:nvSpPr>
        <p:spPr>
          <a:xfrm>
            <a:off x="655594" y="1662928"/>
            <a:ext cx="8596668" cy="4535992"/>
          </a:xfrm>
        </p:spPr>
        <p:txBody>
          <a:bodyPr>
            <a:normAutofit/>
          </a:bodyPr>
          <a:lstStyle/>
          <a:p>
            <a:pPr>
              <a:spcBef>
                <a:spcPct val="50000"/>
              </a:spcBef>
              <a:buFontTx/>
              <a:buAutoNum type="arabicPeriod"/>
            </a:pPr>
            <a:r>
              <a:rPr lang="en-US" altLang="en-US" sz="2000" b="1" dirty="0">
                <a:solidFill>
                  <a:schemeClr val="accent2"/>
                </a:solidFill>
                <a:latin typeface="Times New Roman" pitchFamily="18" charset="0"/>
              </a:rPr>
              <a:t>The Company should clearly define and document the Master’s responsibility with regard to:</a:t>
            </a:r>
          </a:p>
          <a:p>
            <a:pPr>
              <a:spcBef>
                <a:spcPct val="50000"/>
              </a:spcBef>
            </a:pPr>
            <a:r>
              <a:rPr lang="en-US" altLang="en-US" sz="2000" b="1" dirty="0">
                <a:solidFill>
                  <a:schemeClr val="accent2"/>
                </a:solidFill>
                <a:latin typeface="Times New Roman" pitchFamily="18" charset="0"/>
              </a:rPr>
              <a:t>Implementing the Safety and Quality and Environmental protection policy of the Company</a:t>
            </a:r>
          </a:p>
          <a:p>
            <a:pPr>
              <a:spcBef>
                <a:spcPct val="50000"/>
              </a:spcBef>
            </a:pPr>
            <a:r>
              <a:rPr lang="en-US" altLang="en-US" sz="2000" b="1" dirty="0">
                <a:solidFill>
                  <a:schemeClr val="accent2"/>
                </a:solidFill>
                <a:latin typeface="Times New Roman" pitchFamily="18" charset="0"/>
              </a:rPr>
              <a:t>Motivating the crew in the observation of that policy</a:t>
            </a:r>
          </a:p>
          <a:p>
            <a:pPr>
              <a:spcBef>
                <a:spcPct val="50000"/>
              </a:spcBef>
            </a:pPr>
            <a:r>
              <a:rPr lang="en-US" altLang="en-US" sz="2000" b="1" dirty="0">
                <a:solidFill>
                  <a:schemeClr val="accent2"/>
                </a:solidFill>
                <a:latin typeface="Times New Roman" pitchFamily="18" charset="0"/>
              </a:rPr>
              <a:t>Issuing appropriate orders and instructions in a clear and simple manner.</a:t>
            </a:r>
          </a:p>
          <a:p>
            <a:pPr>
              <a:spcBef>
                <a:spcPct val="50000"/>
              </a:spcBef>
            </a:pPr>
            <a:r>
              <a:rPr lang="en-US" altLang="en-US" sz="2000" b="1" dirty="0">
                <a:solidFill>
                  <a:schemeClr val="accent2"/>
                </a:solidFill>
                <a:latin typeface="Times New Roman" pitchFamily="18" charset="0"/>
              </a:rPr>
              <a:t>Verifying that specified requirements are observed, and</a:t>
            </a:r>
          </a:p>
          <a:p>
            <a:pPr>
              <a:spcBef>
                <a:spcPct val="50000"/>
              </a:spcBef>
            </a:pPr>
            <a:r>
              <a:rPr lang="en-US" altLang="en-US" sz="2000" b="1" dirty="0">
                <a:solidFill>
                  <a:schemeClr val="accent2"/>
                </a:solidFill>
                <a:latin typeface="Times New Roman" pitchFamily="18" charset="0"/>
              </a:rPr>
              <a:t>Reviewing the SMS and reporting its deficiencies to the shore based management</a:t>
            </a:r>
          </a:p>
          <a:p>
            <a:endParaRPr lang="en-US" sz="2000" dirty="0"/>
          </a:p>
          <a:p>
            <a:pPr lvl="1"/>
            <a:endParaRPr lang="en-US" dirty="0"/>
          </a:p>
        </p:txBody>
      </p:sp>
    </p:spTree>
    <p:extLst>
      <p:ext uri="{BB962C8B-B14F-4D97-AF65-F5344CB8AC3E}">
        <p14:creationId xmlns:p14="http://schemas.microsoft.com/office/powerpoint/2010/main" val="289589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6 – Resources and Personnel</a:t>
            </a:r>
            <a:endParaRPr lang="en-US" sz="2400" dirty="0"/>
          </a:p>
        </p:txBody>
      </p:sp>
      <p:sp>
        <p:nvSpPr>
          <p:cNvPr id="3" name="Content Placeholder 2"/>
          <p:cNvSpPr>
            <a:spLocks noGrp="1"/>
          </p:cNvSpPr>
          <p:nvPr>
            <p:ph idx="1"/>
          </p:nvPr>
        </p:nvSpPr>
        <p:spPr>
          <a:xfrm>
            <a:off x="677334" y="1448791"/>
            <a:ext cx="8596668" cy="4678878"/>
          </a:xfrm>
        </p:spPr>
        <p:txBody>
          <a:bodyPr>
            <a:normAutofit/>
          </a:bodyPr>
          <a:lstStyle/>
          <a:p>
            <a:r>
              <a:rPr lang="en-US" sz="2400" dirty="0"/>
              <a:t>The Company should ensure that the Master is:</a:t>
            </a:r>
          </a:p>
          <a:p>
            <a:pPr>
              <a:buFont typeface="+mj-lt"/>
              <a:buAutoNum type="arabicPeriod"/>
            </a:pPr>
            <a:r>
              <a:rPr lang="en-US" sz="2400" dirty="0"/>
              <a:t>Properly qualified for command;</a:t>
            </a:r>
          </a:p>
          <a:p>
            <a:pPr>
              <a:buFont typeface="+mj-lt"/>
              <a:buAutoNum type="arabicPeriod"/>
            </a:pPr>
            <a:r>
              <a:rPr lang="en-US" sz="2400" dirty="0"/>
              <a:t>Fully conversant with the Company’s SMS; and</a:t>
            </a:r>
          </a:p>
          <a:p>
            <a:pPr>
              <a:buFont typeface="+mj-lt"/>
              <a:buAutoNum type="arabicPeriod"/>
            </a:pPr>
            <a:r>
              <a:rPr lang="en-US" sz="2400" dirty="0"/>
              <a:t>Given the necessary support so that the Master’s duties can be safely performed.</a:t>
            </a:r>
          </a:p>
          <a:p>
            <a:pPr marL="0" indent="0">
              <a:buNone/>
            </a:pPr>
            <a:r>
              <a:rPr lang="en-US" sz="2400" dirty="0"/>
              <a:t>The company should ensure that each ship is manned with qualified, certificated and medically fit seafarers in accordance with national and international requirements.</a:t>
            </a:r>
          </a:p>
          <a:p>
            <a:pPr marL="0" indent="0">
              <a:buNone/>
            </a:pPr>
            <a:endParaRPr lang="en-US" sz="2400" dirty="0"/>
          </a:p>
          <a:p>
            <a:pPr lvl="1"/>
            <a:endParaRPr lang="en-US" dirty="0"/>
          </a:p>
        </p:txBody>
      </p:sp>
    </p:spTree>
    <p:extLst>
      <p:ext uri="{BB962C8B-B14F-4D97-AF65-F5344CB8AC3E}">
        <p14:creationId xmlns:p14="http://schemas.microsoft.com/office/powerpoint/2010/main" val="198714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7 – Shipboard Operations</a:t>
            </a:r>
            <a:endParaRPr lang="en-US" sz="2400" dirty="0"/>
          </a:p>
        </p:txBody>
      </p:sp>
      <p:sp>
        <p:nvSpPr>
          <p:cNvPr id="3" name="Content Placeholder 2"/>
          <p:cNvSpPr>
            <a:spLocks noGrp="1"/>
          </p:cNvSpPr>
          <p:nvPr>
            <p:ph idx="1"/>
          </p:nvPr>
        </p:nvSpPr>
        <p:spPr>
          <a:xfrm>
            <a:off x="677334" y="1852933"/>
            <a:ext cx="8596668" cy="2909072"/>
          </a:xfrm>
        </p:spPr>
        <p:txBody>
          <a:bodyPr>
            <a:normAutofit/>
          </a:bodyPr>
          <a:lstStyle/>
          <a:p>
            <a:r>
              <a:rPr lang="en-US" sz="2400" dirty="0"/>
              <a:t>The Company should establish procedures for the preparation of plans and instructions, including checklists as appropriate, for key shipboard operations concerning the safety of the ship and the prevention of pollution.  The various tasks involved should be defined and assigned to qualified Personnel.</a:t>
            </a:r>
          </a:p>
          <a:p>
            <a:pPr marL="0" indent="0">
              <a:buNone/>
            </a:pPr>
            <a:endParaRPr lang="en-US" sz="2400" dirty="0"/>
          </a:p>
          <a:p>
            <a:pPr lvl="1"/>
            <a:endParaRPr lang="en-US" sz="2000" dirty="0"/>
          </a:p>
        </p:txBody>
      </p:sp>
    </p:spTree>
    <p:extLst>
      <p:ext uri="{BB962C8B-B14F-4D97-AF65-F5344CB8AC3E}">
        <p14:creationId xmlns:p14="http://schemas.microsoft.com/office/powerpoint/2010/main" val="333087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8 – Emergency Preparedness</a:t>
            </a:r>
            <a:endParaRPr lang="en-US" sz="2400" dirty="0"/>
          </a:p>
        </p:txBody>
      </p:sp>
      <p:sp>
        <p:nvSpPr>
          <p:cNvPr id="3" name="Content Placeholder 2"/>
          <p:cNvSpPr>
            <a:spLocks noGrp="1"/>
          </p:cNvSpPr>
          <p:nvPr>
            <p:ph idx="1"/>
          </p:nvPr>
        </p:nvSpPr>
        <p:spPr>
          <a:xfrm>
            <a:off x="677334" y="1264778"/>
            <a:ext cx="8596668" cy="4946017"/>
          </a:xfrm>
        </p:spPr>
        <p:txBody>
          <a:bodyPr>
            <a:normAutofit/>
          </a:bodyPr>
          <a:lstStyle/>
          <a:p>
            <a:r>
              <a:rPr lang="en-US" sz="2400" dirty="0"/>
              <a:t>The Company should establish procedures to identify, describe and respond to potential emergency shipboard situations.</a:t>
            </a:r>
          </a:p>
          <a:p>
            <a:r>
              <a:rPr lang="en-US" sz="2400" dirty="0"/>
              <a:t>The Company should establish a program for drills and exercises to prepare for emergency actions.</a:t>
            </a:r>
          </a:p>
          <a:p>
            <a:r>
              <a:rPr lang="en-US" sz="2400" dirty="0"/>
              <a:t>The SMS should provide for measures ensuring that the Company’s organization can respond at any time to hazards, accidents and emergency situations involving its vessels.</a:t>
            </a:r>
          </a:p>
          <a:p>
            <a:pPr marL="0" indent="0">
              <a:buNone/>
            </a:pPr>
            <a:endParaRPr lang="en-US" sz="2400" dirty="0"/>
          </a:p>
          <a:p>
            <a:pPr lvl="1"/>
            <a:endParaRPr lang="en-US" dirty="0"/>
          </a:p>
        </p:txBody>
      </p:sp>
    </p:spTree>
    <p:extLst>
      <p:ext uri="{BB962C8B-B14F-4D97-AF65-F5344CB8AC3E}">
        <p14:creationId xmlns:p14="http://schemas.microsoft.com/office/powerpoint/2010/main" val="2682293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fontScale="90000"/>
          </a:bodyPr>
          <a:lstStyle/>
          <a:p>
            <a:r>
              <a:rPr lang="en-US" altLang="en-US" sz="2400" b="1" dirty="0">
                <a:solidFill>
                  <a:schemeClr val="accent2"/>
                </a:solidFill>
              </a:rPr>
              <a:t>Element 9 – Reports and Analysis Nonconformities, Accidents, and Hazardous Occurrences</a:t>
            </a:r>
            <a:endParaRPr lang="en-US" sz="2400" dirty="0"/>
          </a:p>
        </p:txBody>
      </p:sp>
      <p:sp>
        <p:nvSpPr>
          <p:cNvPr id="3" name="Content Placeholder 2"/>
          <p:cNvSpPr>
            <a:spLocks noGrp="1"/>
          </p:cNvSpPr>
          <p:nvPr>
            <p:ph idx="1"/>
          </p:nvPr>
        </p:nvSpPr>
        <p:spPr>
          <a:xfrm>
            <a:off x="677334" y="1484415"/>
            <a:ext cx="8596668" cy="4536375"/>
          </a:xfrm>
        </p:spPr>
        <p:txBody>
          <a:bodyPr>
            <a:normAutofit/>
          </a:bodyPr>
          <a:lstStyle/>
          <a:p>
            <a:r>
              <a:rPr lang="en-US" sz="2400" dirty="0"/>
              <a:t>The SMS should include procedures ensuring that non conformities, accidents and hazardous situations are reported to the Company, investigated and analyzed with the objective of improving safety and pollution prevention.</a:t>
            </a:r>
          </a:p>
          <a:p>
            <a:r>
              <a:rPr lang="en-US" sz="2400" dirty="0"/>
              <a:t>The Company should establish procedures for the implementation of corrective action, including measures intended to prevent recurrence.</a:t>
            </a:r>
          </a:p>
          <a:p>
            <a:pPr marL="0" indent="0">
              <a:buNone/>
            </a:pPr>
            <a:endParaRPr lang="en-US" sz="2400" dirty="0"/>
          </a:p>
          <a:p>
            <a:pPr lvl="1"/>
            <a:endParaRPr lang="en-US" sz="2000" dirty="0"/>
          </a:p>
        </p:txBody>
      </p:sp>
    </p:spTree>
    <p:extLst>
      <p:ext uri="{BB962C8B-B14F-4D97-AF65-F5344CB8AC3E}">
        <p14:creationId xmlns:p14="http://schemas.microsoft.com/office/powerpoint/2010/main" val="406075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823335007"/>
              </p:ext>
            </p:extLst>
          </p:nvPr>
        </p:nvGraphicFramePr>
        <p:xfrm>
          <a:off x="3337089" y="395926"/>
          <a:ext cx="4374037" cy="6089715"/>
        </p:xfrm>
        <a:graphic>
          <a:graphicData uri="http://schemas.openxmlformats.org/presentationml/2006/ole">
            <mc:AlternateContent xmlns:mc="http://schemas.openxmlformats.org/markup-compatibility/2006">
              <mc:Choice xmlns:v="urn:schemas-microsoft-com:vml" Requires="v">
                <p:oleObj spid="_x0000_s3085" name="Acrobat Document" r:id="rId3" imgW="5819744" imgH="7534080" progId="AcroExch.Document.7">
                  <p:embed/>
                </p:oleObj>
              </mc:Choice>
              <mc:Fallback>
                <p:oleObj name="Acrobat Document" r:id="rId3" imgW="5819744" imgH="7534080" progId="AcroExch.Document.7">
                  <p:embed/>
                  <p:pic>
                    <p:nvPicPr>
                      <p:cNvPr id="0" name=""/>
                      <p:cNvPicPr/>
                      <p:nvPr/>
                    </p:nvPicPr>
                    <p:blipFill>
                      <a:blip r:embed="rId4"/>
                      <a:stretch>
                        <a:fillRect/>
                      </a:stretch>
                    </p:blipFill>
                    <p:spPr>
                      <a:xfrm>
                        <a:off x="3337089" y="395926"/>
                        <a:ext cx="4374037" cy="6089715"/>
                      </a:xfrm>
                      <a:prstGeom prst="rect">
                        <a:avLst/>
                      </a:prstGeom>
                    </p:spPr>
                  </p:pic>
                </p:oleObj>
              </mc:Fallback>
            </mc:AlternateContent>
          </a:graphicData>
        </a:graphic>
      </p:graphicFrame>
    </p:spTree>
    <p:extLst>
      <p:ext uri="{BB962C8B-B14F-4D97-AF65-F5344CB8AC3E}">
        <p14:creationId xmlns:p14="http://schemas.microsoft.com/office/powerpoint/2010/main" val="341880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10 – Maintenance of Ship and Equipment</a:t>
            </a:r>
            <a:endParaRPr lang="en-US" sz="2400" dirty="0"/>
          </a:p>
        </p:txBody>
      </p:sp>
      <p:sp>
        <p:nvSpPr>
          <p:cNvPr id="3" name="Content Placeholder 2"/>
          <p:cNvSpPr>
            <a:spLocks noGrp="1"/>
          </p:cNvSpPr>
          <p:nvPr>
            <p:ph idx="1"/>
          </p:nvPr>
        </p:nvSpPr>
        <p:spPr>
          <a:xfrm>
            <a:off x="677334" y="1484798"/>
            <a:ext cx="8596668" cy="4619119"/>
          </a:xfrm>
        </p:spPr>
        <p:txBody>
          <a:bodyPr>
            <a:noAutofit/>
          </a:bodyPr>
          <a:lstStyle/>
          <a:p>
            <a:pPr lvl="1"/>
            <a:r>
              <a:rPr lang="en-US" sz="2000" dirty="0"/>
              <a:t>The Company should establish procedures to ensure that the ship is maintained in conformity with the provisions of the relevant rules and regulations and with any additional requirements which may be established by the Company.</a:t>
            </a:r>
          </a:p>
          <a:p>
            <a:pPr lvl="1">
              <a:buFont typeface="Wingdings" panose="05000000000000000000" pitchFamily="2" charset="2"/>
              <a:buChar char="q"/>
            </a:pPr>
            <a:r>
              <a:rPr lang="en-US" sz="2000" dirty="0"/>
              <a:t>In meeting these requirements, the Company should ensure that:</a:t>
            </a:r>
          </a:p>
          <a:p>
            <a:pPr marL="800100" lvl="1" indent="-342900">
              <a:buFont typeface="+mj-lt"/>
              <a:buAutoNum type="arabicPeriod"/>
            </a:pPr>
            <a:r>
              <a:rPr lang="en-US" sz="2000" dirty="0"/>
              <a:t> Inspections are held at appropriate intervals</a:t>
            </a:r>
          </a:p>
          <a:p>
            <a:pPr marL="800100" lvl="1" indent="-342900">
              <a:buFont typeface="+mj-lt"/>
              <a:buAutoNum type="arabicPeriod"/>
            </a:pPr>
            <a:r>
              <a:rPr lang="en-US" sz="2000" dirty="0"/>
              <a:t>Any nonconformity is reported with its possible cause if known</a:t>
            </a:r>
          </a:p>
          <a:p>
            <a:pPr marL="800100" lvl="1" indent="-342900">
              <a:buFont typeface="+mj-lt"/>
              <a:buAutoNum type="arabicPeriod"/>
            </a:pPr>
            <a:r>
              <a:rPr lang="en-US" sz="2000" dirty="0"/>
              <a:t>Appropriate corrective action is taken; and</a:t>
            </a:r>
          </a:p>
          <a:p>
            <a:pPr marL="800100" lvl="1" indent="-342900">
              <a:buFont typeface="+mj-lt"/>
              <a:buAutoNum type="arabicPeriod"/>
            </a:pPr>
            <a:r>
              <a:rPr lang="en-US" sz="2000" dirty="0"/>
              <a:t>Records of these activities are maintained.</a:t>
            </a:r>
          </a:p>
        </p:txBody>
      </p:sp>
    </p:spTree>
    <p:extLst>
      <p:ext uri="{BB962C8B-B14F-4D97-AF65-F5344CB8AC3E}">
        <p14:creationId xmlns:p14="http://schemas.microsoft.com/office/powerpoint/2010/main" val="1485895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fontScale="90000"/>
          </a:bodyPr>
          <a:lstStyle/>
          <a:p>
            <a:r>
              <a:rPr lang="en-US" altLang="en-US" sz="2400" b="1" dirty="0">
                <a:solidFill>
                  <a:schemeClr val="accent2"/>
                </a:solidFill>
              </a:rPr>
              <a:t>Element 11 – Documentation - </a:t>
            </a:r>
            <a:r>
              <a:rPr lang="en-US" sz="2400" b="1" dirty="0"/>
              <a:t>33 CFR 96.250 Table of documents and reports</a:t>
            </a:r>
          </a:p>
        </p:txBody>
      </p:sp>
      <p:sp>
        <p:nvSpPr>
          <p:cNvPr id="3" name="Content Placeholder 2"/>
          <p:cNvSpPr>
            <a:spLocks noGrp="1"/>
          </p:cNvSpPr>
          <p:nvPr>
            <p:ph idx="1"/>
          </p:nvPr>
        </p:nvSpPr>
        <p:spPr>
          <a:xfrm>
            <a:off x="677334" y="1650670"/>
            <a:ext cx="8596668" cy="4417621"/>
          </a:xfrm>
        </p:spPr>
        <p:txBody>
          <a:bodyPr>
            <a:normAutofit/>
          </a:bodyPr>
          <a:lstStyle/>
          <a:p>
            <a:pPr lvl="1"/>
            <a:r>
              <a:rPr lang="en-US" sz="2400" dirty="0"/>
              <a:t>The Company should establish and maintain procedures to control all documents and data which are relevant to the SMS.</a:t>
            </a:r>
          </a:p>
          <a:p>
            <a:pPr lvl="1">
              <a:buFont typeface="Wingdings" panose="05000000000000000000" pitchFamily="2" charset="2"/>
              <a:buChar char="q"/>
            </a:pPr>
            <a:r>
              <a:rPr lang="en-US" sz="2400" dirty="0"/>
              <a:t>The Company should ensure that:</a:t>
            </a:r>
          </a:p>
          <a:p>
            <a:pPr marL="800100" lvl="1" indent="-342900">
              <a:buFont typeface="+mj-lt"/>
              <a:buAutoNum type="arabicPeriod"/>
            </a:pPr>
            <a:r>
              <a:rPr lang="en-US" sz="2400" dirty="0"/>
              <a:t>Valid documents are available at all relevant locations;</a:t>
            </a:r>
          </a:p>
          <a:p>
            <a:pPr marL="800100" lvl="1" indent="-342900">
              <a:buFont typeface="+mj-lt"/>
              <a:buAutoNum type="arabicPeriod"/>
            </a:pPr>
            <a:r>
              <a:rPr lang="en-US" sz="2400" dirty="0"/>
              <a:t>Changes to documents are reviewed and approved by authorized personnel; and</a:t>
            </a:r>
          </a:p>
          <a:p>
            <a:pPr marL="800100" lvl="1" indent="-342900">
              <a:buFont typeface="+mj-lt"/>
              <a:buAutoNum type="arabicPeriod"/>
            </a:pPr>
            <a:r>
              <a:rPr lang="en-US" sz="2400" dirty="0"/>
              <a:t>Obsolete documents are promptly removed.</a:t>
            </a:r>
          </a:p>
        </p:txBody>
      </p:sp>
    </p:spTree>
    <p:extLst>
      <p:ext uri="{BB962C8B-B14F-4D97-AF65-F5344CB8AC3E}">
        <p14:creationId xmlns:p14="http://schemas.microsoft.com/office/powerpoint/2010/main" val="279412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TSMS</a:t>
            </a:r>
            <a:r>
              <a:rPr lang="en-US" dirty="0"/>
              <a:t> based on ISM Model - 46 CFR 138.215</a:t>
            </a:r>
          </a:p>
        </p:txBody>
      </p:sp>
      <p:sp>
        <p:nvSpPr>
          <p:cNvPr id="3" name="Content Placeholder 2"/>
          <p:cNvSpPr>
            <a:spLocks noGrp="1"/>
          </p:cNvSpPr>
          <p:nvPr>
            <p:ph idx="1"/>
          </p:nvPr>
        </p:nvSpPr>
        <p:spPr/>
        <p:txBody>
          <a:bodyPr/>
          <a:lstStyle/>
          <a:p>
            <a:r>
              <a:rPr lang="en-US" dirty="0"/>
              <a:t>46 CFR 138.205 Purpose of a </a:t>
            </a:r>
            <a:r>
              <a:rPr lang="en-US" dirty="0" err="1"/>
              <a:t>TSMS</a:t>
            </a:r>
            <a:endParaRPr lang="en-US" dirty="0"/>
          </a:p>
          <a:p>
            <a:pPr marL="0" indent="0">
              <a:buNone/>
            </a:pPr>
            <a:r>
              <a:rPr lang="en-US" dirty="0"/>
              <a:t>	(a) The purpose of a </a:t>
            </a:r>
            <a:r>
              <a:rPr lang="en-US" dirty="0" err="1"/>
              <a:t>TSMS</a:t>
            </a:r>
            <a:r>
              <a:rPr lang="en-US" dirty="0"/>
              <a:t> is to establish policies, procedures, and required documentation to ensure the owner or managing operator meets its established goals while ensuring continuous compliance with all regulatory requirements.… [</a:t>
            </a:r>
            <a:r>
              <a:rPr lang="en-US" sz="2000" dirty="0"/>
              <a:t>at] </a:t>
            </a:r>
            <a:r>
              <a:rPr lang="en-US" dirty="0"/>
              <a:t>all levels of the organization… .</a:t>
            </a:r>
          </a:p>
          <a:p>
            <a:pPr marL="0" indent="0">
              <a:buNone/>
            </a:pPr>
            <a:endParaRPr lang="en-US" dirty="0"/>
          </a:p>
          <a:p>
            <a:r>
              <a:rPr lang="en-US" dirty="0"/>
              <a:t>46 CFR 138.215 Functional requirements of a </a:t>
            </a:r>
            <a:r>
              <a:rPr lang="en-US" dirty="0" err="1"/>
              <a:t>TSMS</a:t>
            </a:r>
            <a:endParaRPr lang="en-US" dirty="0"/>
          </a:p>
          <a:p>
            <a:pPr marL="0" indent="0">
              <a:buNone/>
            </a:pPr>
            <a:r>
              <a:rPr lang="en-US" dirty="0"/>
              <a:t>The functional requirements of a </a:t>
            </a:r>
            <a:r>
              <a:rPr lang="en-US" dirty="0" err="1"/>
              <a:t>TSMS</a:t>
            </a:r>
            <a:r>
              <a:rPr lang="en-US" dirty="0"/>
              <a:t> include:</a:t>
            </a:r>
            <a:br>
              <a:rPr lang="en-US" dirty="0"/>
            </a:br>
            <a:br>
              <a:rPr lang="en-US" dirty="0"/>
            </a:br>
            <a:r>
              <a:rPr lang="en-US" dirty="0"/>
              <a:t>(a) Policies and procedures to provide direction for the safe operation of towing vessels and protection of the marine environment… .</a:t>
            </a:r>
          </a:p>
        </p:txBody>
      </p:sp>
    </p:spTree>
    <p:extLst>
      <p:ext uri="{BB962C8B-B14F-4D97-AF65-F5344CB8AC3E}">
        <p14:creationId xmlns:p14="http://schemas.microsoft.com/office/powerpoint/2010/main" val="3620395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fontScale="90000"/>
          </a:bodyPr>
          <a:lstStyle/>
          <a:p>
            <a:r>
              <a:rPr lang="en-US" altLang="en-US" sz="2400" b="1" dirty="0">
                <a:solidFill>
                  <a:schemeClr val="accent2"/>
                </a:solidFill>
              </a:rPr>
              <a:t>Element 12 – Company Verification, Review and Evaluation</a:t>
            </a:r>
            <a:endParaRPr lang="en-US" sz="2400" dirty="0"/>
          </a:p>
        </p:txBody>
      </p:sp>
      <p:sp>
        <p:nvSpPr>
          <p:cNvPr id="3" name="Content Placeholder 2"/>
          <p:cNvSpPr>
            <a:spLocks noGrp="1"/>
          </p:cNvSpPr>
          <p:nvPr>
            <p:ph idx="1"/>
          </p:nvPr>
        </p:nvSpPr>
        <p:spPr>
          <a:xfrm>
            <a:off x="726405" y="1437296"/>
            <a:ext cx="8596668" cy="4357862"/>
          </a:xfrm>
        </p:spPr>
        <p:txBody>
          <a:bodyPr>
            <a:normAutofit/>
          </a:bodyPr>
          <a:lstStyle/>
          <a:p>
            <a:pPr lvl="1"/>
            <a:r>
              <a:rPr lang="en-US" sz="2000" dirty="0"/>
              <a:t>The Company should carry out internal safety audits to verify whether safety and pollution prevention activities comply with the SMS.</a:t>
            </a:r>
          </a:p>
          <a:p>
            <a:pPr lvl="1"/>
            <a:r>
              <a:rPr lang="en-US" sz="2000" dirty="0"/>
              <a:t>Internal Audits should be conducted in order to verify that the SMS is functioning effectively.</a:t>
            </a:r>
          </a:p>
          <a:p>
            <a:pPr lvl="1"/>
            <a:r>
              <a:rPr lang="en-US" sz="2000" dirty="0"/>
              <a:t>While there is no stated period for audit, most Companies opt to audit each office or vessel annually.</a:t>
            </a:r>
          </a:p>
          <a:p>
            <a:pPr lvl="1"/>
            <a:r>
              <a:rPr lang="en-US" sz="2000" dirty="0"/>
              <a:t>The Company should periodically evaluate the efficiency of and, when needed, review the SMS in accordance with procedures established by the Company</a:t>
            </a:r>
            <a:r>
              <a:rPr lang="en-US" sz="1900" dirty="0"/>
              <a:t>.</a:t>
            </a:r>
            <a:endParaRPr lang="en-US" dirty="0"/>
          </a:p>
        </p:txBody>
      </p:sp>
    </p:spTree>
    <p:extLst>
      <p:ext uri="{BB962C8B-B14F-4D97-AF65-F5344CB8AC3E}">
        <p14:creationId xmlns:p14="http://schemas.microsoft.com/office/powerpoint/2010/main" val="60609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13 – Certification and Periodic Review</a:t>
            </a:r>
            <a:endParaRPr lang="en-US" sz="2400" dirty="0"/>
          </a:p>
        </p:txBody>
      </p:sp>
      <p:sp>
        <p:nvSpPr>
          <p:cNvPr id="3" name="Content Placeholder 2"/>
          <p:cNvSpPr>
            <a:spLocks noGrp="1"/>
          </p:cNvSpPr>
          <p:nvPr>
            <p:ph idx="1"/>
          </p:nvPr>
        </p:nvSpPr>
        <p:spPr>
          <a:xfrm>
            <a:off x="684078" y="1401288"/>
            <a:ext cx="8596668" cy="4132613"/>
          </a:xfrm>
        </p:spPr>
        <p:txBody>
          <a:bodyPr>
            <a:normAutofit/>
          </a:bodyPr>
          <a:lstStyle/>
          <a:p>
            <a:pPr lvl="1"/>
            <a:r>
              <a:rPr lang="en-US" sz="2000" dirty="0"/>
              <a:t>The ship should be operated by a company which has been issued with a Document of Compliance (DOC)</a:t>
            </a:r>
          </a:p>
          <a:p>
            <a:pPr lvl="1"/>
            <a:r>
              <a:rPr lang="en-US" sz="2000" dirty="0"/>
              <a:t>The Safety Management Certificate should be issued to a ship for a period which should not exceed five years.</a:t>
            </a:r>
          </a:p>
          <a:p>
            <a:pPr lvl="1"/>
            <a:r>
              <a:rPr lang="en-US" sz="2000" dirty="0"/>
              <a:t>Masters Review of Elements:</a:t>
            </a:r>
          </a:p>
          <a:p>
            <a:pPr marL="800100" lvl="1" indent="-342900">
              <a:buFont typeface="+mj-lt"/>
              <a:buAutoNum type="arabicPeriod"/>
            </a:pPr>
            <a:r>
              <a:rPr lang="en-US" sz="2000" dirty="0"/>
              <a:t>The Master is to submit to the Designated Person Ashore the Masters Review</a:t>
            </a:r>
          </a:p>
          <a:p>
            <a:pPr marL="800100" lvl="1" indent="-342900">
              <a:buFont typeface="+mj-lt"/>
              <a:buAutoNum type="arabicPeriod"/>
            </a:pPr>
            <a:r>
              <a:rPr lang="en-US" sz="2000" dirty="0"/>
              <a:t>Designated Person to review submitted elements and provide written feedback to the Master.</a:t>
            </a:r>
          </a:p>
        </p:txBody>
      </p:sp>
    </p:spTree>
    <p:extLst>
      <p:ext uri="{BB962C8B-B14F-4D97-AF65-F5344CB8AC3E}">
        <p14:creationId xmlns:p14="http://schemas.microsoft.com/office/powerpoint/2010/main" val="183158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deckhand injury</a:t>
            </a:r>
          </a:p>
        </p:txBody>
      </p:sp>
      <p:sp>
        <p:nvSpPr>
          <p:cNvPr id="3" name="Content Placeholder 2"/>
          <p:cNvSpPr>
            <a:spLocks noGrp="1"/>
          </p:cNvSpPr>
          <p:nvPr>
            <p:ph idx="1"/>
          </p:nvPr>
        </p:nvSpPr>
        <p:spPr>
          <a:xfrm>
            <a:off x="677334" y="1376818"/>
            <a:ext cx="8596668" cy="5012107"/>
          </a:xfrm>
        </p:spPr>
        <p:txBody>
          <a:bodyPr>
            <a:normAutofit/>
          </a:bodyPr>
          <a:lstStyle/>
          <a:p>
            <a:r>
              <a:rPr lang="en-US" sz="2000" dirty="0"/>
              <a:t>Deckhand Charlie, eight years experience on assist tugs and line haul tugs working New Orleans to Baton Rouge</a:t>
            </a:r>
          </a:p>
          <a:p>
            <a:r>
              <a:rPr lang="en-US" sz="2000" dirty="0"/>
              <a:t>Takes new assignment on offshore tug towing container barge between New Orleans and Puerto Rico</a:t>
            </a:r>
          </a:p>
          <a:p>
            <a:r>
              <a:rPr lang="en-US" sz="2000" dirty="0"/>
              <a:t>Three days out, tug encounters heavy weather, 20 foot seas, tug experiences rolling as much as 30°</a:t>
            </a:r>
          </a:p>
          <a:p>
            <a:r>
              <a:rPr lang="en-US" sz="2000" dirty="0"/>
              <a:t>Charlie tells fellow deckhand over breakfast he is going to take a shower before joining the master at the start of their next watch.</a:t>
            </a:r>
          </a:p>
          <a:p>
            <a:r>
              <a:rPr lang="en-US" sz="2000" dirty="0"/>
              <a:t>Charlie reports to watch, complaining that he slipped in the shower and “tweaked” his back.  Completes watch and completes all remaining watches during voyage.</a:t>
            </a:r>
          </a:p>
          <a:p>
            <a:pPr marL="0" indent="0">
              <a:buNone/>
            </a:pPr>
            <a:r>
              <a:rPr lang="en-US" dirty="0"/>
              <a:t> </a:t>
            </a:r>
          </a:p>
        </p:txBody>
      </p:sp>
    </p:spTree>
    <p:extLst>
      <p:ext uri="{BB962C8B-B14F-4D97-AF65-F5344CB8AC3E}">
        <p14:creationId xmlns:p14="http://schemas.microsoft.com/office/powerpoint/2010/main" val="3359357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Cheramie SMS §080 – identify and initiate  nonconformity procedure</a:t>
            </a:r>
            <a:br>
              <a:rPr lang="en-US" dirty="0"/>
            </a:br>
            <a:endParaRPr lang="en-US" dirty="0"/>
          </a:p>
        </p:txBody>
      </p:sp>
      <p:sp>
        <p:nvSpPr>
          <p:cNvPr id="3" name="Content Placeholder 2"/>
          <p:cNvSpPr>
            <a:spLocks noGrp="1"/>
          </p:cNvSpPr>
          <p:nvPr>
            <p:ph idx="1"/>
          </p:nvPr>
        </p:nvSpPr>
        <p:spPr>
          <a:xfrm>
            <a:off x="677334" y="2217655"/>
            <a:ext cx="8596668" cy="3766641"/>
          </a:xfrm>
        </p:spPr>
        <p:txBody>
          <a:bodyPr/>
          <a:lstStyle/>
          <a:p>
            <a:pPr marL="0" indent="0">
              <a:buNone/>
            </a:pPr>
            <a:r>
              <a:rPr lang="en-US" b="1" i="1" dirty="0"/>
              <a:t>NON-CONFORMITY REPORT (NCR)/CORRECTIVE ACTION REQUEST (CAR)</a:t>
            </a:r>
          </a:p>
          <a:p>
            <a:r>
              <a:rPr lang="en-US" dirty="0"/>
              <a:t>3.	Non-conformity identified through:</a:t>
            </a:r>
          </a:p>
          <a:p>
            <a:r>
              <a:rPr lang="en-US" dirty="0"/>
              <a:t>	</a:t>
            </a:r>
            <a:r>
              <a:rPr lang="en-US" dirty="0">
                <a:solidFill>
                  <a:srgbClr val="FF0000"/>
                </a:solidFill>
              </a:rPr>
              <a:t>X</a:t>
            </a:r>
            <a:r>
              <a:rPr lang="en-US" dirty="0"/>
              <a:t> - Day to Day Operation 	 - Internal Audit	 - Other</a:t>
            </a:r>
            <a:r>
              <a:rPr lang="en-US" u="sng" dirty="0"/>
              <a:t>	</a:t>
            </a:r>
            <a:endParaRPr lang="en-US" dirty="0"/>
          </a:p>
          <a:p>
            <a:r>
              <a:rPr lang="en-US" dirty="0"/>
              <a:t>4.	Description of nonconformity (or attachment): </a:t>
            </a:r>
          </a:p>
          <a:p>
            <a:r>
              <a:rPr lang="en-US" dirty="0"/>
              <a:t>	</a:t>
            </a:r>
            <a:r>
              <a:rPr lang="en-US" dirty="0">
                <a:solidFill>
                  <a:srgbClr val="FF0000"/>
                </a:solidFill>
              </a:rPr>
              <a:t>July 1, 2016, deckhand Charlie reported he slipped and fell in the shower while off watch and tweaked his back. Reports he took ibuprofen. Completed watch, and completed remaining watches on voyage  leg returning to New Orleans</a:t>
            </a:r>
          </a:p>
          <a:p>
            <a:r>
              <a:rPr lang="en-US" dirty="0"/>
              <a:t>Affected Document or Procedure and Clause No.:  </a:t>
            </a:r>
            <a:r>
              <a:rPr lang="en-US" dirty="0">
                <a:solidFill>
                  <a:srgbClr val="FF0000"/>
                </a:solidFill>
              </a:rPr>
              <a:t>SMS 010-Cheramie Safety And Environmental Policy; Cheramie </a:t>
            </a:r>
            <a:r>
              <a:rPr lang="en-US" dirty="0" err="1">
                <a:solidFill>
                  <a:srgbClr val="FF0000"/>
                </a:solidFill>
              </a:rPr>
              <a:t>SAF</a:t>
            </a:r>
            <a:r>
              <a:rPr lang="en-US" dirty="0">
                <a:solidFill>
                  <a:srgbClr val="FF0000"/>
                </a:solidFill>
              </a:rPr>
              <a:t> 050 Near Miss (Illness or Injury) </a:t>
            </a:r>
          </a:p>
          <a:p>
            <a:endParaRPr lang="en-US" dirty="0"/>
          </a:p>
        </p:txBody>
      </p:sp>
    </p:spTree>
    <p:extLst>
      <p:ext uri="{BB962C8B-B14F-4D97-AF65-F5344CB8AC3E}">
        <p14:creationId xmlns:p14="http://schemas.microsoft.com/office/powerpoint/2010/main" val="1852126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Cheramie SMS §080 – identify and initiate  nonconformity procedure</a:t>
            </a:r>
            <a:br>
              <a:rPr lang="en-US" dirty="0"/>
            </a:br>
            <a:endParaRPr lang="en-US" dirty="0"/>
          </a:p>
        </p:txBody>
      </p:sp>
      <p:sp>
        <p:nvSpPr>
          <p:cNvPr id="3" name="Content Placeholder 2"/>
          <p:cNvSpPr>
            <a:spLocks noGrp="1"/>
          </p:cNvSpPr>
          <p:nvPr>
            <p:ph idx="1"/>
          </p:nvPr>
        </p:nvSpPr>
        <p:spPr/>
        <p:txBody>
          <a:bodyPr>
            <a:normAutofit/>
          </a:bodyPr>
          <a:lstStyle/>
          <a:p>
            <a:r>
              <a:rPr lang="en-US" sz="2000" dirty="0"/>
              <a:t>Does this nonconformity require further action?  </a:t>
            </a:r>
            <a:r>
              <a:rPr lang="en-US" sz="2000" dirty="0">
                <a:solidFill>
                  <a:srgbClr val="FF0000"/>
                </a:solidFill>
              </a:rPr>
              <a:t>X</a:t>
            </a:r>
            <a:r>
              <a:rPr lang="en-US" sz="2000" dirty="0"/>
              <a:t>  - Yes      - No</a:t>
            </a:r>
          </a:p>
          <a:p>
            <a:r>
              <a:rPr lang="en-US" sz="2000" dirty="0"/>
              <a:t>6.	Disposition -- Action taken locally to eliminate or minimize the consequences pending a final answer from the DP:</a:t>
            </a:r>
          </a:p>
          <a:p>
            <a:r>
              <a:rPr lang="en-US" sz="2000" dirty="0"/>
              <a:t>	</a:t>
            </a:r>
            <a:r>
              <a:rPr lang="en-US" sz="2000" dirty="0">
                <a:solidFill>
                  <a:srgbClr val="FF0000"/>
                </a:solidFill>
              </a:rPr>
              <a:t>Discussed with crew member circumstances of fall and ways to prevent recurrence.  Deckhand Charlie reports he will continue to take ibuprofen and if it gets worse, go see Dr. on  return to New Orleans</a:t>
            </a:r>
          </a:p>
          <a:p>
            <a:pPr marL="0" indent="0">
              <a:buNone/>
            </a:pPr>
            <a:r>
              <a:rPr lang="en-US" sz="2000" dirty="0">
                <a:solidFill>
                  <a:schemeClr val="tx1"/>
                </a:solidFill>
              </a:rPr>
              <a:t>  **************</a:t>
            </a:r>
          </a:p>
          <a:p>
            <a:r>
              <a:rPr lang="en-US" sz="2000" b="1" dirty="0"/>
              <a:t>After discharge, Charlie reports back pain is increasing, cannot work, diagnosed with compression fracture of </a:t>
            </a:r>
            <a:r>
              <a:rPr lang="en-US" sz="2000" b="1" dirty="0" err="1"/>
              <a:t>L5</a:t>
            </a:r>
            <a:r>
              <a:rPr lang="en-US" sz="2000" b="1" dirty="0"/>
              <a:t> lumbar vertebrae </a:t>
            </a:r>
          </a:p>
          <a:p>
            <a:endParaRPr lang="en-US" dirty="0">
              <a:solidFill>
                <a:srgbClr val="FF0000"/>
              </a:solidFill>
            </a:endParaRPr>
          </a:p>
        </p:txBody>
      </p:sp>
    </p:spTree>
    <p:extLst>
      <p:ext uri="{BB962C8B-B14F-4D97-AF65-F5344CB8AC3E}">
        <p14:creationId xmlns:p14="http://schemas.microsoft.com/office/powerpoint/2010/main" val="1247089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36073"/>
          </a:xfrm>
        </p:spPr>
        <p:txBody>
          <a:bodyPr>
            <a:normAutofit fontScale="90000"/>
          </a:bodyPr>
          <a:lstStyle/>
          <a:p>
            <a:r>
              <a:rPr lang="en-US" dirty="0"/>
              <a:t>Deckhand Charlie – Subchapter M regulations implicated</a:t>
            </a:r>
            <a:br>
              <a:rPr lang="en-US" dirty="0"/>
            </a:br>
            <a:endParaRPr lang="en-US" dirty="0"/>
          </a:p>
        </p:txBody>
      </p:sp>
      <p:sp>
        <p:nvSpPr>
          <p:cNvPr id="3" name="Content Placeholder 2"/>
          <p:cNvSpPr>
            <a:spLocks noGrp="1"/>
          </p:cNvSpPr>
          <p:nvPr>
            <p:ph idx="1"/>
          </p:nvPr>
        </p:nvSpPr>
        <p:spPr>
          <a:xfrm>
            <a:off x="677334" y="1745673"/>
            <a:ext cx="8596668" cy="4750130"/>
          </a:xfrm>
        </p:spPr>
        <p:txBody>
          <a:bodyPr>
            <a:normAutofit fontScale="92500" lnSpcReduction="20000"/>
          </a:bodyPr>
          <a:lstStyle/>
          <a:p>
            <a:r>
              <a:rPr lang="en-US" sz="2200" u="sng" dirty="0"/>
              <a:t>46 CFR 140.210 –Responsibilities of the master and crew</a:t>
            </a:r>
          </a:p>
          <a:p>
            <a:pPr marL="0" indent="0">
              <a:buNone/>
            </a:pPr>
            <a:r>
              <a:rPr lang="en-US" sz="2200" dirty="0"/>
              <a:t>	(a) The safety of the towing vessel is the </a:t>
            </a:r>
            <a:r>
              <a:rPr lang="en-US" sz="2200" u="sng" dirty="0"/>
              <a:t>responsibility of the master</a:t>
            </a:r>
            <a:r>
              <a:rPr lang="en-US" sz="2200" dirty="0"/>
              <a:t> and includes: ….</a:t>
            </a:r>
          </a:p>
          <a:p>
            <a:pPr marL="0" indent="0">
              <a:buNone/>
            </a:pPr>
            <a:r>
              <a:rPr lang="en-US" sz="2200" dirty="0"/>
              <a:t>		(4)  supervision of all persons on board in carrying out their assigned duties.</a:t>
            </a:r>
          </a:p>
          <a:p>
            <a:pPr marL="0" indent="0">
              <a:buNone/>
            </a:pPr>
            <a:r>
              <a:rPr lang="en-US" sz="2200" dirty="0"/>
              <a:t>	(b)  If the master  … believes it is unsafe for the vessel to proceed, that an operation endangers the vessel or crew, or that an unsafe condition exists, he or she must ensure that adequate corrective action is taken and must not proceed until it is safe to do so. </a:t>
            </a:r>
          </a:p>
          <a:p>
            <a:pPr marL="0" indent="0">
              <a:buNone/>
            </a:pPr>
            <a:r>
              <a:rPr lang="en-US" sz="2200" dirty="0"/>
              <a:t>	</a:t>
            </a:r>
          </a:p>
          <a:p>
            <a:pPr marL="0" indent="0">
              <a:buNone/>
            </a:pPr>
            <a:r>
              <a:rPr lang="en-US" sz="2200" dirty="0"/>
              <a:t>(d) It is the </a:t>
            </a:r>
            <a:r>
              <a:rPr lang="en-US" sz="2200" u="sng" dirty="0"/>
              <a:t>responsibility of the crew </a:t>
            </a:r>
            <a:r>
              <a:rPr lang="en-US" sz="2200" dirty="0"/>
              <a:t>to: </a:t>
            </a:r>
          </a:p>
          <a:p>
            <a:pPr marL="0" indent="0">
              <a:buNone/>
            </a:pPr>
            <a:r>
              <a:rPr lang="en-US" sz="2200" dirty="0"/>
              <a:t>		(6)  report unsafe conditions to the master … and take effective action to prevent accidents</a:t>
            </a:r>
          </a:p>
          <a:p>
            <a:pPr marL="0" indent="0">
              <a:buNone/>
            </a:pPr>
            <a:r>
              <a:rPr lang="en-US" sz="2200" dirty="0"/>
              <a:t>	</a:t>
            </a:r>
          </a:p>
          <a:p>
            <a:endParaRPr lang="en-US" dirty="0"/>
          </a:p>
        </p:txBody>
      </p:sp>
    </p:spTree>
    <p:extLst>
      <p:ext uri="{BB962C8B-B14F-4D97-AF65-F5344CB8AC3E}">
        <p14:creationId xmlns:p14="http://schemas.microsoft.com/office/powerpoint/2010/main" val="2103329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0640"/>
            <a:ext cx="8596668" cy="1104404"/>
          </a:xfrm>
        </p:spPr>
        <p:txBody>
          <a:bodyPr>
            <a:normAutofit fontScale="90000"/>
          </a:bodyPr>
          <a:lstStyle/>
          <a:p>
            <a:r>
              <a:rPr lang="en-US" dirty="0"/>
              <a:t>Deckhand Charlie –Subchapter M regulations implicated</a:t>
            </a:r>
          </a:p>
        </p:txBody>
      </p:sp>
      <p:sp>
        <p:nvSpPr>
          <p:cNvPr id="3" name="Content Placeholder 2"/>
          <p:cNvSpPr>
            <a:spLocks noGrp="1"/>
          </p:cNvSpPr>
          <p:nvPr>
            <p:ph idx="1"/>
          </p:nvPr>
        </p:nvSpPr>
        <p:spPr>
          <a:xfrm>
            <a:off x="677334" y="1745673"/>
            <a:ext cx="8596668" cy="4560124"/>
          </a:xfrm>
        </p:spPr>
        <p:txBody>
          <a:bodyPr/>
          <a:lstStyle/>
          <a:p>
            <a:r>
              <a:rPr lang="en-US" u="sng" dirty="0"/>
              <a:t>46 CFR § 140.410 Safety orientation</a:t>
            </a:r>
            <a:r>
              <a:rPr lang="en-US" dirty="0"/>
              <a:t>. …   </a:t>
            </a:r>
            <a:br>
              <a:rPr lang="en-US" dirty="0"/>
            </a:br>
            <a:r>
              <a:rPr lang="en-US" dirty="0"/>
              <a:t>   </a:t>
            </a:r>
            <a:br>
              <a:rPr lang="en-US" dirty="0"/>
            </a:br>
            <a:r>
              <a:rPr lang="en-US" dirty="0"/>
              <a:t>(b) Prior to getting underway for the first time on a particular towing vessel, each crewmember must receive a safety orientation on: …</a:t>
            </a:r>
          </a:p>
          <a:p>
            <a:pPr marL="0" indent="0">
              <a:buNone/>
            </a:pPr>
            <a:r>
              <a:rPr lang="en-US" dirty="0"/>
              <a:t>	(4)  Personal safety measures; …</a:t>
            </a:r>
          </a:p>
          <a:p>
            <a:pPr marL="0" indent="0">
              <a:buNone/>
            </a:pPr>
            <a:r>
              <a:rPr lang="en-US" dirty="0"/>
              <a:t>	(10)  Awareness of, and expected response to, any other hazards inherent to the operation of the towing vessel which may pose a threat to life, property, or the environment. …</a:t>
            </a:r>
          </a:p>
          <a:p>
            <a:r>
              <a:rPr lang="en-US" u="sng" dirty="0"/>
              <a:t>46 CFR § 140.510 Identification and mitigation of health and safety hazards </a:t>
            </a:r>
          </a:p>
          <a:p>
            <a:pPr marL="0" indent="0">
              <a:buNone/>
            </a:pPr>
            <a:r>
              <a:rPr lang="en-US" dirty="0"/>
              <a:t>	(a) the owner … must implement procedures to identify and mitigate health and safety hazards, including but not limited to: …</a:t>
            </a:r>
          </a:p>
          <a:p>
            <a:pPr marL="0" indent="0">
              <a:buNone/>
            </a:pPr>
            <a:r>
              <a:rPr lang="en-US" dirty="0"/>
              <a:t>	  (2) Slips, trips, and the falls; …</a:t>
            </a:r>
          </a:p>
        </p:txBody>
      </p:sp>
    </p:spTree>
    <p:extLst>
      <p:ext uri="{BB962C8B-B14F-4D97-AF65-F5344CB8AC3E}">
        <p14:creationId xmlns:p14="http://schemas.microsoft.com/office/powerpoint/2010/main" val="1615484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Hire Vessel Familiarity/Orientation Checklist</a:t>
            </a:r>
          </a:p>
        </p:txBody>
      </p:sp>
      <p:sp>
        <p:nvSpPr>
          <p:cNvPr id="3" name="Content Placeholder 2"/>
          <p:cNvSpPr>
            <a:spLocks noGrp="1"/>
          </p:cNvSpPr>
          <p:nvPr>
            <p:ph idx="1"/>
          </p:nvPr>
        </p:nvSpPr>
        <p:spPr/>
        <p:txBody>
          <a:bodyPr/>
          <a:lstStyle/>
          <a:p>
            <a:r>
              <a:rPr lang="en-US" dirty="0"/>
              <a:t>Covers Security items , Station bill, Fire equipment, Abandon-Ship</a:t>
            </a:r>
          </a:p>
          <a:p>
            <a:r>
              <a:rPr lang="en-US" dirty="0"/>
              <a:t>Covers </a:t>
            </a:r>
            <a:r>
              <a:rPr lang="en-US" dirty="0" err="1"/>
              <a:t>Generalitems</a:t>
            </a:r>
            <a:r>
              <a:rPr lang="en-US" dirty="0"/>
              <a:t>, including introduction to Cheramie Policy Letters and SMS</a:t>
            </a:r>
          </a:p>
          <a:p>
            <a:r>
              <a:rPr lang="en-US" dirty="0"/>
              <a:t>“objectives of the Cheramie SMS are: to ensure safety at sea, prevention of human injury or loss of life and avoidance of damage to the environment, and also assess all identified risks to its ships, personnel and the environment, and establish appropriate safeguards.”</a:t>
            </a:r>
          </a:p>
          <a:p>
            <a:endParaRPr lang="en-US" dirty="0"/>
          </a:p>
          <a:p>
            <a:r>
              <a:rPr lang="en-US" dirty="0"/>
              <a:t>Crewmember written acknowledgment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95705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Deckhand Charlie??</a:t>
            </a:r>
          </a:p>
        </p:txBody>
      </p:sp>
      <p:sp>
        <p:nvSpPr>
          <p:cNvPr id="3" name="Content Placeholder 2"/>
          <p:cNvSpPr>
            <a:spLocks noGrp="1"/>
          </p:cNvSpPr>
          <p:nvPr>
            <p:ph idx="1"/>
          </p:nvPr>
        </p:nvSpPr>
        <p:spPr/>
        <p:txBody>
          <a:bodyPr/>
          <a:lstStyle/>
          <a:p>
            <a:endParaRPr lang="en-US" dirty="0"/>
          </a:p>
        </p:txBody>
      </p:sp>
      <p:pic>
        <p:nvPicPr>
          <p:cNvPr id="4098" name="Picture 2" descr="C:\Users\ckr\AppData\Local\Microsoft\Windows\Temporary Internet Files\Content.Outlook\ND74S6HM\1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1813026"/>
            <a:ext cx="8624377"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821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ISM Code compliant SMS may meet Subchapter M </a:t>
            </a:r>
            <a:r>
              <a:rPr lang="en-US" dirty="0" err="1"/>
              <a:t>TSMS</a:t>
            </a:r>
            <a:r>
              <a:rPr lang="en-US" dirty="0"/>
              <a:t> requirement </a:t>
            </a:r>
          </a:p>
        </p:txBody>
      </p:sp>
      <p:sp>
        <p:nvSpPr>
          <p:cNvPr id="3" name="Content Placeholder 2"/>
          <p:cNvSpPr>
            <a:spLocks noGrp="1"/>
          </p:cNvSpPr>
          <p:nvPr>
            <p:ph idx="1"/>
          </p:nvPr>
        </p:nvSpPr>
        <p:spPr/>
        <p:txBody>
          <a:bodyPr>
            <a:normAutofit fontScale="92500" lnSpcReduction="20000"/>
          </a:bodyPr>
          <a:lstStyle/>
          <a:p>
            <a:r>
              <a:rPr lang="en-US" dirty="0"/>
              <a:t>46 CFR 138.225 Existing safety management systems (SMSs). </a:t>
            </a:r>
            <a:br>
              <a:rPr lang="en-US" dirty="0"/>
            </a:br>
            <a:br>
              <a:rPr lang="en-US" dirty="0"/>
            </a:br>
            <a:r>
              <a:rPr lang="en-US" dirty="0"/>
              <a:t>    (a) A safety management system (SMS) which is fully compliant with the International Safety Management (ISM) Code requirements, implemented in 33 CFR part 96, will be deemed in compliance with </a:t>
            </a:r>
            <a:r>
              <a:rPr lang="en-US" dirty="0" err="1"/>
              <a:t>TSMS</a:t>
            </a:r>
            <a:r>
              <a:rPr lang="en-US" dirty="0"/>
              <a:t>-related requirements in this subchapter.</a:t>
            </a:r>
            <a:br>
              <a:rPr lang="en-US" dirty="0"/>
            </a:br>
            <a:br>
              <a:rPr lang="en-US" dirty="0"/>
            </a:br>
            <a:r>
              <a:rPr lang="en-US" dirty="0"/>
              <a:t>(b) Other existing SMSs [e.g.,</a:t>
            </a:r>
            <a:r>
              <a:rPr lang="en-US" dirty="0" err="1"/>
              <a:t>AWO</a:t>
            </a:r>
            <a:r>
              <a:rPr lang="en-US" dirty="0"/>
              <a:t> Responsible Carrier Program]  may be considered for acceptance as meeting the </a:t>
            </a:r>
            <a:r>
              <a:rPr lang="en-US" dirty="0" err="1"/>
              <a:t>TSMS</a:t>
            </a:r>
            <a:r>
              <a:rPr lang="en-US" dirty="0"/>
              <a:t> requirements of this part. The Coast Guard may:</a:t>
            </a:r>
            <a:br>
              <a:rPr lang="en-US" dirty="0"/>
            </a:br>
            <a:br>
              <a:rPr lang="en-US" dirty="0"/>
            </a:br>
            <a:r>
              <a:rPr lang="en-US" dirty="0"/>
              <a:t>(1) Accept such system in full;</a:t>
            </a:r>
            <a:br>
              <a:rPr lang="en-US" dirty="0"/>
            </a:br>
            <a:br>
              <a:rPr lang="en-US" dirty="0"/>
            </a:br>
            <a:r>
              <a:rPr lang="en-US" dirty="0"/>
              <a:t>(2) Require modifications to the system as a condition of acceptance; or</a:t>
            </a:r>
            <a:br>
              <a:rPr lang="en-US" dirty="0"/>
            </a:br>
            <a:br>
              <a:rPr lang="en-US" dirty="0"/>
            </a:br>
            <a:r>
              <a:rPr lang="en-US" dirty="0"/>
              <a:t>(3) Reject the system.</a:t>
            </a:r>
            <a:br>
              <a:rPr lang="en-US" dirty="0"/>
            </a:br>
            <a:endParaRPr lang="en-US" dirty="0"/>
          </a:p>
        </p:txBody>
      </p:sp>
    </p:spTree>
    <p:extLst>
      <p:ext uri="{BB962C8B-B14F-4D97-AF65-F5344CB8AC3E}">
        <p14:creationId xmlns:p14="http://schemas.microsoft.com/office/powerpoint/2010/main" val="111302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ISM Code SMS requirements</a:t>
            </a:r>
          </a:p>
        </p:txBody>
      </p:sp>
      <p:sp>
        <p:nvSpPr>
          <p:cNvPr id="3" name="Content Placeholder 2"/>
          <p:cNvSpPr>
            <a:spLocks noGrp="1"/>
          </p:cNvSpPr>
          <p:nvPr>
            <p:ph idx="1"/>
          </p:nvPr>
        </p:nvSpPr>
        <p:spPr/>
        <p:txBody>
          <a:bodyPr>
            <a:normAutofit/>
          </a:bodyPr>
          <a:lstStyle/>
          <a:p>
            <a:r>
              <a:rPr lang="en-US" dirty="0"/>
              <a:t>33 CFR 96.230 describes the objectives that a safety management system under the </a:t>
            </a:r>
            <a:r>
              <a:rPr lang="en-US" dirty="0" err="1"/>
              <a:t>ISMC</a:t>
            </a:r>
            <a:r>
              <a:rPr lang="en-US" dirty="0"/>
              <a:t> must meet.  </a:t>
            </a:r>
          </a:p>
          <a:p>
            <a:endParaRPr lang="en-US" dirty="0"/>
          </a:p>
          <a:p>
            <a:r>
              <a:rPr lang="en-US" dirty="0"/>
              <a:t>The safety management system must:</a:t>
            </a:r>
            <a:br>
              <a:rPr lang="en-US" dirty="0"/>
            </a:br>
            <a:br>
              <a:rPr lang="en-US" dirty="0"/>
            </a:br>
            <a:r>
              <a:rPr lang="en-US" dirty="0"/>
              <a:t>(a) Provide for safe practices in vessel operation and a safe work environment onboard the type of vessel the system is developed for;</a:t>
            </a:r>
            <a:br>
              <a:rPr lang="en-US" dirty="0"/>
            </a:br>
            <a:br>
              <a:rPr lang="en-US" dirty="0"/>
            </a:br>
            <a:r>
              <a:rPr lang="en-US" dirty="0"/>
              <a:t>(b) Establish and implement safeguards against all identified risks. </a:t>
            </a:r>
          </a:p>
          <a:p>
            <a:pPr marL="0" indent="0">
              <a:buNone/>
            </a:pPr>
            <a:r>
              <a:rPr lang="en-US" dirty="0"/>
              <a:t>	…..</a:t>
            </a:r>
          </a:p>
        </p:txBody>
      </p:sp>
    </p:spTree>
    <p:extLst>
      <p:ext uri="{BB962C8B-B14F-4D97-AF65-F5344CB8AC3E}">
        <p14:creationId xmlns:p14="http://schemas.microsoft.com/office/powerpoint/2010/main" val="3024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564"/>
            <a:ext cx="8596668" cy="680829"/>
          </a:xfrm>
        </p:spPr>
        <p:txBody>
          <a:bodyPr>
            <a:normAutofit/>
          </a:bodyPr>
          <a:lstStyle/>
          <a:p>
            <a:r>
              <a:rPr lang="en-US" altLang="en-US" sz="2800" b="1" dirty="0">
                <a:solidFill>
                  <a:schemeClr val="accent2"/>
                </a:solidFill>
              </a:rPr>
              <a:t>Elements of the ISM Code SMS</a:t>
            </a:r>
            <a:endParaRPr lang="en-US" sz="2800" dirty="0"/>
          </a:p>
        </p:txBody>
      </p:sp>
      <p:sp>
        <p:nvSpPr>
          <p:cNvPr id="3" name="Content Placeholder 2"/>
          <p:cNvSpPr>
            <a:spLocks noGrp="1"/>
          </p:cNvSpPr>
          <p:nvPr>
            <p:ph idx="1"/>
          </p:nvPr>
        </p:nvSpPr>
        <p:spPr>
          <a:xfrm>
            <a:off x="677334" y="726393"/>
            <a:ext cx="8596668" cy="5662531"/>
          </a:xfrm>
        </p:spPr>
        <p:txBody>
          <a:bodyPr>
            <a:normAutofit fontScale="92500" lnSpcReduction="10000"/>
          </a:bodyPr>
          <a:lstStyle/>
          <a:p>
            <a:pPr>
              <a:spcBef>
                <a:spcPct val="50000"/>
              </a:spcBef>
              <a:buFontTx/>
              <a:buAutoNum type="arabicPeriod"/>
            </a:pPr>
            <a:r>
              <a:rPr lang="en-US" altLang="en-US" sz="2000" b="1" dirty="0">
                <a:solidFill>
                  <a:schemeClr val="accent2"/>
                </a:solidFill>
                <a:latin typeface="Times New Roman" pitchFamily="18" charset="0"/>
              </a:rPr>
              <a:t>General</a:t>
            </a:r>
          </a:p>
          <a:p>
            <a:pPr>
              <a:spcBef>
                <a:spcPct val="50000"/>
              </a:spcBef>
              <a:buFontTx/>
              <a:buAutoNum type="arabicPeriod"/>
            </a:pPr>
            <a:r>
              <a:rPr lang="en-US" altLang="en-US" sz="2000" b="1" dirty="0">
                <a:solidFill>
                  <a:schemeClr val="accent2"/>
                </a:solidFill>
                <a:latin typeface="Times New Roman" pitchFamily="18" charset="0"/>
              </a:rPr>
              <a:t>Safety and Environmental Protection Policy</a:t>
            </a:r>
          </a:p>
          <a:p>
            <a:pPr>
              <a:spcBef>
                <a:spcPct val="50000"/>
              </a:spcBef>
              <a:buFontTx/>
              <a:buAutoNum type="arabicPeriod"/>
            </a:pPr>
            <a:r>
              <a:rPr lang="en-US" altLang="en-US" sz="2000" b="1" dirty="0">
                <a:solidFill>
                  <a:schemeClr val="accent2"/>
                </a:solidFill>
                <a:latin typeface="Times New Roman" pitchFamily="18" charset="0"/>
              </a:rPr>
              <a:t>Company Responsibilities and Authority</a:t>
            </a:r>
          </a:p>
          <a:p>
            <a:pPr>
              <a:spcBef>
                <a:spcPct val="50000"/>
              </a:spcBef>
              <a:buFontTx/>
              <a:buAutoNum type="arabicPeriod"/>
            </a:pPr>
            <a:r>
              <a:rPr lang="en-US" altLang="en-US" sz="2000" b="1" dirty="0">
                <a:solidFill>
                  <a:schemeClr val="accent2"/>
                </a:solidFill>
                <a:latin typeface="Times New Roman" pitchFamily="18" charset="0"/>
              </a:rPr>
              <a:t>Designated Person(s)</a:t>
            </a:r>
          </a:p>
          <a:p>
            <a:pPr>
              <a:spcBef>
                <a:spcPct val="50000"/>
              </a:spcBef>
              <a:buFontTx/>
              <a:buAutoNum type="arabicPeriod"/>
            </a:pPr>
            <a:r>
              <a:rPr lang="en-US" altLang="en-US" sz="2000" b="1" dirty="0">
                <a:solidFill>
                  <a:schemeClr val="accent2"/>
                </a:solidFill>
                <a:latin typeface="Times New Roman" pitchFamily="18" charset="0"/>
              </a:rPr>
              <a:t>Master’s Responsibility and Authority</a:t>
            </a:r>
          </a:p>
          <a:p>
            <a:pPr>
              <a:spcBef>
                <a:spcPct val="50000"/>
              </a:spcBef>
              <a:buFontTx/>
              <a:buAutoNum type="arabicPeriod"/>
            </a:pPr>
            <a:r>
              <a:rPr lang="en-US" altLang="en-US" sz="2000" b="1" dirty="0">
                <a:solidFill>
                  <a:schemeClr val="accent2"/>
                </a:solidFill>
                <a:latin typeface="Times New Roman" pitchFamily="18" charset="0"/>
              </a:rPr>
              <a:t>Resources and Personnel</a:t>
            </a:r>
          </a:p>
          <a:p>
            <a:pPr>
              <a:spcBef>
                <a:spcPct val="50000"/>
              </a:spcBef>
              <a:buFontTx/>
              <a:buAutoNum type="arabicPeriod"/>
            </a:pPr>
            <a:r>
              <a:rPr lang="en-US" altLang="en-US" sz="2000" b="1" dirty="0">
                <a:solidFill>
                  <a:schemeClr val="accent2"/>
                </a:solidFill>
                <a:latin typeface="Times New Roman" pitchFamily="18" charset="0"/>
              </a:rPr>
              <a:t>Shipboard Operations</a:t>
            </a:r>
          </a:p>
          <a:p>
            <a:pPr>
              <a:spcBef>
                <a:spcPct val="50000"/>
              </a:spcBef>
              <a:buFontTx/>
              <a:buAutoNum type="arabicPeriod"/>
            </a:pPr>
            <a:r>
              <a:rPr lang="en-US" altLang="en-US" sz="2000" b="1" dirty="0">
                <a:solidFill>
                  <a:schemeClr val="accent2"/>
                </a:solidFill>
                <a:latin typeface="Times New Roman" pitchFamily="18" charset="0"/>
              </a:rPr>
              <a:t>Emergency Preparedness</a:t>
            </a:r>
          </a:p>
          <a:p>
            <a:pPr>
              <a:spcBef>
                <a:spcPct val="50000"/>
              </a:spcBef>
              <a:buFontTx/>
              <a:buAutoNum type="arabicPeriod"/>
            </a:pPr>
            <a:r>
              <a:rPr lang="en-US" altLang="en-US" sz="2000" b="1" dirty="0">
                <a:solidFill>
                  <a:schemeClr val="accent2"/>
                </a:solidFill>
                <a:latin typeface="Times New Roman" pitchFamily="18" charset="0"/>
              </a:rPr>
              <a:t>Reports and Analysis of Non Conformities, Accidents, and Hazardous </a:t>
            </a:r>
            <a:r>
              <a:rPr lang="en-US" altLang="en-US" sz="2000" b="1" dirty="0" err="1">
                <a:solidFill>
                  <a:schemeClr val="accent2"/>
                </a:solidFill>
                <a:latin typeface="Times New Roman" pitchFamily="18" charset="0"/>
              </a:rPr>
              <a:t>Occurences</a:t>
            </a:r>
            <a:endParaRPr lang="en-US" altLang="en-US" sz="2000" b="1" dirty="0">
              <a:solidFill>
                <a:schemeClr val="accent2"/>
              </a:solidFill>
              <a:latin typeface="Times New Roman" pitchFamily="18" charset="0"/>
            </a:endParaRPr>
          </a:p>
          <a:p>
            <a:pPr>
              <a:spcBef>
                <a:spcPct val="50000"/>
              </a:spcBef>
              <a:buFontTx/>
              <a:buAutoNum type="arabicPeriod"/>
            </a:pPr>
            <a:r>
              <a:rPr lang="en-US" altLang="en-US" sz="2000" b="1" dirty="0">
                <a:solidFill>
                  <a:schemeClr val="accent2"/>
                </a:solidFill>
                <a:latin typeface="Times New Roman" pitchFamily="18" charset="0"/>
              </a:rPr>
              <a:t>Maintenance of the Ship and Equipment</a:t>
            </a:r>
          </a:p>
          <a:p>
            <a:pPr>
              <a:spcBef>
                <a:spcPct val="50000"/>
              </a:spcBef>
              <a:buFontTx/>
              <a:buAutoNum type="arabicPeriod"/>
            </a:pPr>
            <a:r>
              <a:rPr lang="en-US" altLang="en-US" sz="2000" b="1" dirty="0">
                <a:solidFill>
                  <a:schemeClr val="accent2"/>
                </a:solidFill>
                <a:latin typeface="Times New Roman" pitchFamily="18" charset="0"/>
              </a:rPr>
              <a:t>Documentation</a:t>
            </a:r>
          </a:p>
          <a:p>
            <a:pPr>
              <a:spcBef>
                <a:spcPct val="50000"/>
              </a:spcBef>
              <a:buFontTx/>
              <a:buAutoNum type="arabicPeriod"/>
            </a:pPr>
            <a:r>
              <a:rPr lang="en-US" altLang="en-US" sz="2000" b="1" dirty="0">
                <a:solidFill>
                  <a:schemeClr val="accent2"/>
                </a:solidFill>
                <a:latin typeface="Times New Roman" pitchFamily="18" charset="0"/>
              </a:rPr>
              <a:t>Company Verification, Review and Evaluation</a:t>
            </a:r>
          </a:p>
          <a:p>
            <a:pPr>
              <a:spcBef>
                <a:spcPct val="50000"/>
              </a:spcBef>
              <a:buFontTx/>
              <a:buAutoNum type="arabicPeriod"/>
            </a:pPr>
            <a:r>
              <a:rPr lang="en-US" altLang="en-US" sz="2000" b="1" dirty="0">
                <a:solidFill>
                  <a:schemeClr val="accent2"/>
                </a:solidFill>
                <a:latin typeface="Times New Roman" pitchFamily="18" charset="0"/>
              </a:rPr>
              <a:t>Certification and Periodical Verification</a:t>
            </a:r>
          </a:p>
          <a:p>
            <a:pPr>
              <a:spcBef>
                <a:spcPct val="50000"/>
              </a:spcBef>
              <a:buFontTx/>
              <a:buAutoNum type="arabicPeriod"/>
            </a:pPr>
            <a:endParaRPr lang="en-US" altLang="en-US" b="1" dirty="0">
              <a:solidFill>
                <a:schemeClr val="accent2"/>
              </a:solidFill>
              <a:latin typeface="Times New Roman" pitchFamily="18" charset="0"/>
            </a:endParaRPr>
          </a:p>
          <a:p>
            <a:pPr>
              <a:spcBef>
                <a:spcPct val="50000"/>
              </a:spcBef>
              <a:buFontTx/>
              <a:buAutoNum type="arabicPeriod"/>
            </a:pPr>
            <a:endParaRPr lang="en-US" altLang="en-US" b="1" dirty="0">
              <a:solidFill>
                <a:schemeClr val="accent2"/>
              </a:solidFill>
              <a:latin typeface="Times New Roman" pitchFamily="18" charset="0"/>
            </a:endParaRPr>
          </a:p>
          <a:p>
            <a:endParaRPr lang="en-US" dirty="0"/>
          </a:p>
          <a:p>
            <a:pPr lvl="1"/>
            <a:endParaRPr lang="en-US" dirty="0"/>
          </a:p>
        </p:txBody>
      </p:sp>
    </p:spTree>
    <p:extLst>
      <p:ext uri="{BB962C8B-B14F-4D97-AF65-F5344CB8AC3E}">
        <p14:creationId xmlns:p14="http://schemas.microsoft.com/office/powerpoint/2010/main" val="234179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solidFill>
                  <a:schemeClr val="accent2"/>
                </a:solidFill>
              </a:rPr>
              <a:t>Element 1 - General</a:t>
            </a:r>
            <a:endParaRPr lang="en-US" sz="2400" dirty="0"/>
          </a:p>
        </p:txBody>
      </p:sp>
      <p:sp>
        <p:nvSpPr>
          <p:cNvPr id="3" name="Content Placeholder 2"/>
          <p:cNvSpPr>
            <a:spLocks noGrp="1"/>
          </p:cNvSpPr>
          <p:nvPr>
            <p:ph idx="1"/>
          </p:nvPr>
        </p:nvSpPr>
        <p:spPr>
          <a:xfrm>
            <a:off x="677334" y="2160590"/>
            <a:ext cx="8596668" cy="3753322"/>
          </a:xfrm>
        </p:spPr>
        <p:txBody>
          <a:bodyPr>
            <a:normAutofit/>
          </a:bodyPr>
          <a:lstStyle/>
          <a:p>
            <a:pPr>
              <a:spcBef>
                <a:spcPct val="50000"/>
              </a:spcBef>
              <a:buFontTx/>
              <a:buAutoNum type="arabicPeriod"/>
            </a:pPr>
            <a:r>
              <a:rPr lang="en-US" altLang="en-US" sz="2400" b="1" dirty="0">
                <a:solidFill>
                  <a:schemeClr val="accent2"/>
                </a:solidFill>
                <a:latin typeface="Times New Roman" pitchFamily="18" charset="0"/>
              </a:rPr>
              <a:t>Definitions used within the code</a:t>
            </a:r>
          </a:p>
          <a:p>
            <a:pPr>
              <a:spcBef>
                <a:spcPct val="50000"/>
              </a:spcBef>
              <a:buFontTx/>
              <a:buAutoNum type="arabicPeriod"/>
            </a:pPr>
            <a:r>
              <a:rPr lang="en-US" altLang="en-US" sz="2400" b="1" dirty="0">
                <a:solidFill>
                  <a:schemeClr val="accent2"/>
                </a:solidFill>
                <a:latin typeface="Times New Roman" pitchFamily="18" charset="0"/>
              </a:rPr>
              <a:t>Objectives of the ISM Code</a:t>
            </a:r>
          </a:p>
          <a:p>
            <a:pPr>
              <a:spcBef>
                <a:spcPct val="50000"/>
              </a:spcBef>
              <a:buFontTx/>
              <a:buAutoNum type="arabicPeriod"/>
            </a:pPr>
            <a:r>
              <a:rPr lang="en-US" altLang="en-US" sz="2400" b="1" dirty="0">
                <a:solidFill>
                  <a:schemeClr val="accent2"/>
                </a:solidFill>
                <a:latin typeface="Times New Roman" pitchFamily="18" charset="0"/>
              </a:rPr>
              <a:t>Application (SOLAS </a:t>
            </a:r>
            <a:r>
              <a:rPr lang="en-US" altLang="en-US" sz="2400" b="1" dirty="0" err="1">
                <a:solidFill>
                  <a:schemeClr val="accent2"/>
                </a:solidFill>
                <a:latin typeface="Times New Roman" pitchFamily="18" charset="0"/>
              </a:rPr>
              <a:t>Reg</a:t>
            </a:r>
            <a:r>
              <a:rPr lang="en-US" altLang="en-US" sz="2400" b="1" dirty="0">
                <a:solidFill>
                  <a:schemeClr val="accent2"/>
                </a:solidFill>
                <a:latin typeface="Times New Roman" pitchFamily="18" charset="0"/>
              </a:rPr>
              <a:t> 1X2 – Application)</a:t>
            </a:r>
          </a:p>
          <a:p>
            <a:pPr>
              <a:spcBef>
                <a:spcPct val="50000"/>
              </a:spcBef>
              <a:buFontTx/>
              <a:buAutoNum type="arabicPeriod"/>
            </a:pPr>
            <a:r>
              <a:rPr lang="en-US" altLang="en-US" sz="2400" b="1" dirty="0">
                <a:solidFill>
                  <a:schemeClr val="accent2"/>
                </a:solidFill>
                <a:latin typeface="Times New Roman" pitchFamily="18" charset="0"/>
              </a:rPr>
              <a:t>Functional Requirements for a Safety Management System - </a:t>
            </a:r>
            <a:r>
              <a:rPr lang="en-US" sz="2400" dirty="0"/>
              <a:t>33 CFR 96.240</a:t>
            </a:r>
            <a:endParaRPr lang="en-US" altLang="en-US" sz="2400" b="1" dirty="0">
              <a:solidFill>
                <a:schemeClr val="accent2"/>
              </a:solidFill>
              <a:latin typeface="Times New Roman" pitchFamily="18" charset="0"/>
            </a:endParaRPr>
          </a:p>
          <a:p>
            <a:pPr>
              <a:spcBef>
                <a:spcPct val="50000"/>
              </a:spcBef>
              <a:buFontTx/>
              <a:buAutoNum type="arabicPeriod"/>
            </a:pPr>
            <a:endParaRPr lang="en-US" altLang="en-US" sz="2400" b="1" dirty="0">
              <a:solidFill>
                <a:schemeClr val="accent2"/>
              </a:solidFill>
              <a:latin typeface="Times New Roman" pitchFamily="18" charset="0"/>
            </a:endParaRPr>
          </a:p>
          <a:p>
            <a:endParaRPr lang="en-US" sz="2400" dirty="0"/>
          </a:p>
          <a:p>
            <a:pPr lvl="1"/>
            <a:endParaRPr lang="en-US" sz="2000" dirty="0"/>
          </a:p>
        </p:txBody>
      </p:sp>
    </p:spTree>
    <p:extLst>
      <p:ext uri="{BB962C8B-B14F-4D97-AF65-F5344CB8AC3E}">
        <p14:creationId xmlns:p14="http://schemas.microsoft.com/office/powerpoint/2010/main" val="59143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2 – Safety and Environmental Protection Policy</a:t>
            </a:r>
            <a:endParaRPr lang="en-US" sz="2400" dirty="0"/>
          </a:p>
        </p:txBody>
      </p:sp>
      <p:sp>
        <p:nvSpPr>
          <p:cNvPr id="3" name="Content Placeholder 2"/>
          <p:cNvSpPr>
            <a:spLocks noGrp="1"/>
          </p:cNvSpPr>
          <p:nvPr>
            <p:ph idx="1"/>
          </p:nvPr>
        </p:nvSpPr>
        <p:spPr>
          <a:xfrm>
            <a:off x="677334" y="2160590"/>
            <a:ext cx="8596668" cy="3076428"/>
          </a:xfrm>
        </p:spPr>
        <p:txBody>
          <a:bodyPr>
            <a:normAutofit/>
          </a:bodyPr>
          <a:lstStyle/>
          <a:p>
            <a:pPr>
              <a:spcBef>
                <a:spcPct val="50000"/>
              </a:spcBef>
              <a:buFontTx/>
              <a:buAutoNum type="arabicPeriod"/>
            </a:pPr>
            <a:r>
              <a:rPr lang="en-US" altLang="en-US" sz="2400" b="1" dirty="0">
                <a:solidFill>
                  <a:schemeClr val="accent2"/>
                </a:solidFill>
                <a:latin typeface="Times New Roman" pitchFamily="18" charset="0"/>
              </a:rPr>
              <a:t>The Company should establish a Safety and Environmental protection policy.</a:t>
            </a:r>
          </a:p>
          <a:p>
            <a:pPr>
              <a:spcBef>
                <a:spcPct val="50000"/>
              </a:spcBef>
              <a:buFontTx/>
              <a:buAutoNum type="arabicPeriod"/>
            </a:pPr>
            <a:r>
              <a:rPr lang="en-US" altLang="en-US" sz="2400" b="1" dirty="0">
                <a:solidFill>
                  <a:schemeClr val="accent2"/>
                </a:solidFill>
                <a:latin typeface="Times New Roman" pitchFamily="18" charset="0"/>
              </a:rPr>
              <a:t>The Company should ensure that the policy is implemented and maintained at all levels of the organization both ship based as well as shore based.</a:t>
            </a:r>
          </a:p>
          <a:p>
            <a:endParaRPr lang="en-US" sz="2400" dirty="0"/>
          </a:p>
          <a:p>
            <a:pPr lvl="1"/>
            <a:endParaRPr lang="en-US" sz="2000" dirty="0"/>
          </a:p>
        </p:txBody>
      </p:sp>
    </p:spTree>
    <p:extLst>
      <p:ext uri="{BB962C8B-B14F-4D97-AF65-F5344CB8AC3E}">
        <p14:creationId xmlns:p14="http://schemas.microsoft.com/office/powerpoint/2010/main" val="126056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623650631"/>
              </p:ext>
            </p:extLst>
          </p:nvPr>
        </p:nvGraphicFramePr>
        <p:xfrm>
          <a:off x="1762811" y="122548"/>
          <a:ext cx="5448693" cy="6645897"/>
        </p:xfrm>
        <a:graphic>
          <a:graphicData uri="http://schemas.openxmlformats.org/presentationml/2006/ole">
            <mc:AlternateContent xmlns:mc="http://schemas.openxmlformats.org/markup-compatibility/2006">
              <mc:Choice xmlns:v="urn:schemas-microsoft-com:vml" Requires="v">
                <p:oleObj spid="_x0000_s1039" name="Acrobat Document" r:id="rId3" imgW="5819522" imgH="7534048" progId="AcroExch.Document.7">
                  <p:embed/>
                </p:oleObj>
              </mc:Choice>
              <mc:Fallback>
                <p:oleObj name="Acrobat Document" r:id="rId3" imgW="5819522" imgH="7534048" progId="AcroExch.Document.7">
                  <p:embed/>
                  <p:pic>
                    <p:nvPicPr>
                      <p:cNvPr id="0" name=""/>
                      <p:cNvPicPr/>
                      <p:nvPr/>
                    </p:nvPicPr>
                    <p:blipFill>
                      <a:blip r:embed="rId4"/>
                      <a:stretch>
                        <a:fillRect/>
                      </a:stretch>
                    </p:blipFill>
                    <p:spPr>
                      <a:xfrm>
                        <a:off x="1762811" y="122548"/>
                        <a:ext cx="5448693" cy="6645897"/>
                      </a:xfrm>
                      <a:prstGeom prst="rect">
                        <a:avLst/>
                      </a:prstGeom>
                    </p:spPr>
                  </p:pic>
                </p:oleObj>
              </mc:Fallback>
            </mc:AlternateContent>
          </a:graphicData>
        </a:graphic>
      </p:graphicFrame>
    </p:spTree>
    <p:extLst>
      <p:ext uri="{BB962C8B-B14F-4D97-AF65-F5344CB8AC3E}">
        <p14:creationId xmlns:p14="http://schemas.microsoft.com/office/powerpoint/2010/main" val="393780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405" y="609600"/>
            <a:ext cx="8554341" cy="655178"/>
          </a:xfrm>
        </p:spPr>
        <p:txBody>
          <a:bodyPr>
            <a:normAutofit/>
          </a:bodyPr>
          <a:lstStyle/>
          <a:p>
            <a:r>
              <a:rPr lang="en-US" altLang="en-US" sz="2400" b="1" dirty="0">
                <a:solidFill>
                  <a:schemeClr val="accent2"/>
                </a:solidFill>
              </a:rPr>
              <a:t>Element 3 – Company Responsibilities and Authority</a:t>
            </a:r>
            <a:endParaRPr lang="en-US" sz="2400" dirty="0"/>
          </a:p>
        </p:txBody>
      </p:sp>
      <p:sp>
        <p:nvSpPr>
          <p:cNvPr id="3" name="Content Placeholder 2"/>
          <p:cNvSpPr>
            <a:spLocks noGrp="1"/>
          </p:cNvSpPr>
          <p:nvPr>
            <p:ph idx="1"/>
          </p:nvPr>
        </p:nvSpPr>
        <p:spPr>
          <a:xfrm>
            <a:off x="677334" y="1852933"/>
            <a:ext cx="8596668" cy="4215358"/>
          </a:xfrm>
        </p:spPr>
        <p:txBody>
          <a:bodyPr>
            <a:normAutofit/>
          </a:bodyPr>
          <a:lstStyle/>
          <a:p>
            <a:pPr>
              <a:spcBef>
                <a:spcPct val="50000"/>
              </a:spcBef>
              <a:buFontTx/>
              <a:buAutoNum type="arabicPeriod"/>
            </a:pPr>
            <a:r>
              <a:rPr lang="en-US" altLang="en-US" sz="2000" b="1" dirty="0">
                <a:solidFill>
                  <a:schemeClr val="accent2"/>
                </a:solidFill>
                <a:latin typeface="Times New Roman" pitchFamily="18" charset="0"/>
              </a:rPr>
              <a:t>Identification of the operator if the entity who is responsible for the operation of the ship is other than the owner, the owner must report the full name and details of such entity to the Administration.</a:t>
            </a:r>
          </a:p>
          <a:p>
            <a:pPr>
              <a:spcBef>
                <a:spcPct val="50000"/>
              </a:spcBef>
              <a:buFontTx/>
              <a:buAutoNum type="arabicPeriod"/>
            </a:pPr>
            <a:r>
              <a:rPr lang="en-US" altLang="en-US" sz="2000" b="1" dirty="0">
                <a:solidFill>
                  <a:schemeClr val="accent2"/>
                </a:solidFill>
                <a:latin typeface="Times New Roman" pitchFamily="18" charset="0"/>
              </a:rPr>
              <a:t>The Company should define and document the responsibility, authority and interrelation of all personnel who manage, perform and verify work relating to and affecting safety and pollution prevention.</a:t>
            </a:r>
          </a:p>
          <a:p>
            <a:pPr>
              <a:spcBef>
                <a:spcPct val="50000"/>
              </a:spcBef>
              <a:buFontTx/>
              <a:buAutoNum type="arabicPeriod"/>
            </a:pPr>
            <a:r>
              <a:rPr lang="en-US" altLang="en-US" sz="2000" b="1" dirty="0">
                <a:solidFill>
                  <a:schemeClr val="accent2"/>
                </a:solidFill>
                <a:latin typeface="Times New Roman" pitchFamily="18" charset="0"/>
              </a:rPr>
              <a:t>Provision for adequate resources.  The Company is responsible for ensuring that adequate resources and shore based support are provided to enable the designated person or persons to carry out their functions.</a:t>
            </a:r>
          </a:p>
          <a:p>
            <a:endParaRPr lang="en-US" sz="2000" dirty="0"/>
          </a:p>
          <a:p>
            <a:pPr lvl="1"/>
            <a:endParaRPr lang="en-US" dirty="0"/>
          </a:p>
        </p:txBody>
      </p:sp>
    </p:spTree>
    <p:extLst>
      <p:ext uri="{BB962C8B-B14F-4D97-AF65-F5344CB8AC3E}">
        <p14:creationId xmlns:p14="http://schemas.microsoft.com/office/powerpoint/2010/main" val="5104436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TotalTime>
  <Words>1329</Words>
  <Application>Microsoft Office PowerPoint</Application>
  <PresentationFormat>Widescreen</PresentationFormat>
  <Paragraphs>140</Paragraphs>
  <Slides>28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Calibri</vt:lpstr>
      <vt:lpstr>Times New Roman</vt:lpstr>
      <vt:lpstr>Trebuchet MS</vt:lpstr>
      <vt:lpstr>Wingdings</vt:lpstr>
      <vt:lpstr>Wingdings 3</vt:lpstr>
      <vt:lpstr>Facet</vt:lpstr>
      <vt:lpstr>Acrobat Document</vt:lpstr>
      <vt:lpstr>Subchapter M –  Industry Perspective</vt:lpstr>
      <vt:lpstr>TSMS based on ISM Model - 46 CFR 138.215</vt:lpstr>
      <vt:lpstr>ISM Code compliant SMS may meet Subchapter M TSMS requirement </vt:lpstr>
      <vt:lpstr>ISM Code SMS requirements</vt:lpstr>
      <vt:lpstr>Elements of the ISM Code SMS</vt:lpstr>
      <vt:lpstr>Element 1 - General</vt:lpstr>
      <vt:lpstr>Element 2 – Safety and Environmental Protection Policy</vt:lpstr>
      <vt:lpstr>PowerPoint Presentation</vt:lpstr>
      <vt:lpstr>Element 3 – Company Responsibilities and Authority</vt:lpstr>
      <vt:lpstr>PowerPoint Presentation</vt:lpstr>
      <vt:lpstr>Element 4 – Designated Person (s)</vt:lpstr>
      <vt:lpstr>Element 5 – Master’s Responsibility and Authority</vt:lpstr>
      <vt:lpstr>Element 6 – Resources and Personnel</vt:lpstr>
      <vt:lpstr>Element 7 – Shipboard Operations</vt:lpstr>
      <vt:lpstr>Element 8 – Emergency Preparedness</vt:lpstr>
      <vt:lpstr>Element 9 – Reports and Analysis Nonconformities, Accidents, and Hazardous Occurrences</vt:lpstr>
      <vt:lpstr>PowerPoint Presentation</vt:lpstr>
      <vt:lpstr>Element 10 – Maintenance of Ship and Equipment</vt:lpstr>
      <vt:lpstr>Element 11 – Documentation - 33 CFR 96.250 Table of documents and reports</vt:lpstr>
      <vt:lpstr>Element 12 – Company Verification, Review and Evaluation</vt:lpstr>
      <vt:lpstr>Element 13 – Certification and Periodic Review</vt:lpstr>
      <vt:lpstr>Hypothetical deckhand injury</vt:lpstr>
      <vt:lpstr>Cheramie SMS §080 – identify and initiate  nonconformity procedure </vt:lpstr>
      <vt:lpstr>Cheramie SMS §080 – identify and initiate  nonconformity procedure </vt:lpstr>
      <vt:lpstr>Deckhand Charlie – Subchapter M regulations implicated </vt:lpstr>
      <vt:lpstr>Deckhand Charlie –Subchapter M regulations implicated</vt:lpstr>
      <vt:lpstr>New Hire Vessel Familiarity/Orientation Checklist</vt:lpstr>
      <vt:lpstr>Deckhand Charlie??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 Training Awareness-Level</dc:title>
  <dc:creator>Shane Istre</dc:creator>
  <cp:lastModifiedBy>Marissa Henderson</cp:lastModifiedBy>
  <cp:revision>57</cp:revision>
  <dcterms:created xsi:type="dcterms:W3CDTF">2016-09-19T00:16:32Z</dcterms:created>
  <dcterms:modified xsi:type="dcterms:W3CDTF">2016-10-21T13:54:34Z</dcterms:modified>
</cp:coreProperties>
</file>