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73" r:id="rId14"/>
    <p:sldId id="270" r:id="rId15"/>
    <p:sldId id="272" r:id="rId16"/>
    <p:sldId id="265" r:id="rId1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426882" y="3335857"/>
            <a:ext cx="8520701" cy="2255820"/>
          </a:xfrm>
        </p:spPr>
        <p:txBody>
          <a:bodyPr anchor="t"/>
          <a:lstStyle>
            <a:lvl1pPr algn="l">
              <a:defRPr sz="4400" b="0">
                <a:solidFill>
                  <a:srgbClr val="003876"/>
                </a:solidFill>
              </a:defRPr>
            </a:lvl1pPr>
          </a:lstStyle>
          <a:p>
            <a:r>
              <a:rPr lang="en-US"/>
              <a:t>Click to edit Master title style</a:t>
            </a:r>
            <a:endParaRPr lang="en-US" dirty="0"/>
          </a:p>
        </p:txBody>
      </p:sp>
      <p:sp>
        <p:nvSpPr>
          <p:cNvPr id="10" name="Rectangle 3"/>
          <p:cNvSpPr>
            <a:spLocks noGrp="1" noChangeArrowheads="1"/>
          </p:cNvSpPr>
          <p:nvPr>
            <p:ph type="dt" sz="half" idx="10"/>
          </p:nvPr>
        </p:nvSpPr>
        <p:spPr bwMode="auto">
          <a:xfrm>
            <a:off x="3409387" y="5760558"/>
            <a:ext cx="2540000" cy="304800"/>
          </a:xfrm>
          <a:prstGeom prst="rect">
            <a:avLst/>
          </a:prstGeom>
          <a:ln>
            <a:miter lim="800000"/>
            <a:headEnd/>
            <a:tailEnd/>
          </a:ln>
        </p:spPr>
        <p:txBody>
          <a:bodyPr vert="horz" wrap="square" lIns="0" tIns="0" rIns="0" bIns="0" numCol="1" anchor="t" anchorCtr="0" compatLnSpc="1">
            <a:prstTxWarp prst="textNoShape">
              <a:avLst/>
            </a:prstTxWarp>
          </a:bodyPr>
          <a:lstStyle>
            <a:lvl1pPr algn="l">
              <a:spcBef>
                <a:spcPct val="20000"/>
              </a:spcBef>
              <a:defRPr sz="1200" i="1">
                <a:solidFill>
                  <a:srgbClr val="003876"/>
                </a:solidFill>
                <a:latin typeface="Georgia" charset="0"/>
                <a:ea typeface="Arial Unicode MS" charset="0"/>
                <a:cs typeface="Arial Unicode MS" charset="0"/>
              </a:defRPr>
            </a:lvl1pPr>
          </a:lstStyle>
          <a:p>
            <a:fld id="{A5EB907A-5129-4028-9694-CB2E61E0E49D}" type="datetimeFigureOut">
              <a:rPr lang="en-US" smtClean="0"/>
              <a:t>4/25/2018</a:t>
            </a:fld>
            <a:endParaRPr lang="en-US" dirty="0"/>
          </a:p>
        </p:txBody>
      </p:sp>
      <p:sp>
        <p:nvSpPr>
          <p:cNvPr id="11" name="Rectangle 5"/>
          <p:cNvSpPr>
            <a:spLocks noGrp="1" noChangeArrowheads="1"/>
          </p:cNvSpPr>
          <p:nvPr>
            <p:ph type="ftr" sz="quarter" idx="11"/>
          </p:nvPr>
        </p:nvSpPr>
        <p:spPr bwMode="auto">
          <a:xfrm>
            <a:off x="387337" y="6400800"/>
            <a:ext cx="1291167" cy="457200"/>
          </a:xfrm>
          <a:prstGeom prst="rect">
            <a:avLst/>
          </a:prstGeom>
          <a:ln>
            <a:miter lim="800000"/>
            <a:headEnd/>
            <a:tailEnd/>
          </a:ln>
        </p:spPr>
        <p:txBody>
          <a:bodyPr vert="horz" wrap="square" lIns="0" tIns="0" rIns="0" bIns="0" numCol="1" anchor="t" anchorCtr="0" compatLnSpc="1">
            <a:prstTxWarp prst="textNoShape">
              <a:avLst/>
            </a:prstTxWarp>
          </a:bodyPr>
          <a:lstStyle>
            <a:lvl1pPr algn="l">
              <a:spcBef>
                <a:spcPct val="20000"/>
              </a:spcBef>
              <a:defRPr sz="1200" i="1">
                <a:solidFill>
                  <a:srgbClr val="003876"/>
                </a:solidFill>
                <a:latin typeface="Georgia" charset="0"/>
                <a:ea typeface="Arial Unicode MS" charset="0"/>
                <a:cs typeface="Arial Unicode MS" charset="0"/>
              </a:defRPr>
            </a:lvl1pPr>
          </a:lstStyle>
          <a:p>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16" y="368271"/>
            <a:ext cx="3915856" cy="584658"/>
          </a:xfrm>
          <a:prstGeom prst="rect">
            <a:avLst/>
          </a:prstGeom>
        </p:spPr>
      </p:pic>
      <p:sp>
        <p:nvSpPr>
          <p:cNvPr id="8" name="Freeform 7"/>
          <p:cNvSpPr/>
          <p:nvPr/>
        </p:nvSpPr>
        <p:spPr>
          <a:xfrm>
            <a:off x="-52917" y="901900"/>
            <a:ext cx="3532717" cy="5988050"/>
          </a:xfrm>
          <a:custGeom>
            <a:avLst/>
            <a:gdLst>
              <a:gd name="connsiteX0" fmla="*/ 13368 w 2406316"/>
              <a:gd name="connsiteY0" fmla="*/ 0 h 5106736"/>
              <a:gd name="connsiteX1" fmla="*/ 2406316 w 2406316"/>
              <a:gd name="connsiteY1" fmla="*/ 347579 h 5106736"/>
              <a:gd name="connsiteX2" fmla="*/ 1858210 w 2406316"/>
              <a:gd name="connsiteY2" fmla="*/ 5106736 h 5106736"/>
              <a:gd name="connsiteX3" fmla="*/ 0 w 2406316"/>
              <a:gd name="connsiteY3" fmla="*/ 5093368 h 5106736"/>
              <a:gd name="connsiteX4" fmla="*/ 13368 w 2406316"/>
              <a:gd name="connsiteY4" fmla="*/ 0 h 510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316" h="5106736">
                <a:moveTo>
                  <a:pt x="13368" y="0"/>
                </a:moveTo>
                <a:lnTo>
                  <a:pt x="2406316" y="347579"/>
                </a:lnTo>
                <a:lnTo>
                  <a:pt x="1858210" y="5106736"/>
                </a:lnTo>
                <a:lnTo>
                  <a:pt x="0" y="5093368"/>
                </a:lnTo>
                <a:lnTo>
                  <a:pt x="13368" y="0"/>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Freeform 8"/>
          <p:cNvSpPr/>
          <p:nvPr/>
        </p:nvSpPr>
        <p:spPr>
          <a:xfrm>
            <a:off x="3466967" y="0"/>
            <a:ext cx="8814869" cy="1321200"/>
          </a:xfrm>
          <a:custGeom>
            <a:avLst/>
            <a:gdLst>
              <a:gd name="connsiteX0" fmla="*/ 0 w 6764421"/>
              <a:gd name="connsiteY0" fmla="*/ 2098842 h 2098842"/>
              <a:gd name="connsiteX1" fmla="*/ 227264 w 6764421"/>
              <a:gd name="connsiteY1" fmla="*/ 0 h 2098842"/>
              <a:gd name="connsiteX2" fmla="*/ 6764421 w 6764421"/>
              <a:gd name="connsiteY2" fmla="*/ 0 h 2098842"/>
              <a:gd name="connsiteX3" fmla="*/ 6751053 w 6764421"/>
              <a:gd name="connsiteY3" fmla="*/ 1376947 h 2098842"/>
              <a:gd name="connsiteX4" fmla="*/ 0 w 6764421"/>
              <a:gd name="connsiteY4" fmla="*/ 2098842 h 209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421" h="2098842">
                <a:moveTo>
                  <a:pt x="0" y="2098842"/>
                </a:moveTo>
                <a:lnTo>
                  <a:pt x="227264" y="0"/>
                </a:lnTo>
                <a:lnTo>
                  <a:pt x="6764421" y="0"/>
                </a:lnTo>
                <a:lnTo>
                  <a:pt x="6751053" y="1376947"/>
                </a:lnTo>
                <a:lnTo>
                  <a:pt x="0" y="2098842"/>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6566" name="Rectangle 6"/>
          <p:cNvSpPr>
            <a:spLocks noGrp="1" noChangeArrowheads="1"/>
          </p:cNvSpPr>
          <p:nvPr>
            <p:ph type="subTitle" sz="quarter" idx="1"/>
          </p:nvPr>
        </p:nvSpPr>
        <p:spPr>
          <a:xfrm>
            <a:off x="3426765" y="4747231"/>
            <a:ext cx="8530452" cy="1163976"/>
          </a:xfrm>
        </p:spPr>
        <p:txBody>
          <a:bodyPr wrap="none"/>
          <a:lstStyle>
            <a:lvl1pPr marL="0" indent="0" algn="l">
              <a:spcBef>
                <a:spcPct val="0"/>
              </a:spcBef>
              <a:buClrTx/>
              <a:buFontTx/>
              <a:buNone/>
              <a:defRPr>
                <a:solidFill>
                  <a:srgbClr val="899064"/>
                </a:solidFill>
                <a:ea typeface="Arial Unicode MS" charset="0"/>
                <a:cs typeface="Arial Unicode MS" charset="0"/>
              </a:defRPr>
            </a:lvl1pPr>
          </a:lstStyle>
          <a:p>
            <a:r>
              <a:rPr lang="en-US"/>
              <a:t>Click to edit Master subtitle style</a:t>
            </a:r>
            <a:endParaRPr lang="en-US" dirty="0"/>
          </a:p>
        </p:txBody>
      </p:sp>
    </p:spTree>
    <p:extLst>
      <p:ext uri="{BB962C8B-B14F-4D97-AF65-F5344CB8AC3E}">
        <p14:creationId xmlns:p14="http://schemas.microsoft.com/office/powerpoint/2010/main" val="161130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Freeform 4"/>
          <p:cNvSpPr/>
          <p:nvPr/>
        </p:nvSpPr>
        <p:spPr>
          <a:xfrm>
            <a:off x="-14817" y="-20638"/>
            <a:ext cx="12234335"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721033" y="187325"/>
            <a:ext cx="10749936" cy="879476"/>
          </a:xfrm>
        </p:spPr>
        <p:txBody>
          <a:bodyPr anchor="t">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21034" y="1463041"/>
            <a:ext cx="10763071" cy="4569058"/>
          </a:xfrm>
        </p:spPr>
        <p:txBody>
          <a:bodyPr/>
          <a:lstStyle>
            <a:lvl1pPr marL="0" indent="0">
              <a:buNone/>
              <a:defRPr sz="2400">
                <a:solidFill>
                  <a:srgbClr val="003876"/>
                </a:solidFill>
                <a:latin typeface="+mj-lt"/>
              </a:defRPr>
            </a:lvl1pPr>
            <a:lvl2pPr>
              <a:defRPr sz="2000">
                <a:solidFill>
                  <a:srgbClr val="003876"/>
                </a:solidFill>
                <a:latin typeface="+mj-lt"/>
              </a:defRPr>
            </a:lvl2pPr>
            <a:lvl3pPr>
              <a:defRPr sz="2000">
                <a:solidFill>
                  <a:srgbClr val="003876"/>
                </a:solidFill>
                <a:latin typeface="+mj-lt"/>
              </a:defRPr>
            </a:lvl3pPr>
            <a:lvl4pPr>
              <a:defRPr sz="1800">
                <a:solidFill>
                  <a:srgbClr val="003876"/>
                </a:solidFill>
                <a:latin typeface="+mj-lt"/>
              </a:defRPr>
            </a:lvl4pPr>
            <a:lvl5pPr>
              <a:defRPr sz="1800">
                <a:solidFill>
                  <a:srgbClr val="003876"/>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D198D8A8-3166-488B-A1D1-50612E0217B1}" type="slidenum">
              <a:rPr lang="en-US" smtClean="0"/>
              <a:t>‹#›</a:t>
            </a:fld>
            <a:endParaRPr lang="en-US" dirty="0"/>
          </a:p>
        </p:txBody>
      </p:sp>
    </p:spTree>
    <p:extLst>
      <p:ext uri="{BB962C8B-B14F-4D97-AF65-F5344CB8AC3E}">
        <p14:creationId xmlns:p14="http://schemas.microsoft.com/office/powerpoint/2010/main" val="426696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7" name="Freeform 6"/>
          <p:cNvSpPr/>
          <p:nvPr/>
        </p:nvSpPr>
        <p:spPr>
          <a:xfrm>
            <a:off x="-57152" y="-22543"/>
            <a:ext cx="9602151" cy="6929438"/>
          </a:xfrm>
          <a:custGeom>
            <a:avLst/>
            <a:gdLst>
              <a:gd name="connsiteX0" fmla="*/ 0 w 7196666"/>
              <a:gd name="connsiteY0" fmla="*/ 14111 h 6928555"/>
              <a:gd name="connsiteX1" fmla="*/ 28222 w 7196666"/>
              <a:gd name="connsiteY1" fmla="*/ 6928555 h 6928555"/>
              <a:gd name="connsiteX2" fmla="*/ 6434666 w 7196666"/>
              <a:gd name="connsiteY2" fmla="*/ 6928555 h 6928555"/>
              <a:gd name="connsiteX3" fmla="*/ 7196666 w 7196666"/>
              <a:gd name="connsiteY3" fmla="*/ 2074333 h 6928555"/>
              <a:gd name="connsiteX4" fmla="*/ 2991555 w 7196666"/>
              <a:gd name="connsiteY4" fmla="*/ 0 h 6928555"/>
              <a:gd name="connsiteX5" fmla="*/ 0 w 7196666"/>
              <a:gd name="connsiteY5" fmla="*/ 14111 h 6928555"/>
              <a:gd name="connsiteX0" fmla="*/ 0 w 7205765"/>
              <a:gd name="connsiteY0" fmla="*/ 14111 h 6928555"/>
              <a:gd name="connsiteX1" fmla="*/ 28222 w 7205765"/>
              <a:gd name="connsiteY1" fmla="*/ 6928555 h 6928555"/>
              <a:gd name="connsiteX2" fmla="*/ 6434666 w 7205765"/>
              <a:gd name="connsiteY2" fmla="*/ 6928555 h 6928555"/>
              <a:gd name="connsiteX3" fmla="*/ 7205765 w 7205765"/>
              <a:gd name="connsiteY3" fmla="*/ 2023275 h 6928555"/>
              <a:gd name="connsiteX4" fmla="*/ 2991555 w 7205765"/>
              <a:gd name="connsiteY4" fmla="*/ 0 h 6928555"/>
              <a:gd name="connsiteX5" fmla="*/ 0 w 7205765"/>
              <a:gd name="connsiteY5" fmla="*/ 14111 h 6928555"/>
              <a:gd name="connsiteX0" fmla="*/ 0 w 7184387"/>
              <a:gd name="connsiteY0" fmla="*/ 14111 h 6928555"/>
              <a:gd name="connsiteX1" fmla="*/ 28222 w 7184387"/>
              <a:gd name="connsiteY1" fmla="*/ 6928555 h 6928555"/>
              <a:gd name="connsiteX2" fmla="*/ 6434666 w 7184387"/>
              <a:gd name="connsiteY2" fmla="*/ 6928555 h 6928555"/>
              <a:gd name="connsiteX3" fmla="*/ 7184387 w 7184387"/>
              <a:gd name="connsiteY3" fmla="*/ 2023017 h 6928555"/>
              <a:gd name="connsiteX4" fmla="*/ 2991555 w 7184387"/>
              <a:gd name="connsiteY4" fmla="*/ 0 h 6928555"/>
              <a:gd name="connsiteX5" fmla="*/ 0 w 7184387"/>
              <a:gd name="connsiteY5" fmla="*/ 14111 h 6928555"/>
              <a:gd name="connsiteX0" fmla="*/ 0 w 7213805"/>
              <a:gd name="connsiteY0" fmla="*/ 14111 h 6928555"/>
              <a:gd name="connsiteX1" fmla="*/ 28222 w 7213805"/>
              <a:gd name="connsiteY1" fmla="*/ 6928555 h 6928555"/>
              <a:gd name="connsiteX2" fmla="*/ 6434666 w 7213805"/>
              <a:gd name="connsiteY2" fmla="*/ 6928555 h 6928555"/>
              <a:gd name="connsiteX3" fmla="*/ 7213805 w 7213805"/>
              <a:gd name="connsiteY3" fmla="*/ 2028854 h 6928555"/>
              <a:gd name="connsiteX4" fmla="*/ 2991555 w 7213805"/>
              <a:gd name="connsiteY4" fmla="*/ 0 h 6928555"/>
              <a:gd name="connsiteX5" fmla="*/ 0 w 7213805"/>
              <a:gd name="connsiteY5" fmla="*/ 14111 h 6928555"/>
              <a:gd name="connsiteX0" fmla="*/ 0 w 7200553"/>
              <a:gd name="connsiteY0" fmla="*/ 14111 h 6928555"/>
              <a:gd name="connsiteX1" fmla="*/ 28222 w 7200553"/>
              <a:gd name="connsiteY1" fmla="*/ 6928555 h 6928555"/>
              <a:gd name="connsiteX2" fmla="*/ 6434666 w 7200553"/>
              <a:gd name="connsiteY2" fmla="*/ 6928555 h 6928555"/>
              <a:gd name="connsiteX3" fmla="*/ 7200553 w 7200553"/>
              <a:gd name="connsiteY3" fmla="*/ 2040786 h 6928555"/>
              <a:gd name="connsiteX4" fmla="*/ 2991555 w 7200553"/>
              <a:gd name="connsiteY4" fmla="*/ 0 h 6928555"/>
              <a:gd name="connsiteX5" fmla="*/ 0 w 7200553"/>
              <a:gd name="connsiteY5" fmla="*/ 14111 h 69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553" h="6928555">
                <a:moveTo>
                  <a:pt x="0" y="14111"/>
                </a:moveTo>
                <a:lnTo>
                  <a:pt x="28222" y="6928555"/>
                </a:lnTo>
                <a:lnTo>
                  <a:pt x="6434666" y="6928555"/>
                </a:lnTo>
                <a:lnTo>
                  <a:pt x="7200553" y="2040786"/>
                </a:lnTo>
                <a:lnTo>
                  <a:pt x="2991555" y="0"/>
                </a:lnTo>
                <a:lnTo>
                  <a:pt x="0" y="14111"/>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8624" name="Rectangle 16"/>
          <p:cNvSpPr>
            <a:spLocks noGrp="1" noChangeArrowheads="1"/>
          </p:cNvSpPr>
          <p:nvPr>
            <p:ph type="ctrTitle"/>
          </p:nvPr>
        </p:nvSpPr>
        <p:spPr>
          <a:xfrm>
            <a:off x="418902" y="2714325"/>
            <a:ext cx="7460980" cy="1472665"/>
          </a:xfrm>
        </p:spPr>
        <p:txBody>
          <a:bodyPr/>
          <a:lstStyle>
            <a:lvl1pPr>
              <a:defRPr sz="4000">
                <a:solidFill>
                  <a:srgbClr val="004168"/>
                </a:solidFill>
              </a:defRPr>
            </a:lvl1pPr>
          </a:lstStyle>
          <a:p>
            <a:r>
              <a:rPr lang="en-US"/>
              <a:t>Click to edit Master title style</a:t>
            </a:r>
            <a:endParaRPr lang="en-US" dirty="0"/>
          </a:p>
        </p:txBody>
      </p:sp>
      <p:sp>
        <p:nvSpPr>
          <p:cNvPr id="17" name="Rectangle 17"/>
          <p:cNvSpPr>
            <a:spLocks noGrp="1" noChangeArrowheads="1"/>
          </p:cNvSpPr>
          <p:nvPr>
            <p:ph type="sldNum" sz="quarter" idx="10"/>
          </p:nvPr>
        </p:nvSpPr>
        <p:spPr/>
        <p:txBody>
          <a:bodyPr/>
          <a:lstStyle>
            <a:lvl1pPr>
              <a:defRPr smtClean="0">
                <a:solidFill>
                  <a:schemeClr val="bg1"/>
                </a:solidFill>
              </a:defRPr>
            </a:lvl1pPr>
          </a:lstStyle>
          <a:p>
            <a:fld id="{D198D8A8-3166-488B-A1D1-50612E0217B1}" type="slidenum">
              <a:rPr lang="en-US" smtClean="0"/>
              <a:t>‹#›</a:t>
            </a:fld>
            <a:endParaRPr lang="en-US"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51" y="6403388"/>
            <a:ext cx="3105533" cy="463674"/>
          </a:xfrm>
          <a:prstGeom prst="rect">
            <a:avLst/>
          </a:prstGeom>
        </p:spPr>
      </p:pic>
      <p:sp>
        <p:nvSpPr>
          <p:cNvPr id="8" name="Freeform 7"/>
          <p:cNvSpPr/>
          <p:nvPr/>
        </p:nvSpPr>
        <p:spPr>
          <a:xfrm>
            <a:off x="9539818" y="-35561"/>
            <a:ext cx="2699596" cy="2067561"/>
          </a:xfrm>
          <a:custGeom>
            <a:avLst/>
            <a:gdLst>
              <a:gd name="connsiteX0" fmla="*/ 0 w 2017889"/>
              <a:gd name="connsiteY0" fmla="*/ 2060222 h 2060222"/>
              <a:gd name="connsiteX1" fmla="*/ 2017889 w 2017889"/>
              <a:gd name="connsiteY1" fmla="*/ 1763889 h 2060222"/>
              <a:gd name="connsiteX2" fmla="*/ 1989667 w 2017889"/>
              <a:gd name="connsiteY2" fmla="*/ 0 h 2060222"/>
              <a:gd name="connsiteX3" fmla="*/ 352778 w 2017889"/>
              <a:gd name="connsiteY3" fmla="*/ 42333 h 2060222"/>
              <a:gd name="connsiteX4" fmla="*/ 0 w 2017889"/>
              <a:gd name="connsiteY4" fmla="*/ 2060222 h 2060222"/>
              <a:gd name="connsiteX0" fmla="*/ 0 w 2017889"/>
              <a:gd name="connsiteY0" fmla="*/ 2060222 h 2060222"/>
              <a:gd name="connsiteX1" fmla="*/ 2017889 w 2017889"/>
              <a:gd name="connsiteY1" fmla="*/ 1763889 h 2060222"/>
              <a:gd name="connsiteX2" fmla="*/ 1989667 w 2017889"/>
              <a:gd name="connsiteY2" fmla="*/ 0 h 2060222"/>
              <a:gd name="connsiteX3" fmla="*/ 352778 w 2017889"/>
              <a:gd name="connsiteY3" fmla="*/ 129590 h 2060222"/>
              <a:gd name="connsiteX4" fmla="*/ 0 w 2017889"/>
              <a:gd name="connsiteY4" fmla="*/ 2060222 h 2060222"/>
              <a:gd name="connsiteX0" fmla="*/ 0 w 2017889"/>
              <a:gd name="connsiteY0" fmla="*/ 1930632 h 1930632"/>
              <a:gd name="connsiteX1" fmla="*/ 2017889 w 2017889"/>
              <a:gd name="connsiteY1" fmla="*/ 1634299 h 1930632"/>
              <a:gd name="connsiteX2" fmla="*/ 1989667 w 2017889"/>
              <a:gd name="connsiteY2" fmla="*/ 6142 h 1930632"/>
              <a:gd name="connsiteX3" fmla="*/ 352778 w 2017889"/>
              <a:gd name="connsiteY3" fmla="*/ 0 h 1930632"/>
              <a:gd name="connsiteX4" fmla="*/ 0 w 2017889"/>
              <a:gd name="connsiteY4" fmla="*/ 1930632 h 1930632"/>
              <a:gd name="connsiteX0" fmla="*/ 0 w 2017889"/>
              <a:gd name="connsiteY0" fmla="*/ 1963271 h 1963271"/>
              <a:gd name="connsiteX1" fmla="*/ 2017889 w 2017889"/>
              <a:gd name="connsiteY1" fmla="*/ 1666938 h 1963271"/>
              <a:gd name="connsiteX2" fmla="*/ 1989667 w 2017889"/>
              <a:gd name="connsiteY2" fmla="*/ 0 h 1963271"/>
              <a:gd name="connsiteX3" fmla="*/ 352778 w 2017889"/>
              <a:gd name="connsiteY3" fmla="*/ 32639 h 1963271"/>
              <a:gd name="connsiteX4" fmla="*/ 0 w 2017889"/>
              <a:gd name="connsiteY4" fmla="*/ 1963271 h 1963271"/>
              <a:gd name="connsiteX0" fmla="*/ 0 w 2017889"/>
              <a:gd name="connsiteY0" fmla="*/ 1963271 h 1963271"/>
              <a:gd name="connsiteX1" fmla="*/ 2017889 w 2017889"/>
              <a:gd name="connsiteY1" fmla="*/ 1666938 h 1963271"/>
              <a:gd name="connsiteX2" fmla="*/ 1989667 w 2017889"/>
              <a:gd name="connsiteY2" fmla="*/ 0 h 1963271"/>
              <a:gd name="connsiteX3" fmla="*/ 352778 w 2017889"/>
              <a:gd name="connsiteY3" fmla="*/ 3554 h 1963271"/>
              <a:gd name="connsiteX4" fmla="*/ 0 w 2017889"/>
              <a:gd name="connsiteY4" fmla="*/ 1963271 h 1963271"/>
              <a:gd name="connsiteX0" fmla="*/ 0 w 1989667"/>
              <a:gd name="connsiteY0" fmla="*/ 1963271 h 1963271"/>
              <a:gd name="connsiteX1" fmla="*/ 1930694 w 1989667"/>
              <a:gd name="connsiteY1" fmla="*/ 1666938 h 1963271"/>
              <a:gd name="connsiteX2" fmla="*/ 1989667 w 1989667"/>
              <a:gd name="connsiteY2" fmla="*/ 0 h 1963271"/>
              <a:gd name="connsiteX3" fmla="*/ 352778 w 1989667"/>
              <a:gd name="connsiteY3" fmla="*/ 3554 h 1963271"/>
              <a:gd name="connsiteX4" fmla="*/ 0 w 1989667"/>
              <a:gd name="connsiteY4" fmla="*/ 1963271 h 1963271"/>
              <a:gd name="connsiteX0" fmla="*/ 0 w 1930694"/>
              <a:gd name="connsiteY0" fmla="*/ 1972966 h 1972966"/>
              <a:gd name="connsiteX1" fmla="*/ 1930694 w 1930694"/>
              <a:gd name="connsiteY1" fmla="*/ 1676633 h 1972966"/>
              <a:gd name="connsiteX2" fmla="*/ 1921849 w 1930694"/>
              <a:gd name="connsiteY2" fmla="*/ 0 h 1972966"/>
              <a:gd name="connsiteX3" fmla="*/ 352778 w 1930694"/>
              <a:gd name="connsiteY3" fmla="*/ 13249 h 1972966"/>
              <a:gd name="connsiteX4" fmla="*/ 0 w 1930694"/>
              <a:gd name="connsiteY4" fmla="*/ 1972966 h 197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94" h="1972966">
                <a:moveTo>
                  <a:pt x="0" y="1972966"/>
                </a:moveTo>
                <a:lnTo>
                  <a:pt x="1930694" y="1676633"/>
                </a:lnTo>
                <a:cubicBezTo>
                  <a:pt x="1927746" y="1117755"/>
                  <a:pt x="1924797" y="558878"/>
                  <a:pt x="1921849" y="0"/>
                </a:cubicBezTo>
                <a:lnTo>
                  <a:pt x="352778" y="13249"/>
                </a:lnTo>
                <a:lnTo>
                  <a:pt x="0" y="1972966"/>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Text Placeholder 3"/>
          <p:cNvSpPr>
            <a:spLocks noGrp="1"/>
          </p:cNvSpPr>
          <p:nvPr>
            <p:ph type="body" sz="quarter" idx="11"/>
          </p:nvPr>
        </p:nvSpPr>
        <p:spPr>
          <a:xfrm>
            <a:off x="425751" y="4338639"/>
            <a:ext cx="4965700" cy="1189037"/>
          </a:xfrm>
        </p:spPr>
        <p:txBody>
          <a:bodyPr/>
          <a:lstStyle>
            <a:lvl1pPr marL="0" indent="0">
              <a:buNone/>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20155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1033" y="1489576"/>
            <a:ext cx="5184465" cy="639762"/>
          </a:xfrm>
        </p:spPr>
        <p:txBody>
          <a:bodyPr anchor="b"/>
          <a:lstStyle>
            <a:lvl1pPr marL="0" indent="0">
              <a:buNone/>
              <a:defRPr sz="2400" b="1">
                <a:solidFill>
                  <a:srgbClr val="0038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21033" y="2129338"/>
            <a:ext cx="5184465" cy="39568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660" y="1499408"/>
            <a:ext cx="5186501" cy="639762"/>
          </a:xfrm>
        </p:spPr>
        <p:txBody>
          <a:bodyPr anchor="b"/>
          <a:lstStyle>
            <a:lvl1pPr marL="0" indent="0">
              <a:buNone/>
              <a:defRPr sz="2400" b="1">
                <a:solidFill>
                  <a:srgbClr val="0038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660" y="2139170"/>
            <a:ext cx="5186501" cy="3927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fld id="{D198D8A8-3166-488B-A1D1-50612E0217B1}" type="slidenum">
              <a:rPr lang="en-US" smtClean="0"/>
              <a:t>‹#›</a:t>
            </a:fld>
            <a:endParaRPr lang="en-US" dirty="0"/>
          </a:p>
        </p:txBody>
      </p:sp>
      <p:sp>
        <p:nvSpPr>
          <p:cNvPr id="9" name="Freeform 8"/>
          <p:cNvSpPr/>
          <p:nvPr/>
        </p:nvSpPr>
        <p:spPr>
          <a:xfrm>
            <a:off x="-14817" y="-20638"/>
            <a:ext cx="12234335"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 name="Title 10"/>
          <p:cNvSpPr>
            <a:spLocks noGrp="1"/>
          </p:cNvSpPr>
          <p:nvPr>
            <p:ph type="title"/>
          </p:nvPr>
        </p:nvSpPr>
        <p:spPr>
          <a:xfrm>
            <a:off x="721036" y="187326"/>
            <a:ext cx="10749933" cy="879475"/>
          </a:xfrm>
        </p:spPr>
        <p:txBody>
          <a:bodyPr anchor="t"/>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1138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9167" y="1578542"/>
            <a:ext cx="6454125" cy="45174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7924" y="2143434"/>
            <a:ext cx="3303161" cy="39525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D198D8A8-3166-488B-A1D1-50612E0217B1}" type="slidenum">
              <a:rPr lang="en-US" smtClean="0"/>
              <a:t>‹#›</a:t>
            </a:fld>
            <a:endParaRPr lang="en-US" dirty="0"/>
          </a:p>
        </p:txBody>
      </p:sp>
      <p:sp>
        <p:nvSpPr>
          <p:cNvPr id="6" name="Freeform 5"/>
          <p:cNvSpPr/>
          <p:nvPr/>
        </p:nvSpPr>
        <p:spPr>
          <a:xfrm>
            <a:off x="-14817" y="-20638"/>
            <a:ext cx="12234335"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8" name="Title 7"/>
          <p:cNvSpPr>
            <a:spLocks noGrp="1"/>
          </p:cNvSpPr>
          <p:nvPr>
            <p:ph type="title"/>
          </p:nvPr>
        </p:nvSpPr>
        <p:spPr>
          <a:xfrm>
            <a:off x="721035" y="187326"/>
            <a:ext cx="10776155" cy="879475"/>
          </a:xfrm>
        </p:spPr>
        <p:txBody>
          <a:bodyPr anchor="t"/>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88099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356852"/>
            <a:ext cx="7315200" cy="3370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D198D8A8-3166-488B-A1D1-50612E0217B1}" type="slidenum">
              <a:rPr lang="en-US" smtClean="0"/>
              <a:t>‹#›</a:t>
            </a:fld>
            <a:endParaRPr lang="en-US" dirty="0"/>
          </a:p>
        </p:txBody>
      </p:sp>
      <p:sp>
        <p:nvSpPr>
          <p:cNvPr id="6" name="Freeform 5"/>
          <p:cNvSpPr/>
          <p:nvPr/>
        </p:nvSpPr>
        <p:spPr>
          <a:xfrm>
            <a:off x="-14817" y="-20638"/>
            <a:ext cx="12234335"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8" name="Title 7"/>
          <p:cNvSpPr>
            <a:spLocks noGrp="1"/>
          </p:cNvSpPr>
          <p:nvPr>
            <p:ph type="title"/>
          </p:nvPr>
        </p:nvSpPr>
        <p:spPr>
          <a:xfrm>
            <a:off x="721032" y="187326"/>
            <a:ext cx="10776155" cy="879475"/>
          </a:xfrm>
        </p:spPr>
        <p:txBody>
          <a:bodyPr anchor="t"/>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57903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4"/>
          <p:cNvSpPr>
            <a:spLocks noGrp="1" noChangeArrowheads="1"/>
          </p:cNvSpPr>
          <p:nvPr>
            <p:ph type="sldNum" sz="quarter" idx="10"/>
          </p:nvPr>
        </p:nvSpPr>
        <p:spPr>
          <a:ln/>
        </p:spPr>
        <p:txBody>
          <a:bodyPr/>
          <a:lstStyle>
            <a:lvl1pPr>
              <a:defRPr/>
            </a:lvl1pPr>
          </a:lstStyle>
          <a:p>
            <a:fld id="{D198D8A8-3166-488B-A1D1-50612E0217B1}" type="slidenum">
              <a:rPr lang="en-US" smtClean="0"/>
              <a:t>‹#›</a:t>
            </a:fld>
            <a:endParaRPr lang="en-US" dirty="0"/>
          </a:p>
        </p:txBody>
      </p:sp>
      <p:sp>
        <p:nvSpPr>
          <p:cNvPr id="4" name="Freeform 3"/>
          <p:cNvSpPr/>
          <p:nvPr/>
        </p:nvSpPr>
        <p:spPr>
          <a:xfrm>
            <a:off x="-14817" y="-20638"/>
            <a:ext cx="12234335"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721034" y="187326"/>
            <a:ext cx="10776153" cy="879475"/>
          </a:xfrm>
        </p:spPr>
        <p:txBody>
          <a:bodyPr anchor="t"/>
          <a:lstStyle>
            <a:lvl1pPr>
              <a:defRPr lang="en-US" sz="3200" kern="0" dirty="0" smtClean="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00378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04672" y="187325"/>
            <a:ext cx="10428224" cy="115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
        <p:nvSpPr>
          <p:cNvPr id="65540" name="Rectangle 4"/>
          <p:cNvSpPr>
            <a:spLocks noGrp="1" noChangeArrowheads="1"/>
          </p:cNvSpPr>
          <p:nvPr>
            <p:ph type="sldNum" sz="quarter" idx="4"/>
          </p:nvPr>
        </p:nvSpPr>
        <p:spPr bwMode="auto">
          <a:xfrm>
            <a:off x="10600623" y="6416675"/>
            <a:ext cx="1463040" cy="466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chemeClr val="bg1"/>
                </a:solidFill>
                <a:latin typeface="Georgia" pitchFamily="18" charset="0"/>
              </a:defRPr>
            </a:lvl1pPr>
          </a:lstStyle>
          <a:p>
            <a:fld id="{D198D8A8-3166-488B-A1D1-50612E0217B1}" type="slidenum">
              <a:rPr lang="en-US" smtClean="0"/>
              <a:t>‹#›</a:t>
            </a:fld>
            <a:endParaRPr lang="en-US" dirty="0"/>
          </a:p>
        </p:txBody>
      </p:sp>
      <p:sp>
        <p:nvSpPr>
          <p:cNvPr id="1030" name="Rectangle 6"/>
          <p:cNvSpPr>
            <a:spLocks noGrp="1" noChangeArrowheads="1"/>
          </p:cNvSpPr>
          <p:nvPr>
            <p:ph type="body" idx="1"/>
          </p:nvPr>
        </p:nvSpPr>
        <p:spPr bwMode="auto">
          <a:xfrm>
            <a:off x="820675" y="1524001"/>
            <a:ext cx="10443252"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1"/>
            <a:endParaRPr lang="en-US" dirty="0"/>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099" y="6416676"/>
            <a:ext cx="3112380" cy="464695"/>
          </a:xfrm>
          <a:prstGeom prst="rect">
            <a:avLst/>
          </a:prstGeom>
        </p:spPr>
      </p:pic>
    </p:spTree>
    <p:extLst>
      <p:ext uri="{BB962C8B-B14F-4D97-AF65-F5344CB8AC3E}">
        <p14:creationId xmlns:p14="http://schemas.microsoft.com/office/powerpoint/2010/main" val="530069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fontAlgn="base" hangingPunct="1">
        <a:lnSpc>
          <a:spcPct val="105000"/>
        </a:lnSpc>
        <a:spcBef>
          <a:spcPct val="0"/>
        </a:spcBef>
        <a:spcAft>
          <a:spcPct val="0"/>
        </a:spcAft>
        <a:defRPr sz="3200">
          <a:solidFill>
            <a:schemeClr val="bg1"/>
          </a:solidFill>
          <a:latin typeface="+mj-lt"/>
          <a:ea typeface="+mj-ea"/>
          <a:cs typeface="+mj-cs"/>
        </a:defRPr>
      </a:lvl1pPr>
      <a:lvl2pPr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2pPr>
      <a:lvl3pPr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3pPr>
      <a:lvl4pPr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4pPr>
      <a:lvl5pPr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5pPr>
      <a:lvl6pPr marL="457200"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6pPr>
      <a:lvl7pPr marL="914400"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7pPr>
      <a:lvl8pPr marL="1371600"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8pPr>
      <a:lvl9pPr marL="1828800" algn="l" defTabSz="457200" rtl="0" eaLnBrk="1" fontAlgn="base" hangingPunct="1">
        <a:lnSpc>
          <a:spcPct val="105000"/>
        </a:lnSpc>
        <a:spcBef>
          <a:spcPct val="0"/>
        </a:spcBef>
        <a:spcAft>
          <a:spcPct val="0"/>
        </a:spcAft>
        <a:defRPr sz="2400">
          <a:solidFill>
            <a:schemeClr val="bg1"/>
          </a:solidFill>
          <a:latin typeface="Arial" charset="0"/>
          <a:ea typeface="Arial Unicode MS" charset="0"/>
          <a:cs typeface="Arial" charset="0"/>
        </a:defRPr>
      </a:lvl9pPr>
    </p:titleStyle>
    <p:bodyStyle>
      <a:lvl1pPr marL="177800" indent="-177800" algn="l" rtl="0" eaLnBrk="1" fontAlgn="base" hangingPunct="1">
        <a:spcBef>
          <a:spcPct val="20000"/>
        </a:spcBef>
        <a:spcAft>
          <a:spcPct val="0"/>
        </a:spcAft>
        <a:buClr>
          <a:schemeClr val="accent1"/>
        </a:buClr>
        <a:buChar char="•"/>
        <a:defRPr sz="2000">
          <a:solidFill>
            <a:srgbClr val="003876"/>
          </a:solidFill>
          <a:latin typeface="+mj-lt"/>
          <a:ea typeface="MS PGothic" pitchFamily="34" charset="-128"/>
          <a:cs typeface="+mn-cs"/>
        </a:defRPr>
      </a:lvl1pPr>
      <a:lvl2pPr marL="519113" indent="-173038" algn="l" rtl="0" eaLnBrk="1" fontAlgn="base" hangingPunct="1">
        <a:spcBef>
          <a:spcPct val="20000"/>
        </a:spcBef>
        <a:spcAft>
          <a:spcPct val="0"/>
        </a:spcAft>
        <a:buClr>
          <a:schemeClr val="accent1"/>
        </a:buClr>
        <a:buChar char="•"/>
        <a:defRPr sz="2000">
          <a:solidFill>
            <a:srgbClr val="003876"/>
          </a:solidFill>
          <a:latin typeface="+mj-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j-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j-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j-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j-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j-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j-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6DF1-2E7A-4E06-A6EC-49DBE3BEE281}"/>
              </a:ext>
            </a:extLst>
          </p:cNvPr>
          <p:cNvSpPr>
            <a:spLocks noGrp="1"/>
          </p:cNvSpPr>
          <p:nvPr>
            <p:ph type="ctrTitle"/>
          </p:nvPr>
        </p:nvSpPr>
        <p:spPr>
          <a:xfrm>
            <a:off x="3528795" y="1364445"/>
            <a:ext cx="8520701" cy="4826630"/>
          </a:xfrm>
        </p:spPr>
        <p:txBody>
          <a:bodyPr/>
          <a:lstStyle/>
          <a:p>
            <a:r>
              <a:rPr lang="en-US" sz="4000" i="1" dirty="0"/>
              <a:t>Brian Newton v. Parker Drilling Management Services, Ltd. </a:t>
            </a:r>
            <a:br>
              <a:rPr lang="en-US" dirty="0"/>
            </a:br>
            <a:br>
              <a:rPr lang="en-US" dirty="0"/>
            </a:br>
            <a:r>
              <a:rPr lang="en-US" sz="4000" dirty="0"/>
              <a:t>U.S. Court of Appeals for the </a:t>
            </a:r>
            <a:br>
              <a:rPr lang="en-US" sz="4000" dirty="0"/>
            </a:br>
            <a:r>
              <a:rPr lang="en-US" sz="4000" dirty="0"/>
              <a:t>Ninth Circuit, No. 15-56352</a:t>
            </a:r>
            <a:br>
              <a:rPr lang="en-US" sz="4000" dirty="0"/>
            </a:br>
            <a:r>
              <a:rPr lang="en-US" sz="4000" dirty="0"/>
              <a:t> </a:t>
            </a:r>
            <a:br>
              <a:rPr lang="en-US" sz="4000" dirty="0"/>
            </a:br>
            <a:r>
              <a:rPr lang="en-US" sz="4000" dirty="0"/>
              <a:t>Opinion entered February 5, 2018 </a:t>
            </a:r>
            <a:br>
              <a:rPr lang="en-US" sz="4000" dirty="0"/>
            </a:br>
            <a:br>
              <a:rPr lang="en-US" sz="4000" dirty="0"/>
            </a:br>
            <a:endParaRPr lang="en-US" sz="4000" dirty="0"/>
          </a:p>
        </p:txBody>
      </p:sp>
    </p:spTree>
    <p:extLst>
      <p:ext uri="{BB962C8B-B14F-4D97-AF65-F5344CB8AC3E}">
        <p14:creationId xmlns:p14="http://schemas.microsoft.com/office/powerpoint/2010/main" val="112472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3BA5-9304-4A7C-A1B1-052A86EBD4A2}"/>
              </a:ext>
            </a:extLst>
          </p:cNvPr>
          <p:cNvSpPr>
            <a:spLocks noGrp="1"/>
          </p:cNvSpPr>
          <p:nvPr>
            <p:ph type="title"/>
          </p:nvPr>
        </p:nvSpPr>
        <p:spPr/>
        <p:txBody>
          <a:bodyPr/>
          <a:lstStyle/>
          <a:p>
            <a:r>
              <a:rPr lang="en-US" dirty="0"/>
              <a:t>FLSA SAVINGS CLAUSE </a:t>
            </a:r>
          </a:p>
        </p:txBody>
      </p:sp>
      <p:sp>
        <p:nvSpPr>
          <p:cNvPr id="3" name="TextBox 2">
            <a:extLst>
              <a:ext uri="{FF2B5EF4-FFF2-40B4-BE49-F238E27FC236}">
                <a16:creationId xmlns:a16="http://schemas.microsoft.com/office/drawing/2014/main" id="{052403AF-DE98-4E10-A939-D1DA717EA921}"/>
              </a:ext>
            </a:extLst>
          </p:cNvPr>
          <p:cNvSpPr txBox="1"/>
          <p:nvPr/>
        </p:nvSpPr>
        <p:spPr>
          <a:xfrm>
            <a:off x="721034" y="1905506"/>
            <a:ext cx="8708192" cy="3046988"/>
          </a:xfrm>
          <a:prstGeom prst="rect">
            <a:avLst/>
          </a:prstGeom>
          <a:noFill/>
        </p:spPr>
        <p:txBody>
          <a:bodyPr wrap="square" rtlCol="0">
            <a:spAutoFit/>
          </a:bodyPr>
          <a:lstStyle/>
          <a:p>
            <a:pPr marL="342900" indent="-342900">
              <a:buFont typeface="Arial" panose="020B0604020202020204" pitchFamily="34" charset="0"/>
              <a:buChar char="•"/>
            </a:pPr>
            <a:r>
              <a:rPr lang="en-US" dirty="0"/>
              <a:t>29 U.S.C.§ 218(a) </a:t>
            </a:r>
          </a:p>
          <a:p>
            <a:pPr lvl="1"/>
            <a:endParaRPr lang="en-US" dirty="0"/>
          </a:p>
          <a:p>
            <a:pPr lvl="1"/>
            <a:r>
              <a:rPr lang="en-US" dirty="0"/>
              <a:t>“No provision of [FLSA] excuse[s] noncompliance with any Federal or State law … establishing a minimum wage higher than the minimum wage established under [FLSA] or a maximum workweek lower than the maximum workweek established under [FLSA].”</a:t>
            </a:r>
            <a:br>
              <a:rPr lang="en-US" dirty="0"/>
            </a:br>
            <a:endParaRPr lang="en-US" dirty="0"/>
          </a:p>
        </p:txBody>
      </p:sp>
    </p:spTree>
    <p:extLst>
      <p:ext uri="{BB962C8B-B14F-4D97-AF65-F5344CB8AC3E}">
        <p14:creationId xmlns:p14="http://schemas.microsoft.com/office/powerpoint/2010/main" val="245881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A6CA-FF9F-47AD-A5C4-86CB5D83FA6E}"/>
              </a:ext>
            </a:extLst>
          </p:cNvPr>
          <p:cNvSpPr>
            <a:spLocks noGrp="1"/>
          </p:cNvSpPr>
          <p:nvPr>
            <p:ph type="title"/>
          </p:nvPr>
        </p:nvSpPr>
        <p:spPr/>
        <p:txBody>
          <a:bodyPr/>
          <a:lstStyle/>
          <a:p>
            <a:r>
              <a:rPr lang="en-US" dirty="0"/>
              <a:t>9th CIRCUIT ANALYSIS </a:t>
            </a:r>
          </a:p>
        </p:txBody>
      </p:sp>
      <p:sp>
        <p:nvSpPr>
          <p:cNvPr id="3" name="TextBox 2">
            <a:extLst>
              <a:ext uri="{FF2B5EF4-FFF2-40B4-BE49-F238E27FC236}">
                <a16:creationId xmlns:a16="http://schemas.microsoft.com/office/drawing/2014/main" id="{D65826EE-71C6-45C3-8EC8-58565E08C74C}"/>
              </a:ext>
            </a:extLst>
          </p:cNvPr>
          <p:cNvSpPr txBox="1"/>
          <p:nvPr/>
        </p:nvSpPr>
        <p:spPr>
          <a:xfrm>
            <a:off x="721034" y="1874728"/>
            <a:ext cx="10607954"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Text and legislative history of OCSLA</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meaning of “not inconsistent”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Whether California minimum wage and overtime laws are inconsistent with federal law</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42954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DA01-C95F-40EB-9824-21BFE8E85A79}"/>
              </a:ext>
            </a:extLst>
          </p:cNvPr>
          <p:cNvSpPr>
            <a:spLocks noGrp="1"/>
          </p:cNvSpPr>
          <p:nvPr>
            <p:ph type="title"/>
          </p:nvPr>
        </p:nvSpPr>
        <p:spPr/>
        <p:txBody>
          <a:bodyPr/>
          <a:lstStyle/>
          <a:p>
            <a:r>
              <a:rPr lang="en-US" dirty="0"/>
              <a:t>9th CIRCUIT HOLDING</a:t>
            </a:r>
          </a:p>
        </p:txBody>
      </p:sp>
      <p:sp>
        <p:nvSpPr>
          <p:cNvPr id="3" name="TextBox 2">
            <a:extLst>
              <a:ext uri="{FF2B5EF4-FFF2-40B4-BE49-F238E27FC236}">
                <a16:creationId xmlns:a16="http://schemas.microsoft.com/office/drawing/2014/main" id="{9A4972AA-9B12-4347-89D1-09CA0210F43C}"/>
              </a:ext>
            </a:extLst>
          </p:cNvPr>
          <p:cNvSpPr txBox="1"/>
          <p:nvPr/>
        </p:nvSpPr>
        <p:spPr>
          <a:xfrm>
            <a:off x="1174459" y="1702965"/>
            <a:ext cx="10050011" cy="3785652"/>
          </a:xfrm>
          <a:prstGeom prst="rect">
            <a:avLst/>
          </a:prstGeom>
          <a:noFill/>
        </p:spPr>
        <p:txBody>
          <a:bodyPr wrap="square" rtlCol="0">
            <a:spAutoFit/>
          </a:bodyPr>
          <a:lstStyle/>
          <a:p>
            <a:pPr marL="342900" indent="-342900" algn="just">
              <a:buFont typeface="Arial" panose="020B0604020202020204" pitchFamily="34" charset="0"/>
              <a:buChar char="•"/>
            </a:pPr>
            <a:r>
              <a:rPr lang="en-US" dirty="0"/>
              <a:t>“we hold that state wage and hour laws are adopted as surrogate federal law on the OCS as long as they are ‘applicable and not inconsistent’ with existing federal law.”</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“the absence of a federal law is not, as the district court concluded, a prerequisite to adopting state law as surrogate federal law under [OCSLA]”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FLSA’s savings clause permits more protective state wage and hour laws</a:t>
            </a:r>
          </a:p>
        </p:txBody>
      </p:sp>
    </p:spTree>
    <p:extLst>
      <p:ext uri="{BB962C8B-B14F-4D97-AF65-F5344CB8AC3E}">
        <p14:creationId xmlns:p14="http://schemas.microsoft.com/office/powerpoint/2010/main" val="79584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6206-810F-421D-BD3D-1640D7295832}"/>
              </a:ext>
            </a:extLst>
          </p:cNvPr>
          <p:cNvSpPr>
            <a:spLocks noGrp="1"/>
          </p:cNvSpPr>
          <p:nvPr>
            <p:ph type="title"/>
          </p:nvPr>
        </p:nvSpPr>
        <p:spPr/>
        <p:txBody>
          <a:bodyPr/>
          <a:lstStyle/>
          <a:p>
            <a:r>
              <a:rPr lang="en-US" dirty="0"/>
              <a:t>9th CIRCUIT HOLDING</a:t>
            </a:r>
          </a:p>
        </p:txBody>
      </p:sp>
      <p:sp>
        <p:nvSpPr>
          <p:cNvPr id="3" name="TextBox 2">
            <a:extLst>
              <a:ext uri="{FF2B5EF4-FFF2-40B4-BE49-F238E27FC236}">
                <a16:creationId xmlns:a16="http://schemas.microsoft.com/office/drawing/2014/main" id="{7CBBC268-0CE9-473E-94CD-66522076E851}"/>
              </a:ext>
            </a:extLst>
          </p:cNvPr>
          <p:cNvSpPr txBox="1"/>
          <p:nvPr/>
        </p:nvSpPr>
        <p:spPr>
          <a:xfrm>
            <a:off x="721034" y="1244942"/>
            <a:ext cx="10776152" cy="4401205"/>
          </a:xfrm>
          <a:prstGeom prst="rect">
            <a:avLst/>
          </a:prstGeom>
          <a:noFill/>
        </p:spPr>
        <p:txBody>
          <a:bodyPr wrap="square" rtlCol="0">
            <a:spAutoFit/>
          </a:bodyPr>
          <a:lstStyle/>
          <a:p>
            <a:pPr marL="342900" indent="-342900" algn="just">
              <a:buFont typeface="Arial" panose="020B0604020202020204" pitchFamily="34" charset="0"/>
              <a:buChar char="•"/>
            </a:pPr>
            <a:r>
              <a:rPr lang="en-US" sz="2800" dirty="0"/>
              <a:t>“Applicable” does not equate to “necessary”</a:t>
            </a:r>
          </a:p>
          <a:p>
            <a:pPr marL="342900" indent="-342900" algn="just">
              <a:buFont typeface="Arial" panose="020B0604020202020204" pitchFamily="34" charset="0"/>
              <a:buChar char="•"/>
            </a:pPr>
            <a:endParaRPr lang="en-US" sz="2800" dirty="0"/>
          </a:p>
          <a:p>
            <a:pPr marL="342900" indent="-342900" algn="just">
              <a:buFont typeface="Arial" panose="020B0604020202020204" pitchFamily="34" charset="0"/>
              <a:buChar char="•"/>
            </a:pPr>
            <a:r>
              <a:rPr lang="en-US" sz="2800" dirty="0"/>
              <a:t>“significant void or gap does not mean the complete absence of any federal law as a prerequisite to the application of state law” </a:t>
            </a:r>
          </a:p>
          <a:p>
            <a:pPr marL="342900" indent="-342900" algn="just">
              <a:buFont typeface="Arial" panose="020B0604020202020204" pitchFamily="34" charset="0"/>
              <a:buChar char="•"/>
            </a:pPr>
            <a:endParaRPr lang="en-US" sz="2800" dirty="0"/>
          </a:p>
          <a:p>
            <a:pPr marL="342900" indent="-342900" algn="just">
              <a:buFont typeface="Arial" panose="020B0604020202020204" pitchFamily="34" charset="0"/>
              <a:buChar char="•"/>
            </a:pPr>
            <a:r>
              <a:rPr lang="en-US" sz="2800" dirty="0"/>
              <a:t>California’s wage and hour laws apply to platforms subject to OCSLA </a:t>
            </a:r>
          </a:p>
          <a:p>
            <a:pPr marL="342900" indent="-342900" algn="just">
              <a:buFont typeface="Arial" panose="020B0604020202020204" pitchFamily="34" charset="0"/>
              <a:buChar char="•"/>
            </a:pPr>
            <a:endParaRPr lang="en-US" sz="2800" dirty="0"/>
          </a:p>
          <a:p>
            <a:pPr marL="342900" indent="-342900" algn="just">
              <a:buFont typeface="Arial" panose="020B0604020202020204" pitchFamily="34" charset="0"/>
              <a:buChar char="•"/>
            </a:pPr>
            <a:r>
              <a:rPr lang="en-US" sz="2800" dirty="0"/>
              <a:t>9th Circuit vacates the order dismissing Newton’s claims and remands to the district court </a:t>
            </a:r>
          </a:p>
        </p:txBody>
      </p:sp>
    </p:spTree>
    <p:extLst>
      <p:ext uri="{BB962C8B-B14F-4D97-AF65-F5344CB8AC3E}">
        <p14:creationId xmlns:p14="http://schemas.microsoft.com/office/powerpoint/2010/main" val="369261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742C-3BCA-4471-AC52-4C22E975EE89}"/>
              </a:ext>
            </a:extLst>
          </p:cNvPr>
          <p:cNvSpPr>
            <a:spLocks noGrp="1"/>
          </p:cNvSpPr>
          <p:nvPr>
            <p:ph type="title"/>
          </p:nvPr>
        </p:nvSpPr>
        <p:spPr/>
        <p:txBody>
          <a:bodyPr/>
          <a:lstStyle/>
          <a:p>
            <a:r>
              <a:rPr lang="en-US" dirty="0"/>
              <a:t>SUBSEQUENT HISTORY </a:t>
            </a:r>
          </a:p>
        </p:txBody>
      </p:sp>
      <p:sp>
        <p:nvSpPr>
          <p:cNvPr id="3" name="TextBox 2">
            <a:extLst>
              <a:ext uri="{FF2B5EF4-FFF2-40B4-BE49-F238E27FC236}">
                <a16:creationId xmlns:a16="http://schemas.microsoft.com/office/drawing/2014/main" id="{B29FD2C9-B806-4D2B-9E3E-9652AD6B4E7C}"/>
              </a:ext>
            </a:extLst>
          </p:cNvPr>
          <p:cNvSpPr txBox="1"/>
          <p:nvPr/>
        </p:nvSpPr>
        <p:spPr>
          <a:xfrm>
            <a:off x="721035" y="2340125"/>
            <a:ext cx="10855772"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Pending petition for rehearing en banc, filed on March 22, 2018 by Parker Drilling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Numerous amicus briefs submitted in conjunction with petition for rehearing </a:t>
            </a:r>
          </a:p>
        </p:txBody>
      </p:sp>
    </p:spTree>
    <p:extLst>
      <p:ext uri="{BB962C8B-B14F-4D97-AF65-F5344CB8AC3E}">
        <p14:creationId xmlns:p14="http://schemas.microsoft.com/office/powerpoint/2010/main" val="386096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083-77C1-4B70-A3B2-36F4B69FCDC2}"/>
              </a:ext>
            </a:extLst>
          </p:cNvPr>
          <p:cNvSpPr>
            <a:spLocks noGrp="1"/>
          </p:cNvSpPr>
          <p:nvPr>
            <p:ph type="title"/>
          </p:nvPr>
        </p:nvSpPr>
        <p:spPr/>
        <p:txBody>
          <a:bodyPr/>
          <a:lstStyle/>
          <a:p>
            <a:r>
              <a:rPr lang="en-US" dirty="0"/>
              <a:t>IMPACTS OF RULING</a:t>
            </a:r>
          </a:p>
        </p:txBody>
      </p:sp>
      <p:sp>
        <p:nvSpPr>
          <p:cNvPr id="3" name="TextBox 2">
            <a:extLst>
              <a:ext uri="{FF2B5EF4-FFF2-40B4-BE49-F238E27FC236}">
                <a16:creationId xmlns:a16="http://schemas.microsoft.com/office/drawing/2014/main" id="{FDC468D4-8848-4D0C-B18B-64A780031117}"/>
              </a:ext>
            </a:extLst>
          </p:cNvPr>
          <p:cNvSpPr txBox="1"/>
          <p:nvPr/>
        </p:nvSpPr>
        <p:spPr>
          <a:xfrm>
            <a:off x="721034" y="1568741"/>
            <a:ext cx="9714451"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Practical considerations for employers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Possibility of additional class actions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Circuit Split</a:t>
            </a:r>
          </a:p>
        </p:txBody>
      </p:sp>
    </p:spTree>
    <p:extLst>
      <p:ext uri="{BB962C8B-B14F-4D97-AF65-F5344CB8AC3E}">
        <p14:creationId xmlns:p14="http://schemas.microsoft.com/office/powerpoint/2010/main" val="407348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C937-38B3-40A9-9C61-E298360C5B61}"/>
              </a:ext>
            </a:extLst>
          </p:cNvPr>
          <p:cNvSpPr>
            <a:spLocks noGrp="1"/>
          </p:cNvSpPr>
          <p:nvPr>
            <p:ph type="ctrTitle"/>
          </p:nvPr>
        </p:nvSpPr>
        <p:spPr>
          <a:xfrm>
            <a:off x="3519161" y="1582558"/>
            <a:ext cx="8520701" cy="892194"/>
          </a:xfrm>
        </p:spPr>
        <p:txBody>
          <a:bodyPr/>
          <a:lstStyle/>
          <a:p>
            <a:pPr algn="ctr"/>
            <a:r>
              <a:rPr lang="en-US" dirty="0"/>
              <a:t>Questions or Comments?</a:t>
            </a:r>
          </a:p>
        </p:txBody>
      </p:sp>
      <p:sp>
        <p:nvSpPr>
          <p:cNvPr id="3" name="Subtitle 2">
            <a:extLst>
              <a:ext uri="{FF2B5EF4-FFF2-40B4-BE49-F238E27FC236}">
                <a16:creationId xmlns:a16="http://schemas.microsoft.com/office/drawing/2014/main" id="{038C0C51-ABE1-48C3-8C56-7201399EB96C}"/>
              </a:ext>
            </a:extLst>
          </p:cNvPr>
          <p:cNvSpPr>
            <a:spLocks noGrp="1"/>
          </p:cNvSpPr>
          <p:nvPr>
            <p:ph type="subTitle" sz="quarter" idx="1"/>
          </p:nvPr>
        </p:nvSpPr>
        <p:spPr>
          <a:xfrm>
            <a:off x="3499659" y="4484211"/>
            <a:ext cx="8530452" cy="2671598"/>
          </a:xfrm>
        </p:spPr>
        <p:txBody>
          <a:bodyPr/>
          <a:lstStyle/>
          <a:p>
            <a:pPr algn="ctr"/>
            <a:r>
              <a:rPr lang="en-US" sz="2400" b="1" dirty="0">
                <a:solidFill>
                  <a:schemeClr val="accent2"/>
                </a:solidFill>
              </a:rPr>
              <a:t>Barrett Hails   </a:t>
            </a:r>
            <a:r>
              <a:rPr lang="en-US" sz="2400" dirty="0">
                <a:solidFill>
                  <a:schemeClr val="accent2"/>
                </a:solidFill>
              </a:rPr>
              <a:t> </a:t>
            </a:r>
            <a:br>
              <a:rPr lang="en-US" sz="2400" dirty="0">
                <a:solidFill>
                  <a:schemeClr val="accent2"/>
                </a:solidFill>
              </a:rPr>
            </a:br>
            <a:r>
              <a:rPr lang="en-US" sz="2400" dirty="0">
                <a:solidFill>
                  <a:schemeClr val="accent2"/>
                </a:solidFill>
              </a:rPr>
              <a:t>Phelps Dunbar LLP </a:t>
            </a:r>
            <a:br>
              <a:rPr lang="en-US" sz="2400" dirty="0">
                <a:solidFill>
                  <a:schemeClr val="accent2"/>
                </a:solidFill>
              </a:rPr>
            </a:br>
            <a:r>
              <a:rPr lang="en-US" sz="2400" dirty="0">
                <a:solidFill>
                  <a:schemeClr val="accent2"/>
                </a:solidFill>
              </a:rPr>
              <a:t>barrett.hails@phelps.com</a:t>
            </a:r>
            <a:br>
              <a:rPr lang="en-US" sz="2400" dirty="0">
                <a:highlight>
                  <a:srgbClr val="000080"/>
                </a:highlight>
              </a:rPr>
            </a:br>
            <a:r>
              <a:rPr lang="en-US" sz="2400" dirty="0">
                <a:solidFill>
                  <a:schemeClr val="accent2"/>
                </a:solidFill>
              </a:rPr>
              <a:t>251-441-8215</a:t>
            </a:r>
          </a:p>
        </p:txBody>
      </p:sp>
    </p:spTree>
    <p:extLst>
      <p:ext uri="{BB962C8B-B14F-4D97-AF65-F5344CB8AC3E}">
        <p14:creationId xmlns:p14="http://schemas.microsoft.com/office/powerpoint/2010/main" val="16316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5ED6-D40F-4FB4-A976-FE4F3657C10A}"/>
              </a:ext>
            </a:extLst>
          </p:cNvPr>
          <p:cNvSpPr>
            <a:spLocks noGrp="1"/>
          </p:cNvSpPr>
          <p:nvPr>
            <p:ph type="title"/>
          </p:nvPr>
        </p:nvSpPr>
        <p:spPr/>
        <p:txBody>
          <a:bodyPr/>
          <a:lstStyle/>
          <a:p>
            <a:r>
              <a:rPr lang="en-US" dirty="0"/>
              <a:t>FACTS OF CASE </a:t>
            </a:r>
          </a:p>
        </p:txBody>
      </p:sp>
      <p:sp>
        <p:nvSpPr>
          <p:cNvPr id="3" name="TextBox 2">
            <a:extLst>
              <a:ext uri="{FF2B5EF4-FFF2-40B4-BE49-F238E27FC236}">
                <a16:creationId xmlns:a16="http://schemas.microsoft.com/office/drawing/2014/main" id="{41DAC516-B10B-4AFF-9A99-8B6282120D3B}"/>
              </a:ext>
            </a:extLst>
          </p:cNvPr>
          <p:cNvSpPr txBox="1"/>
          <p:nvPr/>
        </p:nvSpPr>
        <p:spPr>
          <a:xfrm>
            <a:off x="721034" y="1912690"/>
            <a:ext cx="10713160"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Brian Newton was employed by Houston based Parker Drilling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Newton worked as “Roustabout” laborer and painter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Worked on drilling platforms in the Santa Barbara Channel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Undisputed the drilling platforms were fixed to the seabed of the outer Continental Shelf more than three miles offshore</a:t>
            </a:r>
          </a:p>
        </p:txBody>
      </p:sp>
    </p:spTree>
    <p:extLst>
      <p:ext uri="{BB962C8B-B14F-4D97-AF65-F5344CB8AC3E}">
        <p14:creationId xmlns:p14="http://schemas.microsoft.com/office/powerpoint/2010/main" val="121067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9581-FA68-432D-81D4-63997F8712DF}"/>
              </a:ext>
            </a:extLst>
          </p:cNvPr>
          <p:cNvSpPr>
            <a:spLocks noGrp="1"/>
          </p:cNvSpPr>
          <p:nvPr>
            <p:ph type="title"/>
          </p:nvPr>
        </p:nvSpPr>
        <p:spPr/>
        <p:txBody>
          <a:bodyPr/>
          <a:lstStyle/>
          <a:p>
            <a:r>
              <a:rPr lang="en-US" dirty="0"/>
              <a:t>Santa Barbara Ship Channel</a:t>
            </a:r>
          </a:p>
        </p:txBody>
      </p:sp>
      <p:pic>
        <p:nvPicPr>
          <p:cNvPr id="3" name="Picture 2">
            <a:extLst>
              <a:ext uri="{FF2B5EF4-FFF2-40B4-BE49-F238E27FC236}">
                <a16:creationId xmlns:a16="http://schemas.microsoft.com/office/drawing/2014/main" id="{CF240CF6-FB55-465C-A68B-293AA0A2605A}"/>
              </a:ext>
            </a:extLst>
          </p:cNvPr>
          <p:cNvPicPr>
            <a:picLocks noChangeAspect="1"/>
          </p:cNvPicPr>
          <p:nvPr/>
        </p:nvPicPr>
        <p:blipFill>
          <a:blip r:embed="rId2"/>
          <a:stretch>
            <a:fillRect/>
          </a:stretch>
        </p:blipFill>
        <p:spPr>
          <a:xfrm>
            <a:off x="1244893" y="1066801"/>
            <a:ext cx="9728434" cy="5282128"/>
          </a:xfrm>
          <a:prstGeom prst="rect">
            <a:avLst/>
          </a:prstGeom>
        </p:spPr>
      </p:pic>
    </p:spTree>
    <p:extLst>
      <p:ext uri="{BB962C8B-B14F-4D97-AF65-F5344CB8AC3E}">
        <p14:creationId xmlns:p14="http://schemas.microsoft.com/office/powerpoint/2010/main" val="134066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45A3-76FC-4F65-B9B8-34461CA42C82}"/>
              </a:ext>
            </a:extLst>
          </p:cNvPr>
          <p:cNvSpPr>
            <a:spLocks noGrp="1"/>
          </p:cNvSpPr>
          <p:nvPr>
            <p:ph type="title"/>
          </p:nvPr>
        </p:nvSpPr>
        <p:spPr/>
        <p:txBody>
          <a:bodyPr/>
          <a:lstStyle/>
          <a:p>
            <a:r>
              <a:rPr lang="en-US" dirty="0"/>
              <a:t>FACTS OF CASE</a:t>
            </a:r>
          </a:p>
        </p:txBody>
      </p:sp>
      <p:sp>
        <p:nvSpPr>
          <p:cNvPr id="3" name="Rectangle 2">
            <a:extLst>
              <a:ext uri="{FF2B5EF4-FFF2-40B4-BE49-F238E27FC236}">
                <a16:creationId xmlns:a16="http://schemas.microsoft.com/office/drawing/2014/main" id="{11214D07-32AB-47F7-8DD0-7D92A90A3D1D}"/>
              </a:ext>
            </a:extLst>
          </p:cNvPr>
          <p:cNvSpPr/>
          <p:nvPr/>
        </p:nvSpPr>
        <p:spPr>
          <a:xfrm>
            <a:off x="721034" y="1564335"/>
            <a:ext cx="10335656" cy="4832092"/>
          </a:xfrm>
          <a:prstGeom prst="rect">
            <a:avLst/>
          </a:prstGeom>
        </p:spPr>
        <p:txBody>
          <a:bodyPr wrap="square">
            <a:spAutoFit/>
          </a:bodyPr>
          <a:lstStyle/>
          <a:p>
            <a:pPr marL="342900" indent="-342900">
              <a:buFont typeface="Arial" panose="020B0604020202020204" pitchFamily="34" charset="0"/>
              <a:buChar char="•"/>
            </a:pPr>
            <a:r>
              <a:rPr lang="en-US" sz="2800" dirty="0"/>
              <a:t>Newton assigned to 14 day hitches </a:t>
            </a:r>
          </a:p>
          <a:p>
            <a:endParaRPr lang="en-US" sz="2800" dirty="0"/>
          </a:p>
          <a:p>
            <a:pPr marL="342900" indent="-342900">
              <a:buFont typeface="Arial" panose="020B0604020202020204" pitchFamily="34" charset="0"/>
              <a:buChar char="•"/>
            </a:pPr>
            <a:r>
              <a:rPr lang="en-US" sz="2800" dirty="0"/>
              <a:t>12 hours on duty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12 hours of “controlled standby” on the platform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Paid over minimum wage for the 12 hours on duty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Not provided 30 minute lunch breaks every 5 hours per California law</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58443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1305-9677-4E6D-A7C2-F3E67005E85F}"/>
              </a:ext>
            </a:extLst>
          </p:cNvPr>
          <p:cNvSpPr>
            <a:spLocks noGrp="1"/>
          </p:cNvSpPr>
          <p:nvPr>
            <p:ph type="title"/>
          </p:nvPr>
        </p:nvSpPr>
        <p:spPr/>
        <p:txBody>
          <a:bodyPr/>
          <a:lstStyle/>
          <a:p>
            <a:r>
              <a:rPr lang="en-US" dirty="0"/>
              <a:t>STATE COURT ACTION </a:t>
            </a:r>
          </a:p>
        </p:txBody>
      </p:sp>
      <p:sp>
        <p:nvSpPr>
          <p:cNvPr id="5" name="Rectangle 4">
            <a:extLst>
              <a:ext uri="{FF2B5EF4-FFF2-40B4-BE49-F238E27FC236}">
                <a16:creationId xmlns:a16="http://schemas.microsoft.com/office/drawing/2014/main" id="{511B184C-17A6-4142-AB76-B1BFA60F8075}"/>
              </a:ext>
            </a:extLst>
          </p:cNvPr>
          <p:cNvSpPr/>
          <p:nvPr/>
        </p:nvSpPr>
        <p:spPr>
          <a:xfrm>
            <a:off x="336957" y="1753299"/>
            <a:ext cx="11518085" cy="4401205"/>
          </a:xfrm>
          <a:prstGeom prst="rect">
            <a:avLst/>
          </a:prstGeom>
        </p:spPr>
        <p:txBody>
          <a:bodyPr wrap="square">
            <a:spAutoFit/>
          </a:bodyPr>
          <a:lstStyle/>
          <a:p>
            <a:pPr marL="342900" indent="-342900">
              <a:buFont typeface="Arial" panose="020B0604020202020204" pitchFamily="34" charset="0"/>
              <a:buChar char="•"/>
            </a:pPr>
            <a:r>
              <a:rPr lang="en-US" sz="2800" dirty="0"/>
              <a:t>After being terminated, Newton filed a putative class action on behalf of himself and 25 others against Parker Drilling in California State Court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Alleging wage and hour violations under California law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Newton’s final paycheck did not include “overtime/doubletime and meal period wages”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39736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AC35-9CEA-43F4-92EF-ADD7DCBA3E51}"/>
              </a:ext>
            </a:extLst>
          </p:cNvPr>
          <p:cNvSpPr>
            <a:spLocks noGrp="1"/>
          </p:cNvSpPr>
          <p:nvPr>
            <p:ph type="title"/>
          </p:nvPr>
        </p:nvSpPr>
        <p:spPr/>
        <p:txBody>
          <a:bodyPr/>
          <a:lstStyle/>
          <a:p>
            <a:r>
              <a:rPr lang="en-US" dirty="0"/>
              <a:t>REMOVAL AND DISTRICT COURT PROCEEDINGS</a:t>
            </a:r>
          </a:p>
        </p:txBody>
      </p:sp>
      <p:sp>
        <p:nvSpPr>
          <p:cNvPr id="4" name="Rectangle 3">
            <a:extLst>
              <a:ext uri="{FF2B5EF4-FFF2-40B4-BE49-F238E27FC236}">
                <a16:creationId xmlns:a16="http://schemas.microsoft.com/office/drawing/2014/main" id="{185C0DB5-FD94-4B08-8C28-04C5C1CCBD9D}"/>
              </a:ext>
            </a:extLst>
          </p:cNvPr>
          <p:cNvSpPr/>
          <p:nvPr/>
        </p:nvSpPr>
        <p:spPr>
          <a:xfrm>
            <a:off x="359855" y="1998434"/>
            <a:ext cx="11498510" cy="3108543"/>
          </a:xfrm>
          <a:prstGeom prst="rect">
            <a:avLst/>
          </a:prstGeom>
        </p:spPr>
        <p:txBody>
          <a:bodyPr wrap="square">
            <a:spAutoFit/>
          </a:bodyPr>
          <a:lstStyle/>
          <a:p>
            <a:pPr marL="342900" indent="-342900">
              <a:buFont typeface="Arial" panose="020B0604020202020204" pitchFamily="34" charset="0"/>
              <a:buChar char="•"/>
            </a:pPr>
            <a:r>
              <a:rPr lang="en-US" sz="2800" dirty="0"/>
              <a:t>Parker Drilling removes the case to the U.S. District Court Central District of California on federal question jurisdiction – OCSLA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Assigned to U.S. District Judge R. Gary Klausner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Parker Drilling’s Motion for Judgment on the Pleadings is granted</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26297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FD27-BA9B-4811-AF47-05E36285A9B3}"/>
              </a:ext>
            </a:extLst>
          </p:cNvPr>
          <p:cNvSpPr>
            <a:spLocks noGrp="1"/>
          </p:cNvSpPr>
          <p:nvPr>
            <p:ph type="title"/>
          </p:nvPr>
        </p:nvSpPr>
        <p:spPr/>
        <p:txBody>
          <a:bodyPr/>
          <a:lstStyle/>
          <a:p>
            <a:r>
              <a:rPr lang="en-US" dirty="0"/>
              <a:t>DISTRICT COURT OPINION</a:t>
            </a:r>
          </a:p>
        </p:txBody>
      </p:sp>
      <p:sp>
        <p:nvSpPr>
          <p:cNvPr id="3" name="Rectangle 2">
            <a:extLst>
              <a:ext uri="{FF2B5EF4-FFF2-40B4-BE49-F238E27FC236}">
                <a16:creationId xmlns:a16="http://schemas.microsoft.com/office/drawing/2014/main" id="{8DBE6651-E85C-4C36-8DE7-E1CF7EC3C781}"/>
              </a:ext>
            </a:extLst>
          </p:cNvPr>
          <p:cNvSpPr/>
          <p:nvPr/>
        </p:nvSpPr>
        <p:spPr>
          <a:xfrm>
            <a:off x="393863" y="1659285"/>
            <a:ext cx="11233278" cy="3539430"/>
          </a:xfrm>
          <a:prstGeom prst="rect">
            <a:avLst/>
          </a:prstGeom>
        </p:spPr>
        <p:txBody>
          <a:bodyPr wrap="square">
            <a:spAutoFit/>
          </a:bodyPr>
          <a:lstStyle/>
          <a:p>
            <a:pPr marL="342900" indent="-342900">
              <a:buFont typeface="Arial" panose="020B0604020202020204" pitchFamily="34" charset="0"/>
              <a:buChar char="•"/>
            </a:pPr>
            <a:r>
              <a:rPr lang="en-US" sz="2800" dirty="0"/>
              <a:t>OCSLA precludes the application of California’s minimum wage law as inconsistent with FLSA’s comprehensive statutory scheme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OCSLA is exclusively governed by federal law unless “applicable and not inconsistent” state law is needed to fill a “significant void or gap” in federal law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There are not gaps in FLSA that need to be filled with California law</a:t>
            </a:r>
          </a:p>
        </p:txBody>
      </p:sp>
    </p:spTree>
    <p:extLst>
      <p:ext uri="{BB962C8B-B14F-4D97-AF65-F5344CB8AC3E}">
        <p14:creationId xmlns:p14="http://schemas.microsoft.com/office/powerpoint/2010/main" val="45861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64BC-C2BB-4AB7-86C6-11A3A61658EB}"/>
              </a:ext>
            </a:extLst>
          </p:cNvPr>
          <p:cNvSpPr>
            <a:spLocks noGrp="1"/>
          </p:cNvSpPr>
          <p:nvPr>
            <p:ph type="title"/>
          </p:nvPr>
        </p:nvSpPr>
        <p:spPr/>
        <p:txBody>
          <a:bodyPr/>
          <a:lstStyle/>
          <a:p>
            <a:r>
              <a:rPr lang="en-US" dirty="0"/>
              <a:t>NEWTON’S APPEAL TO THE NINTH CIRCUIT</a:t>
            </a:r>
          </a:p>
        </p:txBody>
      </p:sp>
      <p:sp>
        <p:nvSpPr>
          <p:cNvPr id="5" name="TextBox 4">
            <a:extLst>
              <a:ext uri="{FF2B5EF4-FFF2-40B4-BE49-F238E27FC236}">
                <a16:creationId xmlns:a16="http://schemas.microsoft.com/office/drawing/2014/main" id="{8DB607AD-9BF5-4360-B1B6-272E3B52EFA8}"/>
              </a:ext>
            </a:extLst>
          </p:cNvPr>
          <p:cNvSpPr txBox="1"/>
          <p:nvPr/>
        </p:nvSpPr>
        <p:spPr>
          <a:xfrm>
            <a:off x="721034" y="1291905"/>
            <a:ext cx="10662827" cy="4647426"/>
          </a:xfrm>
          <a:prstGeom prst="rect">
            <a:avLst/>
          </a:prstGeom>
          <a:noFill/>
        </p:spPr>
        <p:txBody>
          <a:bodyPr wrap="square" rtlCol="0">
            <a:spAutoFit/>
          </a:bodyPr>
          <a:lstStyle/>
          <a:p>
            <a:pPr marL="342900" indent="-342900">
              <a:buFont typeface="Arial" panose="020B0604020202020204" pitchFamily="34" charset="0"/>
              <a:buChar char="•"/>
            </a:pPr>
            <a:r>
              <a:rPr lang="en-US" sz="2800" dirty="0"/>
              <a:t>Newton argues an issue of first impression: OCSLA’s choice of law provisions in a wage and hour dispute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43 U.S.C.§1333(a)(2)(A): </a:t>
            </a:r>
          </a:p>
          <a:p>
            <a:pPr marL="342900" indent="-342900">
              <a:buFont typeface="Arial" panose="020B0604020202020204" pitchFamily="34" charset="0"/>
              <a:buChar char="•"/>
            </a:pPr>
            <a:endParaRPr lang="en-US" dirty="0"/>
          </a:p>
          <a:p>
            <a:pPr algn="just"/>
            <a:r>
              <a:rPr lang="en-US" dirty="0"/>
              <a:t>“To the extent they are </a:t>
            </a:r>
            <a:r>
              <a:rPr lang="en-US" i="1" u="sng" dirty="0"/>
              <a:t>applicable and not inconsistent</a:t>
            </a:r>
            <a:r>
              <a:rPr lang="en-US" dirty="0"/>
              <a:t> with this … or other Federal laws… the civil and criminal laws of each adjacent State… </a:t>
            </a:r>
            <a:r>
              <a:rPr lang="en-US" i="1" dirty="0"/>
              <a:t>are declared to be the law of the United States </a:t>
            </a:r>
            <a:r>
              <a:rPr lang="en-US" dirty="0"/>
              <a:t>for that portion of the subsoil and seabed of the outer Continental Shelf, and artificial island and fixed structures erected thereon, which would be within the area of the State if its boundaries were extended seaward…”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8642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800F-1877-422F-A77A-DAFDA19CCC27}"/>
              </a:ext>
            </a:extLst>
          </p:cNvPr>
          <p:cNvSpPr>
            <a:spLocks noGrp="1"/>
          </p:cNvSpPr>
          <p:nvPr>
            <p:ph type="title"/>
          </p:nvPr>
        </p:nvSpPr>
        <p:spPr/>
        <p:txBody>
          <a:bodyPr/>
          <a:lstStyle/>
          <a:p>
            <a:r>
              <a:rPr lang="en-US" dirty="0"/>
              <a:t>PRIOR AUTHORITY</a:t>
            </a:r>
          </a:p>
        </p:txBody>
      </p:sp>
      <p:sp>
        <p:nvSpPr>
          <p:cNvPr id="3" name="TextBox 2">
            <a:extLst>
              <a:ext uri="{FF2B5EF4-FFF2-40B4-BE49-F238E27FC236}">
                <a16:creationId xmlns:a16="http://schemas.microsoft.com/office/drawing/2014/main" id="{A4A675F4-1D89-4CA0-8BF5-33790D15926B}"/>
              </a:ext>
            </a:extLst>
          </p:cNvPr>
          <p:cNvSpPr txBox="1"/>
          <p:nvPr/>
        </p:nvSpPr>
        <p:spPr>
          <a:xfrm>
            <a:off x="721034" y="1686187"/>
            <a:ext cx="10629271" cy="4708981"/>
          </a:xfrm>
          <a:prstGeom prst="rect">
            <a:avLst/>
          </a:prstGeom>
          <a:noFill/>
        </p:spPr>
        <p:txBody>
          <a:bodyPr wrap="square" rtlCol="0">
            <a:spAutoFit/>
          </a:bodyPr>
          <a:lstStyle/>
          <a:p>
            <a:pPr marL="342900" indent="-342900">
              <a:buFont typeface="Arial" panose="020B0604020202020204" pitchFamily="34" charset="0"/>
              <a:buChar char="•"/>
            </a:pPr>
            <a:r>
              <a:rPr lang="en-US" sz="2800" dirty="0"/>
              <a:t>Newton: </a:t>
            </a:r>
          </a:p>
          <a:p>
            <a:endParaRPr lang="en-US" sz="2800" dirty="0"/>
          </a:p>
          <a:p>
            <a:r>
              <a:rPr lang="en-US" sz="2800" i="1" dirty="0"/>
              <a:t>	Union Texas Petroleum Corp. v. PLT Engineering, Inc.</a:t>
            </a:r>
            <a:r>
              <a:rPr lang="en-US" sz="2800" dirty="0"/>
              <a:t>, 895 	F.2d 1043 (5th Cir. 1990)</a:t>
            </a:r>
          </a:p>
          <a:p>
            <a:endParaRPr lang="en-US" sz="2800" dirty="0"/>
          </a:p>
          <a:p>
            <a:pPr marL="342900" indent="-342900">
              <a:buFont typeface="Arial" panose="020B0604020202020204" pitchFamily="34" charset="0"/>
              <a:buChar char="•"/>
            </a:pPr>
            <a:r>
              <a:rPr lang="en-US" sz="2800" dirty="0"/>
              <a:t>Parker Drilling: </a:t>
            </a:r>
          </a:p>
          <a:p>
            <a:endParaRPr lang="en-US" sz="2800" dirty="0"/>
          </a:p>
          <a:p>
            <a:pPr lvl="1"/>
            <a:r>
              <a:rPr lang="en-US" sz="2800" dirty="0"/>
              <a:t>	</a:t>
            </a:r>
            <a:r>
              <a:rPr lang="en-US" sz="2800" i="1" dirty="0"/>
              <a:t>Continental Oil Co. v. London S.S. Owners’ Mut. Ins. Ass’n</a:t>
            </a:r>
            <a:r>
              <a:rPr lang="en-US" sz="2800" dirty="0"/>
              <a:t>, 	417 F.2d 1030 (5th Cir. 1969)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11834027"/>
      </p:ext>
    </p:extLst>
  </p:cSld>
  <p:clrMapOvr>
    <a:masterClrMapping/>
  </p:clrMapOvr>
</p:sld>
</file>

<file path=ppt/theme/theme1.xml><?xml version="1.0" encoding="utf-8"?>
<a:theme xmlns:a="http://schemas.openxmlformats.org/drawingml/2006/main" name="1. Aqua Theme - Phelps Dunbar Powerpoint Template">
  <a:themeElements>
    <a:clrScheme name="Custom 22">
      <a:dk1>
        <a:srgbClr val="003876"/>
      </a:dk1>
      <a:lt1>
        <a:srgbClr val="FFFFFF"/>
      </a:lt1>
      <a:dk2>
        <a:srgbClr val="003876"/>
      </a:dk2>
      <a:lt2>
        <a:srgbClr val="808080"/>
      </a:lt2>
      <a:accent1>
        <a:srgbClr val="003876"/>
      </a:accent1>
      <a:accent2>
        <a:srgbClr val="003876"/>
      </a:accent2>
      <a:accent3>
        <a:srgbClr val="FFFFFF"/>
      </a:accent3>
      <a:accent4>
        <a:srgbClr val="003876"/>
      </a:accent4>
      <a:accent5>
        <a:srgbClr val="80225F"/>
      </a:accent5>
      <a:accent6>
        <a:srgbClr val="003876"/>
      </a:accent6>
      <a:hlink>
        <a:srgbClr val="00507D"/>
      </a:hlink>
      <a:folHlink>
        <a:srgbClr val="29B1FF"/>
      </a:folHlink>
    </a:clrScheme>
    <a:fontScheme name="Main Title Page">
      <a:majorFont>
        <a:latin typeface="Arial"/>
        <a:ea typeface="Arial Unicode MS"/>
        <a:cs typeface="Arial"/>
      </a:majorFont>
      <a:minorFont>
        <a:latin typeface="Georgi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Title Page 13">
        <a:dk1>
          <a:srgbClr val="1E1E1E"/>
        </a:dk1>
        <a:lt1>
          <a:srgbClr val="FFFFFF"/>
        </a:lt1>
        <a:dk2>
          <a:srgbClr val="000000"/>
        </a:dk2>
        <a:lt2>
          <a:srgbClr val="808080"/>
        </a:lt2>
        <a:accent1>
          <a:srgbClr val="A4343A"/>
        </a:accent1>
        <a:accent2>
          <a:srgbClr val="003B5C"/>
        </a:accent2>
        <a:accent3>
          <a:srgbClr val="FFFFFF"/>
        </a:accent3>
        <a:accent4>
          <a:srgbClr val="181818"/>
        </a:accent4>
        <a:accent5>
          <a:srgbClr val="CFAEAE"/>
        </a:accent5>
        <a:accent6>
          <a:srgbClr val="003553"/>
        </a:accent6>
        <a:hlink>
          <a:srgbClr val="CF4520"/>
        </a:hlink>
        <a:folHlink>
          <a:srgbClr val="F1B43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1Aqua Theme - Phelps Dunbar Powerpoint Template</Template>
  <TotalTime>211</TotalTime>
  <Words>634</Words>
  <Application>Microsoft Office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 Unicode MS</vt:lpstr>
      <vt:lpstr>MS PGothic</vt:lpstr>
      <vt:lpstr>Arial</vt:lpstr>
      <vt:lpstr>Georgia</vt:lpstr>
      <vt:lpstr>1. Aqua Theme - Phelps Dunbar Powerpoint Template</vt:lpstr>
      <vt:lpstr>Brian Newton v. Parker Drilling Management Services, Ltd.   U.S. Court of Appeals for the  Ninth Circuit, No. 15-56352   Opinion entered February 5, 2018   </vt:lpstr>
      <vt:lpstr>FACTS OF CASE </vt:lpstr>
      <vt:lpstr>Santa Barbara Ship Channel</vt:lpstr>
      <vt:lpstr>FACTS OF CASE</vt:lpstr>
      <vt:lpstr>STATE COURT ACTION </vt:lpstr>
      <vt:lpstr>REMOVAL AND DISTRICT COURT PROCEEDINGS</vt:lpstr>
      <vt:lpstr>DISTRICT COURT OPINION</vt:lpstr>
      <vt:lpstr>NEWTON’S APPEAL TO THE NINTH CIRCUIT</vt:lpstr>
      <vt:lpstr>PRIOR AUTHORITY</vt:lpstr>
      <vt:lpstr>FLSA SAVINGS CLAUSE </vt:lpstr>
      <vt:lpstr>9th CIRCUIT ANALYSIS </vt:lpstr>
      <vt:lpstr>9th CIRCUIT HOLDING</vt:lpstr>
      <vt:lpstr>9th CIRCUIT HOLDING</vt:lpstr>
      <vt:lpstr>SUBSEQUENT HISTORY </vt:lpstr>
      <vt:lpstr>IMPACTS OF RULING</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Hails (8215)</dc:creator>
  <cp:lastModifiedBy>Barrett Hails (8215)</cp:lastModifiedBy>
  <cp:revision>34</cp:revision>
  <dcterms:created xsi:type="dcterms:W3CDTF">2018-04-13T18:31:23Z</dcterms:created>
  <dcterms:modified xsi:type="dcterms:W3CDTF">2018-04-25T16:42:10Z</dcterms:modified>
</cp:coreProperties>
</file>