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85" r:id="rId2"/>
    <p:sldId id="287" r:id="rId3"/>
    <p:sldId id="469" r:id="rId4"/>
    <p:sldId id="470" r:id="rId5"/>
    <p:sldId id="473" r:id="rId6"/>
    <p:sldId id="474" r:id="rId7"/>
    <p:sldId id="479" r:id="rId8"/>
    <p:sldId id="480" r:id="rId9"/>
    <p:sldId id="481" r:id="rId10"/>
    <p:sldId id="482" r:id="rId11"/>
    <p:sldId id="483" r:id="rId12"/>
    <p:sldId id="484" r:id="rId13"/>
    <p:sldId id="475" r:id="rId14"/>
    <p:sldId id="477" r:id="rId15"/>
    <p:sldId id="485" r:id="rId16"/>
    <p:sldId id="488" r:id="rId17"/>
    <p:sldId id="489" r:id="rId18"/>
    <p:sldId id="49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77310" autoAdjust="0"/>
  </p:normalViewPr>
  <p:slideViewPr>
    <p:cSldViewPr>
      <p:cViewPr varScale="1">
        <p:scale>
          <a:sx n="130" d="100"/>
          <a:sy n="130" d="100"/>
        </p:scale>
        <p:origin x="2568"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33D051-EA0C-4F11-8E4F-B3AE66B69168}" type="datetimeFigureOut">
              <a:rPr lang="en-US" smtClean="0"/>
              <a:pPr/>
              <a:t>2/19/2019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64CBCD-79B0-4FF6-B69B-82BC9C0D7CFB}" type="slidenum">
              <a:rPr lang="en-US" smtClean="0"/>
              <a:pPr/>
              <a:t>‹#›</a:t>
            </a:fld>
            <a:endParaRPr lang="en-US"/>
          </a:p>
        </p:txBody>
      </p:sp>
    </p:spTree>
    <p:extLst>
      <p:ext uri="{BB962C8B-B14F-4D97-AF65-F5344CB8AC3E}">
        <p14:creationId xmlns:p14="http://schemas.microsoft.com/office/powerpoint/2010/main" val="4262615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Attorney @ Todd’s</a:t>
            </a:r>
          </a:p>
          <a:p>
            <a:r>
              <a:rPr lang="en-US" dirty="0"/>
              <a:t>Spent</a:t>
            </a:r>
            <a:r>
              <a:rPr lang="en-US" baseline="0" dirty="0"/>
              <a:t> mid-20’s living, cruising, working on boats in Caribbean</a:t>
            </a:r>
          </a:p>
          <a:p>
            <a:endParaRPr lang="en-US" dirty="0"/>
          </a:p>
        </p:txBody>
      </p:sp>
      <p:sp>
        <p:nvSpPr>
          <p:cNvPr id="4" name="Slide Number Placeholder 3"/>
          <p:cNvSpPr>
            <a:spLocks noGrp="1"/>
          </p:cNvSpPr>
          <p:nvPr>
            <p:ph type="sldNum" sz="quarter" idx="10"/>
          </p:nvPr>
        </p:nvSpPr>
        <p:spPr/>
        <p:txBody>
          <a:bodyPr/>
          <a:lstStyle/>
          <a:p>
            <a:fld id="{EC64CBCD-79B0-4FF6-B69B-82BC9C0D7CFB}" type="slidenum">
              <a:rPr lang="en-US" smtClean="0"/>
              <a:pPr/>
              <a:t>1</a:t>
            </a:fld>
            <a:endParaRPr lang="en-US"/>
          </a:p>
        </p:txBody>
      </p:sp>
    </p:spTree>
    <p:extLst>
      <p:ext uri="{BB962C8B-B14F-4D97-AF65-F5344CB8AC3E}">
        <p14:creationId xmlns:p14="http://schemas.microsoft.com/office/powerpoint/2010/main" val="3518716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Following the 9</a:t>
            </a:r>
            <a:r>
              <a:rPr lang="en-US" baseline="30000" dirty="0"/>
              <a:t>th</a:t>
            </a:r>
            <a:r>
              <a:rPr lang="en-US" dirty="0"/>
              <a:t> circuit “down the </a:t>
            </a:r>
            <a:r>
              <a:rPr lang="en-US" dirty="0" err="1"/>
              <a:t>rabbithole</a:t>
            </a:r>
            <a:r>
              <a:rPr lang="en-US" dirty="0"/>
              <a:t>” from </a:t>
            </a:r>
            <a:r>
              <a:rPr lang="en-US" dirty="0" err="1"/>
              <a:t>Evich</a:t>
            </a:r>
            <a:r>
              <a:rPr lang="en-US" dirty="0"/>
              <a:t> we see hugely expansive remedies in the 9</a:t>
            </a:r>
            <a:r>
              <a:rPr lang="en-US" baseline="30000" dirty="0"/>
              <a:t>th</a:t>
            </a:r>
            <a:r>
              <a:rPr lang="en-US" dirty="0"/>
              <a:t>.</a:t>
            </a:r>
          </a:p>
          <a:p>
            <a:endParaRPr lang="en-US" dirty="0"/>
          </a:p>
          <a:p>
            <a:r>
              <a:rPr lang="en-US" dirty="0"/>
              <a:t>The “Whiskey Runner” – unsurprising that driver had been drinking over the limit. </a:t>
            </a:r>
          </a:p>
          <a:p>
            <a:endParaRPr lang="en-US" dirty="0"/>
          </a:p>
          <a:p>
            <a:r>
              <a:rPr lang="en-US" dirty="0"/>
              <a:t>This is probably high-water mark for plaintiff’s damages on </a:t>
            </a:r>
            <a:r>
              <a:rPr lang="en-US" i="1" dirty="0" err="1"/>
              <a:t>Moragne</a:t>
            </a:r>
            <a:r>
              <a:rPr lang="en-US" i="1" dirty="0"/>
              <a:t> </a:t>
            </a:r>
            <a:r>
              <a:rPr lang="en-US" i="0" dirty="0"/>
              <a:t>action – full non-pecuniary and even future earnings for non-dependent parents</a:t>
            </a:r>
            <a:endParaRPr lang="en-US" dirty="0"/>
          </a:p>
        </p:txBody>
      </p:sp>
      <p:sp>
        <p:nvSpPr>
          <p:cNvPr id="4" name="Slide Number Placeholder 3"/>
          <p:cNvSpPr>
            <a:spLocks noGrp="1"/>
          </p:cNvSpPr>
          <p:nvPr>
            <p:ph type="sldNum" sz="quarter" idx="10"/>
          </p:nvPr>
        </p:nvSpPr>
        <p:spPr/>
        <p:txBody>
          <a:bodyPr/>
          <a:lstStyle/>
          <a:p>
            <a:fld id="{EC64CBCD-79B0-4FF6-B69B-82BC9C0D7CFB}" type="slidenum">
              <a:rPr lang="en-US" smtClean="0"/>
              <a:pPr/>
              <a:t>10</a:t>
            </a:fld>
            <a:endParaRPr lang="en-US"/>
          </a:p>
        </p:txBody>
      </p:sp>
    </p:spTree>
    <p:extLst>
      <p:ext uri="{BB962C8B-B14F-4D97-AF65-F5344CB8AC3E}">
        <p14:creationId xmlns:p14="http://schemas.microsoft.com/office/powerpoint/2010/main" val="3722455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Supreme Court took the case to resolve post-Miles split with 5</a:t>
            </a:r>
            <a:r>
              <a:rPr lang="en-US" sz="1200" baseline="30000" dirty="0">
                <a:latin typeface="Times New Roman" panose="02020603050405020304" pitchFamily="18" charset="0"/>
                <a:cs typeface="Times New Roman" panose="02020603050405020304" pitchFamily="18" charset="0"/>
              </a:rPr>
              <a:t>th</a:t>
            </a:r>
            <a:r>
              <a:rPr lang="en-US" sz="1200" dirty="0">
                <a:latin typeface="Times New Roman" panose="02020603050405020304" pitchFamily="18" charset="0"/>
                <a:cs typeface="Times New Roman" panose="02020603050405020304" pitchFamily="18" charset="0"/>
              </a:rPr>
              <a:t> Cir. </a:t>
            </a:r>
          </a:p>
          <a:p>
            <a:endParaRPr lang="en-US" dirty="0"/>
          </a:p>
          <a:p>
            <a:r>
              <a:rPr lang="en-US" dirty="0"/>
              <a:t>Supreme Court found that the point of the Jones Act was to create a maritime wrongful death claim for seaman, so in Miles, where congress created the wrongful death claim, the courts would have to follow congress’s limitations on the claim in </a:t>
            </a:r>
            <a:r>
              <a:rPr lang="en-US" dirty="0" err="1"/>
              <a:t>Moragne</a:t>
            </a:r>
            <a:r>
              <a:rPr lang="en-US" dirty="0"/>
              <a:t> seaman actions.  Wrongful death claim under </a:t>
            </a:r>
            <a:r>
              <a:rPr lang="en-US" dirty="0" err="1"/>
              <a:t>Moragne</a:t>
            </a:r>
            <a:r>
              <a:rPr lang="en-US" dirty="0"/>
              <a:t> was years after Jones Act, so the new action looks to the statute for remedies guidance.</a:t>
            </a:r>
          </a:p>
          <a:p>
            <a:endParaRPr lang="en-US" dirty="0"/>
          </a:p>
          <a:p>
            <a:r>
              <a:rPr lang="en-US" dirty="0"/>
              <a:t>But Maintenance and Cure (a) predated the Jones Act, and (b) the Jones Act doesn’t address </a:t>
            </a:r>
            <a:r>
              <a:rPr lang="en-US" dirty="0" err="1"/>
              <a:t>M&amp;C</a:t>
            </a:r>
            <a:r>
              <a:rPr lang="en-US" dirty="0"/>
              <a:t> or its remedies.  So since Jones Act is essentially remedy-granting in nature, it did not take away from age-old </a:t>
            </a:r>
            <a:r>
              <a:rPr lang="en-US" dirty="0" err="1"/>
              <a:t>M&amp;C</a:t>
            </a:r>
            <a:r>
              <a:rPr lang="en-US" dirty="0"/>
              <a:t> and </a:t>
            </a:r>
            <a:r>
              <a:rPr lang="en-US" dirty="0" err="1"/>
              <a:t>punitives</a:t>
            </a:r>
            <a:endParaRPr lang="en-US" dirty="0"/>
          </a:p>
          <a:p>
            <a:endParaRPr lang="en-US" dirty="0"/>
          </a:p>
          <a:p>
            <a:r>
              <a:rPr lang="en-US" dirty="0"/>
              <a:t>5-4 decision, strong dissent is that where congress said Jones Act doesn’t get </a:t>
            </a:r>
            <a:r>
              <a:rPr lang="en-US" dirty="0" err="1"/>
              <a:t>punitives</a:t>
            </a:r>
            <a:r>
              <a:rPr lang="en-US" dirty="0"/>
              <a:t> for Jones Act claims, that should be applied uniformly to all seaman’s claims.</a:t>
            </a:r>
          </a:p>
          <a:p>
            <a:endParaRPr lang="en-US" dirty="0"/>
          </a:p>
        </p:txBody>
      </p:sp>
      <p:sp>
        <p:nvSpPr>
          <p:cNvPr id="4" name="Slide Number Placeholder 3"/>
          <p:cNvSpPr>
            <a:spLocks noGrp="1"/>
          </p:cNvSpPr>
          <p:nvPr>
            <p:ph type="sldNum" sz="quarter" idx="10"/>
          </p:nvPr>
        </p:nvSpPr>
        <p:spPr/>
        <p:txBody>
          <a:bodyPr/>
          <a:lstStyle/>
          <a:p>
            <a:fld id="{EC64CBCD-79B0-4FF6-B69B-82BC9C0D7CFB}" type="slidenum">
              <a:rPr lang="en-US" smtClean="0"/>
              <a:pPr/>
              <a:t>11</a:t>
            </a:fld>
            <a:endParaRPr lang="en-US"/>
          </a:p>
        </p:txBody>
      </p:sp>
    </p:spTree>
    <p:extLst>
      <p:ext uri="{BB962C8B-B14F-4D97-AF65-F5344CB8AC3E}">
        <p14:creationId xmlns:p14="http://schemas.microsoft.com/office/powerpoint/2010/main" val="2610610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Remember that in Townsend, court’s rationale was that </a:t>
            </a:r>
            <a:r>
              <a:rPr lang="en-US" dirty="0" err="1"/>
              <a:t>M&amp;C</a:t>
            </a:r>
            <a:r>
              <a:rPr lang="en-US" dirty="0"/>
              <a:t> and Punitive damages both predated Jones Act and so are not addressed by JA, so they were not abrogated by it.</a:t>
            </a:r>
          </a:p>
          <a:p>
            <a:endParaRPr lang="en-US" dirty="0"/>
          </a:p>
          <a:p>
            <a:r>
              <a:rPr lang="en-US" dirty="0"/>
              <a:t>First </a:t>
            </a:r>
            <a:r>
              <a:rPr lang="en-US" dirty="0" err="1"/>
              <a:t>en</a:t>
            </a:r>
            <a:r>
              <a:rPr lang="en-US" dirty="0"/>
              <a:t> banc Apply the same analysis – unseaworthiness predates and is not addressed by JA, so it does not abrogate it.</a:t>
            </a:r>
          </a:p>
          <a:p>
            <a:endParaRPr lang="en-US" dirty="0"/>
          </a:p>
          <a:p>
            <a:r>
              <a:rPr lang="en-US" dirty="0"/>
              <a:t>Second </a:t>
            </a:r>
            <a:r>
              <a:rPr lang="en-US" dirty="0" err="1"/>
              <a:t>en</a:t>
            </a:r>
            <a:r>
              <a:rPr lang="en-US" dirty="0"/>
              <a:t> banc said shouldn’t look at this under the rubric of unseaworthiness, but rather the rubric of wrongful death.  Wrongful death did not predate JA and is addressed by JA, so it precludes punitive damages</a:t>
            </a:r>
          </a:p>
        </p:txBody>
      </p:sp>
      <p:sp>
        <p:nvSpPr>
          <p:cNvPr id="4" name="Slide Number Placeholder 3"/>
          <p:cNvSpPr>
            <a:spLocks noGrp="1"/>
          </p:cNvSpPr>
          <p:nvPr>
            <p:ph type="sldNum" sz="quarter" idx="10"/>
          </p:nvPr>
        </p:nvSpPr>
        <p:spPr/>
        <p:txBody>
          <a:bodyPr/>
          <a:lstStyle/>
          <a:p>
            <a:fld id="{EC64CBCD-79B0-4FF6-B69B-82BC9C0D7CFB}" type="slidenum">
              <a:rPr lang="en-US" smtClean="0"/>
              <a:pPr/>
              <a:t>12</a:t>
            </a:fld>
            <a:endParaRPr lang="en-US"/>
          </a:p>
        </p:txBody>
      </p:sp>
    </p:spTree>
    <p:extLst>
      <p:ext uri="{BB962C8B-B14F-4D97-AF65-F5344CB8AC3E}">
        <p14:creationId xmlns:p14="http://schemas.microsoft.com/office/powerpoint/2010/main" val="6879000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Primarily guided by </a:t>
            </a:r>
            <a:r>
              <a:rPr lang="en-US" sz="1200" i="1" dirty="0" err="1">
                <a:latin typeface="Times New Roman" panose="02020603050405020304" pitchFamily="18" charset="0"/>
                <a:cs typeface="Times New Roman" panose="02020603050405020304" pitchFamily="18" charset="0"/>
              </a:rPr>
              <a:t>Evich</a:t>
            </a:r>
            <a:r>
              <a:rPr lang="en-US" sz="1200" dirty="0">
                <a:latin typeface="Times New Roman" panose="02020603050405020304" pitchFamily="18" charset="0"/>
                <a:cs typeface="Times New Roman" panose="02020603050405020304" pitchFamily="18" charset="0"/>
              </a:rPr>
              <a:t> ’87 – non-dependent brothers could get punitive damages</a:t>
            </a:r>
          </a:p>
          <a:p>
            <a:endParaRPr lang="en-US" dirty="0"/>
          </a:p>
          <a:p>
            <a:r>
              <a:rPr lang="en-US" dirty="0"/>
              <a:t>Miles was about loss of society – Dutra wasn’t even sure that extended to all non-pecuniary, but was certain it didn’t extend to non-compensatory.  Distinguish between pecuniary and </a:t>
            </a:r>
            <a:r>
              <a:rPr lang="en-US" dirty="0" err="1"/>
              <a:t>punitives</a:t>
            </a:r>
            <a:r>
              <a:rPr lang="en-US" dirty="0"/>
              <a:t> via compensatory.</a:t>
            </a:r>
          </a:p>
          <a:p>
            <a:endParaRPr lang="en-US" dirty="0"/>
          </a:p>
          <a:p>
            <a:r>
              <a:rPr lang="en-US" sz="1200" dirty="0" err="1">
                <a:latin typeface="Times New Roman" panose="02020603050405020304" pitchFamily="18" charset="0"/>
                <a:cs typeface="Times New Roman" panose="02020603050405020304" pitchFamily="18" charset="0"/>
              </a:rPr>
              <a:t>Delcined</a:t>
            </a:r>
            <a:r>
              <a:rPr lang="en-US" sz="1200" dirty="0">
                <a:latin typeface="Times New Roman" panose="02020603050405020304" pitchFamily="18" charset="0"/>
                <a:cs typeface="Times New Roman" panose="02020603050405020304" pitchFamily="18" charset="0"/>
              </a:rPr>
              <a:t> to follow 5</a:t>
            </a:r>
            <a:r>
              <a:rPr lang="en-US" sz="1200" baseline="30000" dirty="0">
                <a:latin typeface="Times New Roman" panose="02020603050405020304" pitchFamily="18" charset="0"/>
                <a:cs typeface="Times New Roman" panose="02020603050405020304" pitchFamily="18" charset="0"/>
              </a:rPr>
              <a:t>th</a:t>
            </a:r>
            <a:r>
              <a:rPr lang="en-US" sz="1200" dirty="0">
                <a:latin typeface="Times New Roman" panose="02020603050405020304" pitchFamily="18" charset="0"/>
                <a:cs typeface="Times New Roman" panose="02020603050405020304" pitchFamily="18" charset="0"/>
              </a:rPr>
              <a:t> Circuit’s </a:t>
            </a:r>
            <a:r>
              <a:rPr lang="en-US" sz="1200" dirty="0" err="1">
                <a:latin typeface="Times New Roman" panose="02020603050405020304" pitchFamily="18" charset="0"/>
                <a:cs typeface="Times New Roman" panose="02020603050405020304" pitchFamily="18" charset="0"/>
              </a:rPr>
              <a:t>en</a:t>
            </a:r>
            <a:r>
              <a:rPr lang="en-US" sz="1200" dirty="0">
                <a:latin typeface="Times New Roman" panose="02020603050405020304" pitchFamily="18" charset="0"/>
                <a:cs typeface="Times New Roman" panose="02020603050405020304" pitchFamily="18" charset="0"/>
              </a:rPr>
              <a:t> banc - that unseaworthiness predated and was not abrogated by Jones Act</a:t>
            </a:r>
            <a:endParaRPr lang="en-US" dirty="0"/>
          </a:p>
          <a:p>
            <a:endParaRPr lang="en-US" dirty="0"/>
          </a:p>
          <a:p>
            <a:r>
              <a:rPr lang="en-US" dirty="0"/>
              <a:t>Court agreed that Miles taken alone might be read to suggest bar to </a:t>
            </a:r>
            <a:r>
              <a:rPr lang="en-US" dirty="0" err="1"/>
              <a:t>punitives</a:t>
            </a:r>
            <a:r>
              <a:rPr lang="en-US" dirty="0"/>
              <a:t>, but Townsend means we need to read Miles narrowly and “non-pecuniary” does not include punitive damages</a:t>
            </a:r>
          </a:p>
          <a:p>
            <a:endParaRPr lang="en-US" dirty="0"/>
          </a:p>
          <a:p>
            <a:endParaRPr lang="en-US" dirty="0"/>
          </a:p>
        </p:txBody>
      </p:sp>
      <p:sp>
        <p:nvSpPr>
          <p:cNvPr id="4" name="Slide Number Placeholder 3"/>
          <p:cNvSpPr>
            <a:spLocks noGrp="1"/>
          </p:cNvSpPr>
          <p:nvPr>
            <p:ph type="sldNum" sz="quarter" idx="10"/>
          </p:nvPr>
        </p:nvSpPr>
        <p:spPr/>
        <p:txBody>
          <a:bodyPr/>
          <a:lstStyle/>
          <a:p>
            <a:fld id="{EC64CBCD-79B0-4FF6-B69B-82BC9C0D7CFB}" type="slidenum">
              <a:rPr lang="en-US" smtClean="0"/>
              <a:pPr/>
              <a:t>13</a:t>
            </a:fld>
            <a:endParaRPr lang="en-US"/>
          </a:p>
        </p:txBody>
      </p:sp>
    </p:spTree>
    <p:extLst>
      <p:ext uri="{BB962C8B-B14F-4D97-AF65-F5344CB8AC3E}">
        <p14:creationId xmlns:p14="http://schemas.microsoft.com/office/powerpoint/2010/main" val="1480260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Throwing down gauntlet to 5</a:t>
            </a:r>
            <a:r>
              <a:rPr lang="en-US" baseline="30000" dirty="0"/>
              <a:t>th</a:t>
            </a:r>
            <a:r>
              <a:rPr lang="en-US" dirty="0"/>
              <a:t> circuit and begging court for cert. to resolve split</a:t>
            </a:r>
          </a:p>
        </p:txBody>
      </p:sp>
      <p:sp>
        <p:nvSpPr>
          <p:cNvPr id="4" name="Slide Number Placeholder 3"/>
          <p:cNvSpPr>
            <a:spLocks noGrp="1"/>
          </p:cNvSpPr>
          <p:nvPr>
            <p:ph type="sldNum" sz="quarter" idx="10"/>
          </p:nvPr>
        </p:nvSpPr>
        <p:spPr/>
        <p:txBody>
          <a:bodyPr/>
          <a:lstStyle/>
          <a:p>
            <a:fld id="{EC64CBCD-79B0-4FF6-B69B-82BC9C0D7CFB}" type="slidenum">
              <a:rPr lang="en-US" smtClean="0"/>
              <a:pPr/>
              <a:t>14</a:t>
            </a:fld>
            <a:endParaRPr lang="en-US"/>
          </a:p>
        </p:txBody>
      </p:sp>
    </p:spTree>
    <p:extLst>
      <p:ext uri="{BB962C8B-B14F-4D97-AF65-F5344CB8AC3E}">
        <p14:creationId xmlns:p14="http://schemas.microsoft.com/office/powerpoint/2010/main" val="31619535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Plaintiffs- if have choice, probably malpractice to sue in 1</a:t>
            </a:r>
            <a:r>
              <a:rPr lang="en-US" baseline="30000" dirty="0"/>
              <a:t>st</a:t>
            </a:r>
            <a:r>
              <a:rPr lang="en-US" dirty="0"/>
              <a:t>, 5</a:t>
            </a:r>
            <a:r>
              <a:rPr lang="en-US" baseline="30000" dirty="0"/>
              <a:t>th</a:t>
            </a:r>
            <a:r>
              <a:rPr lang="en-US" dirty="0"/>
              <a:t> or 6</a:t>
            </a:r>
            <a:r>
              <a:rPr lang="en-US" baseline="30000" dirty="0"/>
              <a:t>th</a:t>
            </a:r>
            <a:r>
              <a:rPr lang="en-US" dirty="0"/>
              <a:t> if </a:t>
            </a:r>
            <a:r>
              <a:rPr lang="en-US" dirty="0" err="1"/>
              <a:t>punitives</a:t>
            </a:r>
            <a:r>
              <a:rPr lang="en-US" dirty="0"/>
              <a:t> on the table and other venues available.  9</a:t>
            </a:r>
            <a:r>
              <a:rPr lang="en-US" baseline="30000" dirty="0"/>
              <a:t>th</a:t>
            </a:r>
            <a:r>
              <a:rPr lang="en-US" dirty="0"/>
              <a:t> firm and 11</a:t>
            </a:r>
            <a:r>
              <a:rPr lang="en-US" baseline="30000" dirty="0"/>
              <a:t>th</a:t>
            </a:r>
            <a:r>
              <a:rPr lang="en-US" dirty="0"/>
              <a:t> weakly in support of punitive damages on these claims.</a:t>
            </a:r>
          </a:p>
          <a:p>
            <a:r>
              <a:rPr lang="en-US" dirty="0"/>
              <a:t>Insurance policies – haven’t looked at many but I’m guessing Jones Act-specific policies probably don’t provide for </a:t>
            </a:r>
            <a:r>
              <a:rPr lang="en-US" dirty="0" err="1"/>
              <a:t>punitives</a:t>
            </a:r>
            <a:r>
              <a:rPr lang="en-US" dirty="0"/>
              <a:t>.  Maritime employers in 9</a:t>
            </a:r>
            <a:r>
              <a:rPr lang="en-US" baseline="30000" dirty="0"/>
              <a:t>th</a:t>
            </a:r>
            <a:r>
              <a:rPr lang="en-US" dirty="0"/>
              <a:t>, 11</a:t>
            </a:r>
            <a:r>
              <a:rPr lang="en-US" baseline="30000" dirty="0"/>
              <a:t>th</a:t>
            </a:r>
            <a:r>
              <a:rPr lang="en-US" dirty="0"/>
              <a:t> will want to get coverage if possible.  If plaintiff, find out early if defendant can’t pay award</a:t>
            </a:r>
          </a:p>
          <a:p>
            <a:r>
              <a:rPr lang="en-US" dirty="0"/>
              <a:t>In many states it’s against public policy to insure punitive damages – and states also distinguish between directly assessed and vicariously assessed </a:t>
            </a:r>
            <a:r>
              <a:rPr lang="en-US" dirty="0" err="1"/>
              <a:t>punitives</a:t>
            </a:r>
            <a:r>
              <a:rPr lang="en-US" dirty="0"/>
              <a:t>.  Wilburn boat would most likely control, look to state law.  Don’t want to win a case to find out it’s against public policy for insurance to pay out the </a:t>
            </a:r>
            <a:r>
              <a:rPr lang="en-US" dirty="0" err="1"/>
              <a:t>punitives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C64CBCD-79B0-4FF6-B69B-82BC9C0D7CFB}" type="slidenum">
              <a:rPr lang="en-US" smtClean="0"/>
              <a:pPr/>
              <a:t>15</a:t>
            </a:fld>
            <a:endParaRPr lang="en-US"/>
          </a:p>
        </p:txBody>
      </p:sp>
    </p:spTree>
    <p:extLst>
      <p:ext uri="{BB962C8B-B14F-4D97-AF65-F5344CB8AC3E}">
        <p14:creationId xmlns:p14="http://schemas.microsoft.com/office/powerpoint/2010/main" val="576704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Plaintiffs- if have choice, probably malpractice to sue in 1</a:t>
            </a:r>
            <a:r>
              <a:rPr lang="en-US" baseline="30000" dirty="0"/>
              <a:t>st</a:t>
            </a:r>
            <a:r>
              <a:rPr lang="en-US" dirty="0"/>
              <a:t>, 2</a:t>
            </a:r>
            <a:r>
              <a:rPr lang="en-US" baseline="30000" dirty="0"/>
              <a:t>nd</a:t>
            </a:r>
            <a:r>
              <a:rPr lang="en-US" dirty="0"/>
              <a:t>, 5</a:t>
            </a:r>
            <a:r>
              <a:rPr lang="en-US" baseline="30000" dirty="0"/>
              <a:t>th</a:t>
            </a:r>
            <a:r>
              <a:rPr lang="en-US" dirty="0"/>
              <a:t> or 6</a:t>
            </a:r>
            <a:r>
              <a:rPr lang="en-US" baseline="30000" dirty="0"/>
              <a:t>th</a:t>
            </a:r>
            <a:r>
              <a:rPr lang="en-US" dirty="0"/>
              <a:t> if </a:t>
            </a:r>
            <a:r>
              <a:rPr lang="en-US" dirty="0" err="1"/>
              <a:t>punitives</a:t>
            </a:r>
            <a:r>
              <a:rPr lang="en-US" dirty="0"/>
              <a:t> on the table and other venues available</a:t>
            </a:r>
          </a:p>
          <a:p>
            <a:endParaRPr lang="en-US" dirty="0"/>
          </a:p>
          <a:p>
            <a:r>
              <a:rPr lang="en-US" dirty="0"/>
              <a:t>Insurance policies – haven’t looked at many but I’m guessing Jones Act-specific policies probably don’t provide for </a:t>
            </a:r>
            <a:r>
              <a:rPr lang="en-US" dirty="0" err="1"/>
              <a:t>punitives</a:t>
            </a:r>
            <a:r>
              <a:rPr lang="en-US" dirty="0"/>
              <a:t>.  Maritime employers in 9</a:t>
            </a:r>
            <a:r>
              <a:rPr lang="en-US" baseline="30000" dirty="0"/>
              <a:t>th</a:t>
            </a:r>
            <a:r>
              <a:rPr lang="en-US" dirty="0"/>
              <a:t>, 11</a:t>
            </a:r>
            <a:r>
              <a:rPr lang="en-US" baseline="30000" dirty="0"/>
              <a:t>th</a:t>
            </a:r>
            <a:r>
              <a:rPr lang="en-US" dirty="0"/>
              <a:t> will want to get coverage if possible.  If plaintiff, find out early if defendant can’t pay award</a:t>
            </a:r>
          </a:p>
          <a:p>
            <a:endParaRPr lang="en-US" dirty="0"/>
          </a:p>
          <a:p>
            <a:r>
              <a:rPr lang="en-US" dirty="0"/>
              <a:t>In many states it’s against public policy to insure punitive damages – and states also distinguish between directly assessed and vicariously assessed </a:t>
            </a:r>
            <a:r>
              <a:rPr lang="en-US" dirty="0" err="1"/>
              <a:t>punitives</a:t>
            </a:r>
            <a:r>
              <a:rPr lang="en-US" dirty="0"/>
              <a:t>.  </a:t>
            </a:r>
          </a:p>
          <a:p>
            <a:r>
              <a:rPr lang="en-US" dirty="0"/>
              <a:t>Wilburn boat would most likely control, look to state law.  Don’t want to win a case to find out it’s against public policy for insurance to pay out the </a:t>
            </a:r>
            <a:r>
              <a:rPr lang="en-US" dirty="0" err="1"/>
              <a:t>punitives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C64CBCD-79B0-4FF6-B69B-82BC9C0D7CFB}" type="slidenum">
              <a:rPr lang="en-US" smtClean="0"/>
              <a:pPr/>
              <a:t>16</a:t>
            </a:fld>
            <a:endParaRPr lang="en-US"/>
          </a:p>
        </p:txBody>
      </p:sp>
    </p:spTree>
    <p:extLst>
      <p:ext uri="{BB962C8B-B14F-4D97-AF65-F5344CB8AC3E}">
        <p14:creationId xmlns:p14="http://schemas.microsoft.com/office/powerpoint/2010/main" val="1185283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Trying to guess what SCOTUS might do, helpful to look at Townsend</a:t>
            </a:r>
          </a:p>
          <a:p>
            <a:endParaRPr lang="en-US" dirty="0"/>
          </a:p>
          <a:p>
            <a:r>
              <a:rPr lang="en-US" dirty="0"/>
              <a:t>Opinion:  Thomas, Souter, Stevens, Ginsburg, Breyer</a:t>
            </a:r>
          </a:p>
          <a:p>
            <a:endParaRPr lang="en-US" dirty="0"/>
          </a:p>
          <a:p>
            <a:r>
              <a:rPr lang="en-US" dirty="0"/>
              <a:t>Dissent:  Roberts, Kennedy, Alito, Scalia</a:t>
            </a:r>
          </a:p>
        </p:txBody>
      </p:sp>
      <p:sp>
        <p:nvSpPr>
          <p:cNvPr id="4" name="Slide Number Placeholder 3"/>
          <p:cNvSpPr>
            <a:spLocks noGrp="1"/>
          </p:cNvSpPr>
          <p:nvPr>
            <p:ph type="sldNum" sz="quarter" idx="10"/>
          </p:nvPr>
        </p:nvSpPr>
        <p:spPr/>
        <p:txBody>
          <a:bodyPr/>
          <a:lstStyle/>
          <a:p>
            <a:fld id="{EC64CBCD-79B0-4FF6-B69B-82BC9C0D7CFB}" type="slidenum">
              <a:rPr lang="en-US" smtClean="0"/>
              <a:pPr/>
              <a:t>17</a:t>
            </a:fld>
            <a:endParaRPr lang="en-US"/>
          </a:p>
        </p:txBody>
      </p:sp>
    </p:spTree>
    <p:extLst>
      <p:ext uri="{BB962C8B-B14F-4D97-AF65-F5344CB8AC3E}">
        <p14:creationId xmlns:p14="http://schemas.microsoft.com/office/powerpoint/2010/main" val="31011552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Opinion:  Thomas, Ginsburg, Breyer</a:t>
            </a:r>
          </a:p>
          <a:p>
            <a:endParaRPr lang="en-US" dirty="0"/>
          </a:p>
          <a:p>
            <a:r>
              <a:rPr lang="en-US" dirty="0"/>
              <a:t>Dissent:  Roberts, Kennedy, Alito,</a:t>
            </a:r>
          </a:p>
          <a:p>
            <a:endParaRPr lang="en-US" dirty="0"/>
          </a:p>
          <a:p>
            <a:r>
              <a:rPr lang="en-US" dirty="0"/>
              <a:t>Unknown:  Sotomayor, Kagan, Gorsuch</a:t>
            </a:r>
          </a:p>
          <a:p>
            <a:r>
              <a:rPr lang="en-US" dirty="0"/>
              <a:t>Sotomayor actually knows some maritime law from serving on </a:t>
            </a:r>
            <a:r>
              <a:rPr lang="en-US" dirty="0" err="1"/>
              <a:t>SDNY</a:t>
            </a:r>
            <a:r>
              <a:rPr lang="en-US" dirty="0"/>
              <a:t> and 2</a:t>
            </a:r>
            <a:r>
              <a:rPr lang="en-US" baseline="30000" dirty="0"/>
              <a:t>nd</a:t>
            </a:r>
            <a:r>
              <a:rPr lang="en-US" dirty="0"/>
              <a:t> circuit.  </a:t>
            </a:r>
          </a:p>
          <a:p>
            <a:r>
              <a:rPr lang="en-US" dirty="0"/>
              <a:t>Gorsuch may want to stand with more conservative brethren .</a:t>
            </a:r>
          </a:p>
          <a:p>
            <a:r>
              <a:rPr lang="en-US" dirty="0"/>
              <a:t>If court takes it they could either:</a:t>
            </a:r>
          </a:p>
          <a:p>
            <a:r>
              <a:rPr lang="en-US" dirty="0"/>
              <a:t>1- Take up 5</a:t>
            </a:r>
            <a:r>
              <a:rPr lang="en-US" baseline="30000" dirty="0"/>
              <a:t>th</a:t>
            </a:r>
            <a:r>
              <a:rPr lang="en-US" dirty="0"/>
              <a:t> Circuit </a:t>
            </a:r>
            <a:r>
              <a:rPr lang="en-US" dirty="0" err="1"/>
              <a:t>en</a:t>
            </a:r>
            <a:r>
              <a:rPr lang="en-US" dirty="0"/>
              <a:t> banc argument that unseaworthiness predates and isn’t affected by Jones Act</a:t>
            </a:r>
          </a:p>
          <a:p>
            <a:r>
              <a:rPr lang="en-US" dirty="0"/>
              <a:t>2- Punt with 9</a:t>
            </a:r>
            <a:r>
              <a:rPr lang="en-US" baseline="30000" dirty="0"/>
              <a:t>th</a:t>
            </a:r>
            <a:r>
              <a:rPr lang="en-US" dirty="0"/>
              <a:t> Circuit’s parsing of pecuniary to not encompass punitive damages (and open door wide for </a:t>
            </a:r>
            <a:r>
              <a:rPr lang="en-US" dirty="0" err="1"/>
              <a:t>punitives</a:t>
            </a:r>
            <a:r>
              <a:rPr lang="en-US" dirty="0"/>
              <a:t> where not expressly disallowed)</a:t>
            </a:r>
          </a:p>
          <a:p>
            <a:r>
              <a:rPr lang="en-US" dirty="0"/>
              <a:t>3- Hold that congress’s remedies should be followed in </a:t>
            </a:r>
            <a:r>
              <a:rPr lang="en-US" dirty="0" err="1"/>
              <a:t>GML</a:t>
            </a:r>
            <a:r>
              <a:rPr lang="en-US" dirty="0"/>
              <a:t> actions (broad, possibly overturn Townsend?</a:t>
            </a:r>
          </a:p>
        </p:txBody>
      </p:sp>
      <p:sp>
        <p:nvSpPr>
          <p:cNvPr id="4" name="Slide Number Placeholder 3"/>
          <p:cNvSpPr>
            <a:spLocks noGrp="1"/>
          </p:cNvSpPr>
          <p:nvPr>
            <p:ph type="sldNum" sz="quarter" idx="10"/>
          </p:nvPr>
        </p:nvSpPr>
        <p:spPr/>
        <p:txBody>
          <a:bodyPr/>
          <a:lstStyle/>
          <a:p>
            <a:fld id="{EC64CBCD-79B0-4FF6-B69B-82BC9C0D7CFB}" type="slidenum">
              <a:rPr lang="en-US" smtClean="0"/>
              <a:pPr/>
              <a:t>18</a:t>
            </a:fld>
            <a:endParaRPr lang="en-US"/>
          </a:p>
        </p:txBody>
      </p:sp>
    </p:spTree>
    <p:extLst>
      <p:ext uri="{BB962C8B-B14F-4D97-AF65-F5344CB8AC3E}">
        <p14:creationId xmlns:p14="http://schemas.microsoft.com/office/powerpoint/2010/main" val="2874846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a:t>
            </a:r>
            <a:r>
              <a:rPr lang="en-US" baseline="0" dirty="0"/>
              <a:t> are the topics we’re going to cover in this section</a:t>
            </a:r>
            <a:endParaRPr lang="en-US" dirty="0"/>
          </a:p>
        </p:txBody>
      </p:sp>
      <p:sp>
        <p:nvSpPr>
          <p:cNvPr id="4" name="Slide Number Placeholder 3"/>
          <p:cNvSpPr>
            <a:spLocks noGrp="1"/>
          </p:cNvSpPr>
          <p:nvPr>
            <p:ph type="sldNum" sz="quarter" idx="10"/>
          </p:nvPr>
        </p:nvSpPr>
        <p:spPr/>
        <p:txBody>
          <a:bodyPr/>
          <a:lstStyle/>
          <a:p>
            <a:fld id="{EC64CBCD-79B0-4FF6-B69B-82BC9C0D7CFB}" type="slidenum">
              <a:rPr lang="en-US" smtClean="0"/>
              <a:pPr/>
              <a:t>2</a:t>
            </a:fld>
            <a:endParaRPr lang="en-US"/>
          </a:p>
        </p:txBody>
      </p:sp>
    </p:spTree>
    <p:extLst>
      <p:ext uri="{BB962C8B-B14F-4D97-AF65-F5344CB8AC3E}">
        <p14:creationId xmlns:p14="http://schemas.microsoft.com/office/powerpoint/2010/main" val="1827938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a:t>
            </a:r>
            <a:r>
              <a:rPr lang="en-US" baseline="0" dirty="0"/>
              <a:t> are the topics we’re going to cover in this section</a:t>
            </a:r>
            <a:endParaRPr lang="en-US" dirty="0"/>
          </a:p>
        </p:txBody>
      </p:sp>
      <p:sp>
        <p:nvSpPr>
          <p:cNvPr id="4" name="Slide Number Placeholder 3"/>
          <p:cNvSpPr>
            <a:spLocks noGrp="1"/>
          </p:cNvSpPr>
          <p:nvPr>
            <p:ph type="sldNum" sz="quarter" idx="10"/>
          </p:nvPr>
        </p:nvSpPr>
        <p:spPr/>
        <p:txBody>
          <a:bodyPr/>
          <a:lstStyle/>
          <a:p>
            <a:fld id="{EC64CBCD-79B0-4FF6-B69B-82BC9C0D7CFB}" type="slidenum">
              <a:rPr lang="en-US" smtClean="0"/>
              <a:pPr/>
              <a:t>3</a:t>
            </a:fld>
            <a:endParaRPr lang="en-US"/>
          </a:p>
        </p:txBody>
      </p:sp>
    </p:spTree>
    <p:extLst>
      <p:ext uri="{BB962C8B-B14F-4D97-AF65-F5344CB8AC3E}">
        <p14:creationId xmlns:p14="http://schemas.microsoft.com/office/powerpoint/2010/main" val="7345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a:t>
            </a:r>
            <a:r>
              <a:rPr lang="en-US" baseline="0" dirty="0"/>
              <a:t> are the topics we’re going to cover in this section</a:t>
            </a:r>
            <a:endParaRPr lang="en-US" dirty="0"/>
          </a:p>
        </p:txBody>
      </p:sp>
      <p:sp>
        <p:nvSpPr>
          <p:cNvPr id="4" name="Slide Number Placeholder 3"/>
          <p:cNvSpPr>
            <a:spLocks noGrp="1"/>
          </p:cNvSpPr>
          <p:nvPr>
            <p:ph type="sldNum" sz="quarter" idx="10"/>
          </p:nvPr>
        </p:nvSpPr>
        <p:spPr/>
        <p:txBody>
          <a:bodyPr/>
          <a:lstStyle/>
          <a:p>
            <a:fld id="{EC64CBCD-79B0-4FF6-B69B-82BC9C0D7CFB}" type="slidenum">
              <a:rPr lang="en-US" smtClean="0"/>
              <a:pPr/>
              <a:t>4</a:t>
            </a:fld>
            <a:endParaRPr lang="en-US"/>
          </a:p>
        </p:txBody>
      </p:sp>
    </p:spTree>
    <p:extLst>
      <p:ext uri="{BB962C8B-B14F-4D97-AF65-F5344CB8AC3E}">
        <p14:creationId xmlns:p14="http://schemas.microsoft.com/office/powerpoint/2010/main" val="533663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Punitive damages was on grounds that the compartment should have had an exhaust system; pumping air into closed compartment without proper ventilation/exhaust system is pretty much  putting a bomb </a:t>
            </a:r>
          </a:p>
        </p:txBody>
      </p:sp>
      <p:sp>
        <p:nvSpPr>
          <p:cNvPr id="4" name="Slide Number Placeholder 3"/>
          <p:cNvSpPr>
            <a:spLocks noGrp="1"/>
          </p:cNvSpPr>
          <p:nvPr>
            <p:ph type="sldNum" sz="quarter" idx="10"/>
          </p:nvPr>
        </p:nvSpPr>
        <p:spPr/>
        <p:txBody>
          <a:bodyPr/>
          <a:lstStyle/>
          <a:p>
            <a:fld id="{EC64CBCD-79B0-4FF6-B69B-82BC9C0D7CFB}" type="slidenum">
              <a:rPr lang="en-US" smtClean="0"/>
              <a:pPr/>
              <a:t>5</a:t>
            </a:fld>
            <a:endParaRPr lang="en-US"/>
          </a:p>
        </p:txBody>
      </p:sp>
    </p:spTree>
    <p:extLst>
      <p:ext uri="{BB962C8B-B14F-4D97-AF65-F5344CB8AC3E}">
        <p14:creationId xmlns:p14="http://schemas.microsoft.com/office/powerpoint/2010/main" val="1760875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Defendant argues that </a:t>
            </a:r>
            <a:r>
              <a:rPr lang="en-US" sz="1200" dirty="0">
                <a:latin typeface="Times New Roman" panose="02020603050405020304" pitchFamily="18" charset="0"/>
                <a:cs typeface="Times New Roman" panose="02020603050405020304" pitchFamily="18" charset="0"/>
              </a:rPr>
              <a:t>that </a:t>
            </a:r>
            <a:r>
              <a:rPr lang="en-US" sz="1200" i="1" dirty="0">
                <a:latin typeface="Times New Roman" panose="02020603050405020304" pitchFamily="18" charset="0"/>
                <a:cs typeface="Times New Roman" panose="02020603050405020304" pitchFamily="18" charset="0"/>
              </a:rPr>
              <a:t>Miles </a:t>
            </a:r>
            <a:r>
              <a:rPr lang="en-US" sz="1200" dirty="0">
                <a:latin typeface="Times New Roman" panose="02020603050405020304" pitchFamily="18" charset="0"/>
                <a:cs typeface="Times New Roman" panose="02020603050405020304" pitchFamily="18" charset="0"/>
              </a:rPr>
              <a:t>’90 is unequivocal that seaman can’t get non-pecuniary damages.  Miles only addressed death but McBride ‘14 extended that analysis to seaman injuries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Plaintiff argues Miles restricted to wrongful death – and there’s pre-Miles case law in the 9</a:t>
            </a:r>
            <a:r>
              <a:rPr lang="en-US" sz="1200" baseline="30000" dirty="0">
                <a:latin typeface="Times New Roman" panose="02020603050405020304" pitchFamily="18" charset="0"/>
                <a:cs typeface="Times New Roman" panose="02020603050405020304" pitchFamily="18" charset="0"/>
              </a:rPr>
              <a:t>th</a:t>
            </a:r>
            <a:r>
              <a:rPr lang="en-US" sz="1200" dirty="0">
                <a:latin typeface="Times New Roman" panose="02020603050405020304" pitchFamily="18" charset="0"/>
                <a:cs typeface="Times New Roman" panose="02020603050405020304" pitchFamily="18" charset="0"/>
              </a:rPr>
              <a:t> that allows </a:t>
            </a:r>
            <a:r>
              <a:rPr lang="en-US" sz="1200" dirty="0" err="1">
                <a:latin typeface="Times New Roman" panose="02020603050405020304" pitchFamily="18" charset="0"/>
                <a:cs typeface="Times New Roman" panose="02020603050405020304" pitchFamily="18" charset="0"/>
              </a:rPr>
              <a:t>punitives</a:t>
            </a:r>
            <a:r>
              <a:rPr lang="en-US" sz="1200" dirty="0">
                <a:latin typeface="Times New Roman" panose="02020603050405020304" pitchFamily="18" charset="0"/>
                <a:cs typeface="Times New Roman" panose="02020603050405020304" pitchFamily="18" charset="0"/>
              </a:rPr>
              <a:t> for seaman injuries</a:t>
            </a:r>
          </a:p>
          <a:p>
            <a:endParaRPr lang="en-US" dirty="0"/>
          </a:p>
        </p:txBody>
      </p:sp>
      <p:sp>
        <p:nvSpPr>
          <p:cNvPr id="4" name="Slide Number Placeholder 3"/>
          <p:cNvSpPr>
            <a:spLocks noGrp="1"/>
          </p:cNvSpPr>
          <p:nvPr>
            <p:ph type="sldNum" sz="quarter" idx="10"/>
          </p:nvPr>
        </p:nvSpPr>
        <p:spPr/>
        <p:txBody>
          <a:bodyPr/>
          <a:lstStyle/>
          <a:p>
            <a:fld id="{EC64CBCD-79B0-4FF6-B69B-82BC9C0D7CFB}" type="slidenum">
              <a:rPr lang="en-US" smtClean="0"/>
              <a:pPr/>
              <a:t>6</a:t>
            </a:fld>
            <a:endParaRPr lang="en-US"/>
          </a:p>
        </p:txBody>
      </p:sp>
    </p:spTree>
    <p:extLst>
      <p:ext uri="{BB962C8B-B14F-4D97-AF65-F5344CB8AC3E}">
        <p14:creationId xmlns:p14="http://schemas.microsoft.com/office/powerpoint/2010/main" val="106664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9</a:t>
            </a:r>
            <a:r>
              <a:rPr lang="en-US" baseline="30000" dirty="0"/>
              <a:t>th</a:t>
            </a:r>
            <a:r>
              <a:rPr lang="en-US" dirty="0"/>
              <a:t> Circuit didn’t wake up one morning and decide to push Atlantic Sounding to unseaworthiness claims.  To understand rationale need to wade through history of </a:t>
            </a:r>
            <a:r>
              <a:rPr lang="en-US" dirty="0" err="1"/>
              <a:t>GML</a:t>
            </a:r>
            <a:r>
              <a:rPr lang="en-US" dirty="0"/>
              <a:t> wrongful death/injury remedies</a:t>
            </a:r>
          </a:p>
          <a:p>
            <a:endParaRPr lang="en-US" dirty="0"/>
          </a:p>
          <a:p>
            <a:r>
              <a:rPr lang="en-US" dirty="0"/>
              <a:t>Has anyone had a Yamaha-like case?  Territorial waters </a:t>
            </a:r>
            <a:r>
              <a:rPr lang="en-US" dirty="0" err="1"/>
              <a:t>GML</a:t>
            </a:r>
            <a:r>
              <a:rPr lang="en-US" dirty="0"/>
              <a:t> wrongful death claim of non-seaman?</a:t>
            </a:r>
          </a:p>
          <a:p>
            <a:endParaRPr lang="en-US" dirty="0"/>
          </a:p>
          <a:p>
            <a:r>
              <a:rPr lang="en-US" dirty="0"/>
              <a:t>Remedies in such a case are wild west- many circuits haven’t decided issue, some circuits limited to funeral expenses, some give loss of society, some future earnings even for non-dependents.  </a:t>
            </a:r>
          </a:p>
          <a:p>
            <a:endParaRPr lang="en-US" dirty="0"/>
          </a:p>
          <a:p>
            <a:r>
              <a:rPr lang="en-US" dirty="0"/>
              <a:t>Dependency is a huge issue in these cases.  </a:t>
            </a:r>
          </a:p>
          <a:p>
            <a:endParaRPr lang="en-US" dirty="0"/>
          </a:p>
          <a:p>
            <a:r>
              <a:rPr lang="en-US" dirty="0"/>
              <a:t>As we briefly go through some landmark cases we see a very expansive remedies structure growing in the 9</a:t>
            </a:r>
            <a:r>
              <a:rPr lang="en-US" baseline="30000" dirty="0"/>
              <a:t>th</a:t>
            </a:r>
            <a:r>
              <a:rPr lang="en-US" dirty="0"/>
              <a:t> Circuit which in some ways is on a collision course with the 5</a:t>
            </a:r>
            <a:r>
              <a:rPr lang="en-US" baseline="30000" dirty="0"/>
              <a:t>th</a:t>
            </a:r>
            <a:r>
              <a:rPr lang="en-US" dirty="0"/>
              <a:t>.</a:t>
            </a:r>
          </a:p>
          <a:p>
            <a:endParaRPr lang="en-US" dirty="0"/>
          </a:p>
        </p:txBody>
      </p:sp>
      <p:sp>
        <p:nvSpPr>
          <p:cNvPr id="4" name="Slide Number Placeholder 3"/>
          <p:cNvSpPr>
            <a:spLocks noGrp="1"/>
          </p:cNvSpPr>
          <p:nvPr>
            <p:ph type="sldNum" sz="quarter" idx="10"/>
          </p:nvPr>
        </p:nvSpPr>
        <p:spPr/>
        <p:txBody>
          <a:bodyPr/>
          <a:lstStyle/>
          <a:p>
            <a:fld id="{EC64CBCD-79B0-4FF6-B69B-82BC9C0D7CFB}" type="slidenum">
              <a:rPr lang="en-US" smtClean="0"/>
              <a:pPr/>
              <a:t>7</a:t>
            </a:fld>
            <a:endParaRPr lang="en-US"/>
          </a:p>
        </p:txBody>
      </p:sp>
    </p:spTree>
    <p:extLst>
      <p:ext uri="{BB962C8B-B14F-4D97-AF65-F5344CB8AC3E}">
        <p14:creationId xmlns:p14="http://schemas.microsoft.com/office/powerpoint/2010/main" val="1960295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After </a:t>
            </a:r>
            <a:r>
              <a:rPr lang="en-US" dirty="0" err="1"/>
              <a:t>Moragne</a:t>
            </a:r>
            <a:r>
              <a:rPr lang="en-US" dirty="0"/>
              <a:t>, we see circuits struggling with what </a:t>
            </a:r>
            <a:r>
              <a:rPr lang="en-US" dirty="0" err="1"/>
              <a:t>GML</a:t>
            </a:r>
            <a:r>
              <a:rPr lang="en-US" dirty="0"/>
              <a:t> remedies are and which beneficiaries are entitled to them.</a:t>
            </a:r>
          </a:p>
          <a:p>
            <a:endParaRPr lang="en-US" dirty="0"/>
          </a:p>
          <a:p>
            <a:r>
              <a:rPr lang="en-US" dirty="0"/>
              <a:t>Fishing vessel capsized</a:t>
            </a:r>
          </a:p>
          <a:p>
            <a:endParaRPr lang="en-US" dirty="0"/>
          </a:p>
          <a:p>
            <a:r>
              <a:rPr lang="en-US" dirty="0"/>
              <a:t>As of then, no question that </a:t>
            </a:r>
            <a:r>
              <a:rPr lang="en-US" dirty="0" err="1"/>
              <a:t>punitives</a:t>
            </a:r>
            <a:r>
              <a:rPr lang="en-US" dirty="0"/>
              <a:t> available for seamen in 9</a:t>
            </a:r>
            <a:r>
              <a:rPr lang="en-US" baseline="30000" dirty="0"/>
              <a:t>th</a:t>
            </a:r>
            <a:r>
              <a:rPr lang="en-US" dirty="0"/>
              <a:t> Circuit</a:t>
            </a:r>
          </a:p>
        </p:txBody>
      </p:sp>
      <p:sp>
        <p:nvSpPr>
          <p:cNvPr id="4" name="Slide Number Placeholder 3"/>
          <p:cNvSpPr>
            <a:spLocks noGrp="1"/>
          </p:cNvSpPr>
          <p:nvPr>
            <p:ph type="sldNum" sz="quarter" idx="10"/>
          </p:nvPr>
        </p:nvSpPr>
        <p:spPr/>
        <p:txBody>
          <a:bodyPr/>
          <a:lstStyle/>
          <a:p>
            <a:fld id="{EC64CBCD-79B0-4FF6-B69B-82BC9C0D7CFB}" type="slidenum">
              <a:rPr lang="en-US" smtClean="0"/>
              <a:pPr/>
              <a:t>8</a:t>
            </a:fld>
            <a:endParaRPr lang="en-US"/>
          </a:p>
        </p:txBody>
      </p:sp>
    </p:spTree>
    <p:extLst>
      <p:ext uri="{BB962C8B-B14F-4D97-AF65-F5344CB8AC3E}">
        <p14:creationId xmlns:p14="http://schemas.microsoft.com/office/powerpoint/2010/main" val="1715250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Jones Act precludes recovery for loss of society, so Supreme Court felt it would be inconsistent to sanction more remedies in judicially-created unseaworthiness than Congress </a:t>
            </a:r>
          </a:p>
          <a:p>
            <a:endParaRPr lang="en-US" dirty="0"/>
          </a:p>
          <a:p>
            <a:r>
              <a:rPr lang="en-US" dirty="0"/>
              <a:t>So after Miles, you’ve got a Supreme Court case saying that seamen can only get pecuniary losses on wrongful death suit.  But 9</a:t>
            </a:r>
            <a:r>
              <a:rPr lang="en-US" baseline="30000" dirty="0"/>
              <a:t>th</a:t>
            </a:r>
            <a:r>
              <a:rPr lang="en-US" dirty="0"/>
              <a:t> Circuit held that  seamen can get punitive damages, which we generally think of us non-pecuniary damages.  So is </a:t>
            </a:r>
            <a:r>
              <a:rPr lang="en-US" dirty="0" err="1"/>
              <a:t>Evich</a:t>
            </a:r>
            <a:r>
              <a:rPr lang="en-US" dirty="0"/>
              <a:t> overruled?  That’s the question that subtends Dutra and will be issue before Supreme Court if cert granted.</a:t>
            </a:r>
          </a:p>
        </p:txBody>
      </p:sp>
      <p:sp>
        <p:nvSpPr>
          <p:cNvPr id="4" name="Slide Number Placeholder 3"/>
          <p:cNvSpPr>
            <a:spLocks noGrp="1"/>
          </p:cNvSpPr>
          <p:nvPr>
            <p:ph type="sldNum" sz="quarter" idx="10"/>
          </p:nvPr>
        </p:nvSpPr>
        <p:spPr/>
        <p:txBody>
          <a:bodyPr/>
          <a:lstStyle/>
          <a:p>
            <a:fld id="{EC64CBCD-79B0-4FF6-B69B-82BC9C0D7CFB}" type="slidenum">
              <a:rPr lang="en-US" smtClean="0"/>
              <a:pPr/>
              <a:t>9</a:t>
            </a:fld>
            <a:endParaRPr lang="en-US"/>
          </a:p>
        </p:txBody>
      </p:sp>
    </p:spTree>
    <p:extLst>
      <p:ext uri="{BB962C8B-B14F-4D97-AF65-F5344CB8AC3E}">
        <p14:creationId xmlns:p14="http://schemas.microsoft.com/office/powerpoint/2010/main" val="39018145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C3B292F-C218-4E40-BEB4-733353439030}" type="datetimeFigureOut">
              <a:rPr lang="en-US" smtClean="0"/>
              <a:pPr/>
              <a:t>2/19/2019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65E342A-E265-4FCD-8759-C229BFC31E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C3B292F-C218-4E40-BEB4-733353439030}"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E342A-E265-4FCD-8759-C229BFC31E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C3B292F-C218-4E40-BEB4-733353439030}"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E342A-E265-4FCD-8759-C229BFC31E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C3B292F-C218-4E40-BEB4-733353439030}"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E342A-E265-4FCD-8759-C229BFC31E61}"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C3B292F-C218-4E40-BEB4-733353439030}"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5E342A-E265-4FCD-8759-C229BFC31E6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C3B292F-C218-4E40-BEB4-733353439030}"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E342A-E265-4FCD-8759-C229BFC31E61}"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C3B292F-C218-4E40-BEB4-733353439030}" type="datetimeFigureOut">
              <a:rPr lang="en-US" smtClean="0"/>
              <a:pPr/>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5E342A-E265-4FCD-8759-C229BFC31E6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C3B292F-C218-4E40-BEB4-733353439030}" type="datetimeFigureOut">
              <a:rPr lang="en-US" smtClean="0"/>
              <a:pPr/>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5E342A-E265-4FCD-8759-C229BFC31E61}"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292F-C218-4E40-BEB4-733353439030}" type="datetimeFigureOut">
              <a:rPr lang="en-US" smtClean="0"/>
              <a:pPr/>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5E342A-E265-4FCD-8759-C229BFC31E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C3B292F-C218-4E40-BEB4-733353439030}"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5E342A-E265-4FCD-8759-C229BFC31E6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C3B292F-C218-4E40-BEB4-733353439030}" type="datetimeFigureOut">
              <a:rPr lang="en-US" smtClean="0"/>
              <a:pPr/>
              <a:t>2/19/2019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65E342A-E265-4FCD-8759-C229BFC31E6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C3B292F-C218-4E40-BEB4-733353439030}" type="datetimeFigureOut">
              <a:rPr lang="en-US" smtClean="0"/>
              <a:pPr/>
              <a:t>2/19/2019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65E342A-E265-4FCD-8759-C229BFC31E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1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4.jpeg"/><Relationship Id="rId5" Type="http://schemas.openxmlformats.org/officeDocument/2006/relationships/image" Target="../media/image5.jpeg"/><Relationship Id="rId10" Type="http://schemas.openxmlformats.org/officeDocument/2006/relationships/image" Target="../media/image13.jpeg"/><Relationship Id="rId4" Type="http://schemas.openxmlformats.org/officeDocument/2006/relationships/image" Target="../media/image4.jpeg"/><Relationship Id="rId9" Type="http://schemas.openxmlformats.org/officeDocument/2006/relationships/image" Target="../media/image1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00071"/>
          </a:xfrm>
        </p:spPr>
        <p:txBody>
          <a:bodyPr>
            <a:normAutofit fontScale="85000" lnSpcReduction="20000"/>
          </a:bodyPr>
          <a:lstStyle/>
          <a:p>
            <a:pPr marL="109728" indent="0" algn="ctr">
              <a:spcBef>
                <a:spcPts val="0"/>
              </a:spcBef>
              <a:buNone/>
            </a:pPr>
            <a:endParaRPr lang="en-US" sz="3700" dirty="0">
              <a:latin typeface="Times New Roman" panose="02020603050405020304" pitchFamily="18" charset="0"/>
              <a:cs typeface="Times New Roman" panose="02020603050405020304" pitchFamily="18" charset="0"/>
            </a:endParaRPr>
          </a:p>
          <a:p>
            <a:pPr marL="109728" indent="0" algn="ctr">
              <a:spcBef>
                <a:spcPts val="0"/>
              </a:spcBef>
              <a:buNone/>
            </a:pPr>
            <a:endParaRPr lang="en-US" sz="4800" i="1" dirty="0">
              <a:latin typeface="Times New Roman" panose="02020603050405020304" pitchFamily="18" charset="0"/>
              <a:cs typeface="Times New Roman" panose="02020603050405020304" pitchFamily="18" charset="0"/>
            </a:endParaRPr>
          </a:p>
          <a:p>
            <a:pPr marL="109728" indent="0" algn="ctr">
              <a:spcBef>
                <a:spcPts val="0"/>
              </a:spcBef>
              <a:buNone/>
            </a:pPr>
            <a:endParaRPr lang="en-US" sz="4800" i="1" dirty="0">
              <a:latin typeface="Times New Roman" panose="02020603050405020304" pitchFamily="18" charset="0"/>
              <a:cs typeface="Times New Roman" panose="02020603050405020304" pitchFamily="18" charset="0"/>
            </a:endParaRPr>
          </a:p>
          <a:p>
            <a:pPr marL="109728" indent="0" algn="ctr">
              <a:spcBef>
                <a:spcPts val="0"/>
              </a:spcBef>
              <a:buNone/>
            </a:pPr>
            <a:r>
              <a:rPr lang="en-US" sz="4800" i="1" dirty="0" err="1">
                <a:latin typeface="Times New Roman" panose="02020603050405020304" pitchFamily="18" charset="0"/>
                <a:cs typeface="Times New Roman" panose="02020603050405020304" pitchFamily="18" charset="0"/>
              </a:rPr>
              <a:t>Batterton</a:t>
            </a:r>
            <a:r>
              <a:rPr lang="en-US" sz="4800" i="1" dirty="0">
                <a:latin typeface="Times New Roman" panose="02020603050405020304" pitchFamily="18" charset="0"/>
                <a:cs typeface="Times New Roman" panose="02020603050405020304" pitchFamily="18" charset="0"/>
              </a:rPr>
              <a:t> v. Dutra Group</a:t>
            </a:r>
          </a:p>
          <a:p>
            <a:pPr marL="109728" indent="0" algn="ctr">
              <a:spcBef>
                <a:spcPts val="0"/>
              </a:spcBef>
              <a:buNone/>
            </a:pPr>
            <a:r>
              <a:rPr lang="en-US" sz="4800" dirty="0">
                <a:latin typeface="Times New Roman" panose="02020603050405020304" pitchFamily="18" charset="0"/>
                <a:cs typeface="Times New Roman" panose="02020603050405020304" pitchFamily="18" charset="0"/>
              </a:rPr>
              <a:t>880 F.3d 1089 (9th Cir. 2018)</a:t>
            </a:r>
          </a:p>
          <a:p>
            <a:pPr marL="109728" indent="0" algn="ctr">
              <a:spcBef>
                <a:spcPts val="0"/>
              </a:spcBef>
              <a:buNone/>
            </a:pPr>
            <a:endParaRPr lang="en-US" sz="3700" dirty="0">
              <a:latin typeface="Times New Roman" panose="02020603050405020304" pitchFamily="18" charset="0"/>
              <a:cs typeface="Times New Roman" panose="02020603050405020304" pitchFamily="18" charset="0"/>
            </a:endParaRPr>
          </a:p>
          <a:p>
            <a:pPr marL="109728" indent="0" algn="ctr">
              <a:spcBef>
                <a:spcPts val="0"/>
              </a:spcBef>
              <a:buNone/>
            </a:pPr>
            <a:endParaRPr lang="en-US" sz="3700" dirty="0">
              <a:latin typeface="Times New Roman" panose="02020603050405020304" pitchFamily="18" charset="0"/>
              <a:cs typeface="Times New Roman" panose="02020603050405020304" pitchFamily="18" charset="0"/>
            </a:endParaRPr>
          </a:p>
          <a:p>
            <a:pPr marL="109728" indent="0" algn="ctr">
              <a:spcBef>
                <a:spcPts val="0"/>
              </a:spcBef>
              <a:buNone/>
            </a:pPr>
            <a:r>
              <a:rPr lang="en-US" sz="2600" dirty="0">
                <a:latin typeface="Times New Roman" panose="02020603050405020304" pitchFamily="18" charset="0"/>
                <a:cs typeface="Times New Roman" panose="02020603050405020304" pitchFamily="18" charset="0"/>
              </a:rPr>
              <a:t>Greg Singer</a:t>
            </a:r>
          </a:p>
          <a:p>
            <a:pPr marL="109728" indent="0" algn="ctr">
              <a:spcBef>
                <a:spcPts val="0"/>
              </a:spcBef>
              <a:buNone/>
            </a:pPr>
            <a:r>
              <a:rPr lang="en-US" sz="2600" dirty="0">
                <a:latin typeface="Times New Roman" panose="02020603050405020304" pitchFamily="18" charset="0"/>
                <a:cs typeface="Times New Roman" panose="02020603050405020304" pitchFamily="18" charset="0"/>
              </a:rPr>
              <a:t>GSinger@BoatingLaw.com</a:t>
            </a:r>
          </a:p>
          <a:p>
            <a:pPr marL="109728" indent="0" algn="ctr">
              <a:spcBef>
                <a:spcPts val="0"/>
              </a:spcBef>
              <a:buNone/>
            </a:pPr>
            <a:r>
              <a:rPr lang="en-US" sz="2600" dirty="0">
                <a:latin typeface="Times New Roman" panose="02020603050405020304" pitchFamily="18" charset="0"/>
                <a:cs typeface="Times New Roman" panose="02020603050405020304" pitchFamily="18" charset="0"/>
              </a:rPr>
              <a:t>443-716-4400</a:t>
            </a:r>
          </a:p>
          <a:p>
            <a:pPr marL="109728" indent="0" algn="ctr">
              <a:spcBef>
                <a:spcPts val="0"/>
              </a:spcBef>
              <a:buNone/>
            </a:pPr>
            <a:r>
              <a:rPr lang="en-US" sz="2600" dirty="0">
                <a:latin typeface="Times New Roman" panose="02020603050405020304" pitchFamily="18" charset="0"/>
                <a:cs typeface="Times New Roman" panose="02020603050405020304" pitchFamily="18" charset="0"/>
              </a:rPr>
              <a:t>Lochner Law Firm, P.C.</a:t>
            </a:r>
          </a:p>
          <a:p>
            <a:pPr marL="109728" indent="0" algn="ctr">
              <a:spcBef>
                <a:spcPts val="0"/>
              </a:spcBef>
              <a:buNone/>
            </a:pPr>
            <a:r>
              <a:rPr lang="en-US" sz="2600" dirty="0">
                <a:latin typeface="Times New Roman" panose="02020603050405020304" pitchFamily="18" charset="0"/>
                <a:cs typeface="Times New Roman" panose="02020603050405020304" pitchFamily="18" charset="0"/>
              </a:rPr>
              <a:t>www.BoatingLaw.com</a:t>
            </a:r>
          </a:p>
          <a:p>
            <a:pPr marL="109728" indent="0" algn="ctr">
              <a:spcBef>
                <a:spcPts val="0"/>
              </a:spcBef>
              <a:buNone/>
            </a:pPr>
            <a:endParaRPr lang="en-US" sz="3700" dirty="0">
              <a:latin typeface="Times New Roman" panose="02020603050405020304" pitchFamily="18" charset="0"/>
              <a:cs typeface="Times New Roman" panose="02020603050405020304" pitchFamily="18" charset="0"/>
            </a:endParaRPr>
          </a:p>
          <a:p>
            <a:pPr marL="109728" indent="0" algn="ctr">
              <a:buNone/>
            </a:pPr>
            <a:endParaRPr lang="en-US" sz="37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152400"/>
            <a:ext cx="8229600" cy="1143000"/>
          </a:xfrm>
        </p:spPr>
        <p:txBody>
          <a:bodyPr>
            <a:normAutofit fontScale="90000"/>
          </a:bodyPr>
          <a:lstStyle/>
          <a:p>
            <a:pPr algn="ctr"/>
            <a:r>
              <a:rPr lang="en-US" dirty="0"/>
              <a:t>PUNITIVE DAMAGES FOR SEAMAN UNSEAWORTHINESS CLAIMS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normAutofit/>
          </a:bodyPr>
          <a:lstStyle/>
          <a:p>
            <a:pPr algn="ctr"/>
            <a:r>
              <a:rPr lang="en-US" sz="2800" b="1" i="1" dirty="0">
                <a:latin typeface="Times New Roman" panose="02020603050405020304" pitchFamily="18" charset="0"/>
                <a:cs typeface="Times New Roman" panose="02020603050405020304" pitchFamily="18" charset="0"/>
              </a:rPr>
              <a:t>Sutton v. </a:t>
            </a:r>
            <a:r>
              <a:rPr lang="en-US" sz="2800" b="1" i="1" dirty="0" err="1">
                <a:latin typeface="Times New Roman" panose="02020603050405020304" pitchFamily="18" charset="0"/>
                <a:cs typeface="Times New Roman" panose="02020603050405020304" pitchFamily="18" charset="0"/>
              </a:rPr>
              <a:t>Earles</a:t>
            </a:r>
            <a:r>
              <a:rPr lang="en-US" sz="2800" b="1" dirty="0">
                <a:latin typeface="Times New Roman" panose="02020603050405020304" pitchFamily="18" charset="0"/>
                <a:cs typeface="Times New Roman" panose="02020603050405020304" pitchFamily="18" charset="0"/>
              </a:rPr>
              <a:t>, 26 F.3d 903 (9</a:t>
            </a:r>
            <a:r>
              <a:rPr lang="en-US" sz="2800" b="1" baseline="30000" dirty="0">
                <a:latin typeface="Times New Roman" panose="02020603050405020304" pitchFamily="18" charset="0"/>
                <a:cs typeface="Times New Roman" panose="02020603050405020304" pitchFamily="18" charset="0"/>
              </a:rPr>
              <a:t>th</a:t>
            </a:r>
            <a:r>
              <a:rPr lang="en-US" sz="2800" b="1" dirty="0">
                <a:latin typeface="Times New Roman" panose="02020603050405020304" pitchFamily="18" charset="0"/>
                <a:cs typeface="Times New Roman" panose="02020603050405020304" pitchFamily="18" charset="0"/>
              </a:rPr>
              <a:t> Cir. 1994)</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Teenagers on </a:t>
            </a:r>
            <a:r>
              <a:rPr lang="en-US" sz="2800" dirty="0" err="1">
                <a:latin typeface="Times New Roman" panose="02020603050405020304" pitchFamily="18" charset="0"/>
                <a:cs typeface="Times New Roman" panose="02020603050405020304" pitchFamily="18" charset="0"/>
              </a:rPr>
              <a:t>jetski</a:t>
            </a:r>
            <a:r>
              <a:rPr lang="en-US" sz="2800" dirty="0">
                <a:latin typeface="Times New Roman" panose="02020603050405020304" pitchFamily="18" charset="0"/>
                <a:cs typeface="Times New Roman" panose="02020603050405020304" pitchFamily="18" charset="0"/>
              </a:rPr>
              <a:t> boat struck Navy mooring, died</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Held that loss of society (i.e., non-pecuniary) damages and future earnings recoverable by parents on </a:t>
            </a:r>
            <a:r>
              <a:rPr lang="en-US" sz="2800" i="1" dirty="0" err="1">
                <a:latin typeface="Times New Roman" panose="02020603050405020304" pitchFamily="18" charset="0"/>
                <a:cs typeface="Times New Roman" panose="02020603050405020304" pitchFamily="18" charset="0"/>
              </a:rPr>
              <a:t>Moragne</a:t>
            </a: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action.</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Distinguished </a:t>
            </a:r>
            <a:r>
              <a:rPr lang="en-US" sz="2800" i="1" dirty="0">
                <a:latin typeface="Times New Roman" panose="02020603050405020304" pitchFamily="18" charset="0"/>
                <a:cs typeface="Times New Roman" panose="02020603050405020304" pitchFamily="18" charset="0"/>
              </a:rPr>
              <a:t>Miles </a:t>
            </a:r>
            <a:r>
              <a:rPr lang="en-US" sz="2800" dirty="0">
                <a:latin typeface="Times New Roman" panose="02020603050405020304" pitchFamily="18" charset="0"/>
                <a:cs typeface="Times New Roman" panose="02020603050405020304" pitchFamily="18" charset="0"/>
              </a:rPr>
              <a:t>as applying only to seamen</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pPr marL="109728" indent="0">
              <a:buNone/>
            </a:pPr>
            <a:endParaRPr lang="en-US" dirty="0"/>
          </a:p>
          <a:p>
            <a:pPr lvl="3">
              <a:buClr>
                <a:srgbClr val="00B0F0"/>
              </a:buClr>
              <a:buSzPct val="68000"/>
              <a:buFont typeface="Wingdings 3" panose="05040102010807070707" pitchFamily="18" charset="2"/>
              <a:buChar char="}"/>
            </a:pPr>
            <a:endParaRPr lang="en-US" dirty="0"/>
          </a:p>
        </p:txBody>
      </p:sp>
      <p:sp>
        <p:nvSpPr>
          <p:cNvPr id="3" name="Title 2"/>
          <p:cNvSpPr>
            <a:spLocks noGrp="1"/>
          </p:cNvSpPr>
          <p:nvPr>
            <p:ph type="title"/>
          </p:nvPr>
        </p:nvSpPr>
        <p:spPr/>
        <p:txBody>
          <a:bodyPr>
            <a:normAutofit/>
          </a:bodyPr>
          <a:lstStyle/>
          <a:p>
            <a:pPr algn="ctr"/>
            <a:r>
              <a:rPr lang="en-US" dirty="0"/>
              <a:t>History of Remedies</a:t>
            </a:r>
          </a:p>
        </p:txBody>
      </p:sp>
    </p:spTree>
    <p:extLst>
      <p:ext uri="{BB962C8B-B14F-4D97-AF65-F5344CB8AC3E}">
        <p14:creationId xmlns:p14="http://schemas.microsoft.com/office/powerpoint/2010/main" val="2404315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normAutofit fontScale="77500" lnSpcReduction="20000"/>
          </a:bodyPr>
          <a:lstStyle/>
          <a:p>
            <a:pPr algn="ctr"/>
            <a:r>
              <a:rPr lang="en-US" sz="2800" b="1" i="1" dirty="0">
                <a:latin typeface="Times New Roman" panose="02020603050405020304" pitchFamily="18" charset="0"/>
                <a:cs typeface="Times New Roman" panose="02020603050405020304" pitchFamily="18" charset="0"/>
              </a:rPr>
              <a:t>Atlantic Sounding Co., Inc. v. Townsend</a:t>
            </a:r>
            <a:br>
              <a:rPr lang="en-US" sz="2800" b="1" i="1" dirty="0">
                <a:latin typeface="Times New Roman" panose="02020603050405020304" pitchFamily="18"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557 U.S. 4040 (2009)</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Deckhand on tugboat injured, employer refused to pay Maintenance and Cure</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District court allowed punitive damages on </a:t>
            </a:r>
            <a:r>
              <a:rPr lang="en-US" sz="2800" dirty="0" err="1">
                <a:latin typeface="Times New Roman" panose="02020603050405020304" pitchFamily="18" charset="0"/>
                <a:cs typeface="Times New Roman" panose="02020603050405020304" pitchFamily="18" charset="0"/>
              </a:rPr>
              <a:t>M&amp;C</a:t>
            </a:r>
            <a:r>
              <a:rPr lang="en-US" sz="2800" dirty="0">
                <a:latin typeface="Times New Roman" panose="02020603050405020304" pitchFamily="18" charset="0"/>
                <a:cs typeface="Times New Roman" panose="02020603050405020304" pitchFamily="18" charset="0"/>
              </a:rPr>
              <a:t> claim, following pre-</a:t>
            </a:r>
            <a:r>
              <a:rPr lang="en-US" sz="2800" i="1" dirty="0">
                <a:latin typeface="Times New Roman" panose="02020603050405020304" pitchFamily="18" charset="0"/>
                <a:cs typeface="Times New Roman" panose="02020603050405020304" pitchFamily="18" charset="0"/>
              </a:rPr>
              <a:t>Miles</a:t>
            </a:r>
            <a:r>
              <a:rPr lang="en-US" sz="2800" dirty="0">
                <a:latin typeface="Times New Roman" panose="02020603050405020304" pitchFamily="18" charset="0"/>
                <a:cs typeface="Times New Roman" panose="02020603050405020304" pitchFamily="18" charset="0"/>
              </a:rPr>
              <a:t> 11</a:t>
            </a:r>
            <a:r>
              <a:rPr lang="en-US" sz="2800" baseline="30000" dirty="0">
                <a:latin typeface="Times New Roman" panose="02020603050405020304" pitchFamily="18" charset="0"/>
                <a:cs typeface="Times New Roman" panose="02020603050405020304" pitchFamily="18" charset="0"/>
              </a:rPr>
              <a:t>th</a:t>
            </a:r>
            <a:r>
              <a:rPr lang="en-US" sz="2800" dirty="0">
                <a:latin typeface="Times New Roman" panose="02020603050405020304" pitchFamily="18" charset="0"/>
                <a:cs typeface="Times New Roman" panose="02020603050405020304" pitchFamily="18" charset="0"/>
              </a:rPr>
              <a:t> Cir. precedent.</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Reasoned that </a:t>
            </a:r>
            <a:r>
              <a:rPr lang="en-US" sz="2800" i="1" dirty="0">
                <a:latin typeface="Times New Roman" panose="02020603050405020304" pitchFamily="18" charset="0"/>
                <a:cs typeface="Times New Roman" panose="02020603050405020304" pitchFamily="18" charset="0"/>
              </a:rPr>
              <a:t>Miles </a:t>
            </a:r>
            <a:r>
              <a:rPr lang="en-US" sz="2800" dirty="0">
                <a:latin typeface="Times New Roman" panose="02020603050405020304" pitchFamily="18" charset="0"/>
                <a:cs typeface="Times New Roman" panose="02020603050405020304" pitchFamily="18" charset="0"/>
              </a:rPr>
              <a:t>restriction to Jones Act remedies does not apply to </a:t>
            </a:r>
            <a:r>
              <a:rPr lang="en-US" sz="2800" dirty="0" err="1">
                <a:latin typeface="Times New Roman" panose="02020603050405020304" pitchFamily="18" charset="0"/>
                <a:cs typeface="Times New Roman" panose="02020603050405020304" pitchFamily="18" charset="0"/>
              </a:rPr>
              <a:t>M&amp;C</a:t>
            </a:r>
            <a:r>
              <a:rPr lang="en-US" sz="2800" dirty="0">
                <a:latin typeface="Times New Roman" panose="02020603050405020304" pitchFamily="18" charset="0"/>
                <a:cs typeface="Times New Roman" panose="02020603050405020304" pitchFamily="18" charset="0"/>
              </a:rPr>
              <a:t>, because it predates and is not addressed by Jones Act</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Dissent on grounds that Court should give strong deference to policy choices reflected in statutes on closely related claims.</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pPr marL="109728" indent="0">
              <a:buNone/>
            </a:pPr>
            <a:endParaRPr lang="en-US" dirty="0"/>
          </a:p>
          <a:p>
            <a:pPr lvl="3">
              <a:buClr>
                <a:srgbClr val="00B0F0"/>
              </a:buClr>
              <a:buSzPct val="68000"/>
              <a:buFont typeface="Wingdings 3" panose="05040102010807070707" pitchFamily="18" charset="2"/>
              <a:buChar char="}"/>
            </a:pPr>
            <a:endParaRPr lang="en-US" dirty="0"/>
          </a:p>
        </p:txBody>
      </p:sp>
      <p:sp>
        <p:nvSpPr>
          <p:cNvPr id="3" name="Title 2"/>
          <p:cNvSpPr>
            <a:spLocks noGrp="1"/>
          </p:cNvSpPr>
          <p:nvPr>
            <p:ph type="title"/>
          </p:nvPr>
        </p:nvSpPr>
        <p:spPr/>
        <p:txBody>
          <a:bodyPr>
            <a:normAutofit/>
          </a:bodyPr>
          <a:lstStyle/>
          <a:p>
            <a:pPr algn="ctr"/>
            <a:r>
              <a:rPr lang="en-US" dirty="0"/>
              <a:t>History of Remedies</a:t>
            </a:r>
          </a:p>
        </p:txBody>
      </p:sp>
    </p:spTree>
    <p:extLst>
      <p:ext uri="{BB962C8B-B14F-4D97-AF65-F5344CB8AC3E}">
        <p14:creationId xmlns:p14="http://schemas.microsoft.com/office/powerpoint/2010/main" val="802060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70000" lnSpcReduction="20000"/>
          </a:bodyPr>
          <a:lstStyle/>
          <a:p>
            <a:pPr algn="ctr"/>
            <a:r>
              <a:rPr lang="en-US" sz="3400" b="1" i="1" dirty="0">
                <a:latin typeface="Times New Roman" panose="02020603050405020304" pitchFamily="18" charset="0"/>
                <a:cs typeface="Times New Roman" panose="02020603050405020304" pitchFamily="18" charset="0"/>
              </a:rPr>
              <a:t>McBride v. </a:t>
            </a:r>
            <a:r>
              <a:rPr lang="en-US" sz="3400" b="1" i="1" dirty="0" err="1">
                <a:latin typeface="Times New Roman" panose="02020603050405020304" pitchFamily="18" charset="0"/>
                <a:cs typeface="Times New Roman" panose="02020603050405020304" pitchFamily="18" charset="0"/>
              </a:rPr>
              <a:t>Estis</a:t>
            </a:r>
            <a:r>
              <a:rPr lang="en-US" sz="3400" b="1" i="1" dirty="0">
                <a:latin typeface="Times New Roman" panose="02020603050405020304" pitchFamily="18" charset="0"/>
                <a:cs typeface="Times New Roman" panose="02020603050405020304" pitchFamily="18" charset="0"/>
              </a:rPr>
              <a:t> Well Service, </a:t>
            </a:r>
            <a:r>
              <a:rPr lang="en-US" sz="3400" b="1" dirty="0">
                <a:latin typeface="Times New Roman" panose="02020603050405020304" pitchFamily="18" charset="0"/>
                <a:cs typeface="Times New Roman" panose="02020603050405020304" pitchFamily="18" charset="0"/>
              </a:rPr>
              <a:t>768 F.3d 382 (2014)</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Seaman killed and others injured on oil rig in territorial waters </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All brought </a:t>
            </a:r>
            <a:r>
              <a:rPr lang="en-US" sz="2800" dirty="0" err="1">
                <a:latin typeface="Times New Roman" panose="02020603050405020304" pitchFamily="18" charset="0"/>
                <a:cs typeface="Times New Roman" panose="02020603050405020304" pitchFamily="18" charset="0"/>
              </a:rPr>
              <a:t>GML</a:t>
            </a:r>
            <a:r>
              <a:rPr lang="en-US" sz="2800" dirty="0">
                <a:latin typeface="Times New Roman" panose="02020603050405020304" pitchFamily="18" charset="0"/>
                <a:cs typeface="Times New Roman" panose="02020603050405020304" pitchFamily="18" charset="0"/>
              </a:rPr>
              <a:t> unseaworthiness actions seeking punitive damages</a:t>
            </a:r>
          </a:p>
          <a:p>
            <a:endParaRPr lang="en-US" sz="2800" i="1" dirty="0">
              <a:latin typeface="Times New Roman" panose="02020603050405020304" pitchFamily="18" charset="0"/>
              <a:cs typeface="Times New Roman" panose="02020603050405020304" pitchFamily="18" charset="0"/>
            </a:endParaRPr>
          </a:p>
          <a:p>
            <a:r>
              <a:rPr lang="en-US" sz="2800" i="1" dirty="0" err="1">
                <a:latin typeface="Times New Roman" panose="02020603050405020304" pitchFamily="18" charset="0"/>
                <a:cs typeface="Times New Roman" panose="02020603050405020304" pitchFamily="18" charset="0"/>
              </a:rPr>
              <a:t>En</a:t>
            </a:r>
            <a:r>
              <a:rPr lang="en-US" sz="2800" i="1" dirty="0">
                <a:latin typeface="Times New Roman" panose="02020603050405020304" pitchFamily="18" charset="0"/>
                <a:cs typeface="Times New Roman" panose="02020603050405020304" pitchFamily="18" charset="0"/>
              </a:rPr>
              <a:t> Banc</a:t>
            </a:r>
            <a:r>
              <a:rPr lang="en-US" sz="2800" dirty="0">
                <a:latin typeface="Times New Roman" panose="02020603050405020304" pitchFamily="18" charset="0"/>
                <a:cs typeface="Times New Roman" panose="02020603050405020304" pitchFamily="18" charset="0"/>
              </a:rPr>
              <a:t> panel followed </a:t>
            </a:r>
            <a:r>
              <a:rPr lang="en-US" sz="2800" i="1" dirty="0">
                <a:latin typeface="Times New Roman" panose="02020603050405020304" pitchFamily="18" charset="0"/>
                <a:cs typeface="Times New Roman" panose="02020603050405020304" pitchFamily="18" charset="0"/>
              </a:rPr>
              <a:t>Townsend </a:t>
            </a:r>
            <a:r>
              <a:rPr lang="en-US" sz="2800" dirty="0">
                <a:latin typeface="Times New Roman" panose="02020603050405020304" pitchFamily="18" charset="0"/>
                <a:cs typeface="Times New Roman" panose="02020603050405020304" pitchFamily="18" charset="0"/>
              </a:rPr>
              <a:t>and found that </a:t>
            </a:r>
            <a:r>
              <a:rPr lang="en-US" sz="2800" i="1" dirty="0">
                <a:latin typeface="Times New Roman" panose="02020603050405020304" pitchFamily="18" charset="0"/>
                <a:cs typeface="Times New Roman" panose="02020603050405020304" pitchFamily="18" charset="0"/>
              </a:rPr>
              <a:t>Miles</a:t>
            </a:r>
            <a:r>
              <a:rPr lang="en-US" sz="2800" dirty="0">
                <a:latin typeface="Times New Roman" panose="02020603050405020304" pitchFamily="18" charset="0"/>
                <a:cs typeface="Times New Roman" panose="02020603050405020304" pitchFamily="18" charset="0"/>
              </a:rPr>
              <a:t> restriction did not apply to unseaworthiness claims</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Second </a:t>
            </a:r>
            <a:r>
              <a:rPr lang="en-US" sz="2800" i="1" dirty="0" err="1">
                <a:latin typeface="Times New Roman" panose="02020603050405020304" pitchFamily="18" charset="0"/>
                <a:cs typeface="Times New Roman" panose="02020603050405020304" pitchFamily="18" charset="0"/>
              </a:rPr>
              <a:t>En</a:t>
            </a:r>
            <a:r>
              <a:rPr lang="en-US" sz="2800" i="1" dirty="0">
                <a:latin typeface="Times New Roman" panose="02020603050405020304" pitchFamily="18" charset="0"/>
                <a:cs typeface="Times New Roman" panose="02020603050405020304" pitchFamily="18" charset="0"/>
              </a:rPr>
              <a:t> Banc </a:t>
            </a:r>
            <a:r>
              <a:rPr lang="en-US" sz="2800" dirty="0">
                <a:latin typeface="Times New Roman" panose="02020603050405020304" pitchFamily="18" charset="0"/>
                <a:cs typeface="Times New Roman" panose="02020603050405020304" pitchFamily="18" charset="0"/>
              </a:rPr>
              <a:t>panel reversed, leaning heavily on </a:t>
            </a:r>
            <a:r>
              <a:rPr lang="en-US" sz="2800" dirty="0" err="1">
                <a:latin typeface="Times New Roman" panose="02020603050405020304" pitchFamily="18" charset="0"/>
                <a:cs typeface="Times New Roman" panose="02020603050405020304" pitchFamily="18" charset="0"/>
              </a:rPr>
              <a:t>FELA</a:t>
            </a:r>
            <a:r>
              <a:rPr lang="en-US" sz="2800" dirty="0">
                <a:latin typeface="Times New Roman" panose="02020603050405020304" pitchFamily="18" charset="0"/>
                <a:cs typeface="Times New Roman" panose="02020603050405020304" pitchFamily="18" charset="0"/>
              </a:rPr>
              <a:t> for proposition that Jones Act controls remedies for wrongful death of seaman </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Basic tension is whether to defer to Congress on seaman remedies</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Also denied “throw-away” argument on whether </a:t>
            </a:r>
            <a:r>
              <a:rPr lang="en-US" sz="2800" dirty="0" err="1">
                <a:latin typeface="Times New Roman" panose="02020603050405020304" pitchFamily="18" charset="0"/>
                <a:cs typeface="Times New Roman" panose="02020603050405020304" pitchFamily="18" charset="0"/>
              </a:rPr>
              <a:t>punitives</a:t>
            </a:r>
            <a:r>
              <a:rPr lang="en-US" sz="2800" dirty="0">
                <a:latin typeface="Times New Roman" panose="02020603050405020304" pitchFamily="18" charset="0"/>
                <a:cs typeface="Times New Roman" panose="02020603050405020304" pitchFamily="18" charset="0"/>
              </a:rPr>
              <a:t> are “pecuniary”</a:t>
            </a:r>
            <a:endParaRPr lang="en-US" dirty="0"/>
          </a:p>
          <a:p>
            <a:pPr lvl="3">
              <a:buClr>
                <a:srgbClr val="00B0F0"/>
              </a:buClr>
              <a:buSzPct val="68000"/>
              <a:buFont typeface="Wingdings 3" panose="05040102010807070707" pitchFamily="18" charset="2"/>
              <a:buChar char="}"/>
            </a:pPr>
            <a:endParaRPr lang="en-US" dirty="0"/>
          </a:p>
        </p:txBody>
      </p:sp>
      <p:sp>
        <p:nvSpPr>
          <p:cNvPr id="3" name="Title 2"/>
          <p:cNvSpPr>
            <a:spLocks noGrp="1"/>
          </p:cNvSpPr>
          <p:nvPr>
            <p:ph type="title"/>
          </p:nvPr>
        </p:nvSpPr>
        <p:spPr/>
        <p:txBody>
          <a:bodyPr>
            <a:normAutofit/>
          </a:bodyPr>
          <a:lstStyle/>
          <a:p>
            <a:pPr algn="ctr"/>
            <a:r>
              <a:rPr lang="en-US" dirty="0"/>
              <a:t>History of Remedies</a:t>
            </a:r>
          </a:p>
        </p:txBody>
      </p:sp>
    </p:spTree>
    <p:extLst>
      <p:ext uri="{BB962C8B-B14F-4D97-AF65-F5344CB8AC3E}">
        <p14:creationId xmlns:p14="http://schemas.microsoft.com/office/powerpoint/2010/main" val="336630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 calcmode="lin" valueType="num">
                                      <p:cBhvr additive="base">
                                        <p:cTn id="37" dur="500" fill="hold"/>
                                        <p:tgtEl>
                                          <p:spTgt spid="2">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anim calcmode="lin" valueType="num">
                                      <p:cBhvr additive="base">
                                        <p:cTn id="43" dur="500" fill="hold"/>
                                        <p:tgtEl>
                                          <p:spTgt spid="2">
                                            <p:txEl>
                                              <p:pRg st="12" end="12"/>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normAutofit/>
          </a:bodyPr>
          <a:lstStyle/>
          <a:p>
            <a:r>
              <a:rPr lang="en-US" sz="2800" dirty="0">
                <a:latin typeface="Times New Roman" panose="02020603050405020304" pitchFamily="18" charset="0"/>
                <a:cs typeface="Times New Roman" panose="02020603050405020304" pitchFamily="18" charset="0"/>
              </a:rPr>
              <a:t>Primarily guided by </a:t>
            </a:r>
            <a:r>
              <a:rPr lang="en-US" sz="2800" i="1" dirty="0" err="1">
                <a:latin typeface="Times New Roman" panose="02020603050405020304" pitchFamily="18" charset="0"/>
                <a:cs typeface="Times New Roman" panose="02020603050405020304" pitchFamily="18" charset="0"/>
              </a:rPr>
              <a:t>Evich</a:t>
            </a:r>
            <a:r>
              <a:rPr lang="en-US" sz="2800" dirty="0">
                <a:latin typeface="Times New Roman" panose="02020603050405020304" pitchFamily="18" charset="0"/>
                <a:cs typeface="Times New Roman" panose="02020603050405020304" pitchFamily="18" charset="0"/>
              </a:rPr>
              <a:t> ’87</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Holds that punitive damages are not “non-pecuniary” under Miles</a:t>
            </a:r>
          </a:p>
          <a:p>
            <a:pPr marL="109728" indent="0">
              <a:buNone/>
            </a:pP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Declined to follow 5</a:t>
            </a:r>
            <a:r>
              <a:rPr lang="en-US" sz="2800" baseline="30000" dirty="0">
                <a:latin typeface="Times New Roman" panose="02020603050405020304" pitchFamily="18" charset="0"/>
                <a:cs typeface="Times New Roman" panose="02020603050405020304" pitchFamily="18" charset="0"/>
              </a:rPr>
              <a:t>th</a:t>
            </a:r>
            <a:r>
              <a:rPr lang="en-US" sz="2800" dirty="0">
                <a:latin typeface="Times New Roman" panose="02020603050405020304" pitchFamily="18" charset="0"/>
                <a:cs typeface="Times New Roman" panose="02020603050405020304" pitchFamily="18" charset="0"/>
              </a:rPr>
              <a:t> Circuit’s first </a:t>
            </a:r>
            <a:r>
              <a:rPr lang="en-US" sz="2800" i="1" dirty="0" err="1">
                <a:latin typeface="Times New Roman" panose="02020603050405020304" pitchFamily="18" charset="0"/>
                <a:cs typeface="Times New Roman" panose="02020603050405020304" pitchFamily="18" charset="0"/>
              </a:rPr>
              <a:t>En</a:t>
            </a:r>
            <a:r>
              <a:rPr lang="en-US" sz="2800" i="1" dirty="0">
                <a:latin typeface="Times New Roman" panose="02020603050405020304" pitchFamily="18" charset="0"/>
                <a:cs typeface="Times New Roman" panose="02020603050405020304" pitchFamily="18" charset="0"/>
              </a:rPr>
              <a:t> Banc </a:t>
            </a:r>
            <a:r>
              <a:rPr lang="en-US" sz="2800" dirty="0">
                <a:latin typeface="Times New Roman" panose="02020603050405020304" pitchFamily="18" charset="0"/>
                <a:cs typeface="Times New Roman" panose="02020603050405020304" pitchFamily="18" charset="0"/>
              </a:rPr>
              <a:t>holding</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Applies equally to wrongful death and injury</a:t>
            </a:r>
          </a:p>
          <a:p>
            <a:pPr lvl="3">
              <a:buClr>
                <a:srgbClr val="00B0F0"/>
              </a:buClr>
              <a:buSzPct val="68000"/>
              <a:buFont typeface="Wingdings 3" panose="05040102010807070707" pitchFamily="18" charset="2"/>
              <a:buChar char="}"/>
            </a:pPr>
            <a:endParaRPr lang="en-US" dirty="0"/>
          </a:p>
        </p:txBody>
      </p:sp>
      <p:sp>
        <p:nvSpPr>
          <p:cNvPr id="3" name="Title 2"/>
          <p:cNvSpPr>
            <a:spLocks noGrp="1"/>
          </p:cNvSpPr>
          <p:nvPr>
            <p:ph type="title"/>
          </p:nvPr>
        </p:nvSpPr>
        <p:spPr/>
        <p:txBody>
          <a:bodyPr>
            <a:normAutofit/>
          </a:bodyPr>
          <a:lstStyle/>
          <a:p>
            <a:pPr algn="ctr"/>
            <a:r>
              <a:rPr lang="en-US" i="1" dirty="0"/>
              <a:t>Dutra </a:t>
            </a:r>
            <a:r>
              <a:rPr lang="en-US" dirty="0"/>
              <a:t>– 9</a:t>
            </a:r>
            <a:r>
              <a:rPr lang="en-US" baseline="30000" dirty="0"/>
              <a:t>th</a:t>
            </a:r>
            <a:r>
              <a:rPr lang="en-US" dirty="0"/>
              <a:t> Circuit Appeal</a:t>
            </a:r>
            <a:endParaRPr lang="en-US" i="1" dirty="0"/>
          </a:p>
        </p:txBody>
      </p:sp>
    </p:spTree>
    <p:extLst>
      <p:ext uri="{BB962C8B-B14F-4D97-AF65-F5344CB8AC3E}">
        <p14:creationId xmlns:p14="http://schemas.microsoft.com/office/powerpoint/2010/main" val="4079476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normAutofit/>
          </a:bodyPr>
          <a:lstStyle/>
          <a:p>
            <a:r>
              <a:rPr lang="en-US" sz="2800" dirty="0">
                <a:latin typeface="Times New Roman" panose="02020603050405020304" pitchFamily="18" charset="0"/>
                <a:cs typeface="Times New Roman" panose="02020603050405020304" pitchFamily="18" charset="0"/>
              </a:rPr>
              <a:t>Holding:  Seamen may recover punitive damages on unseaworthiness claims, whether wrongful death or injury.</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Explicitly considered and split with 5</a:t>
            </a:r>
            <a:r>
              <a:rPr lang="en-US" sz="2800" baseline="30000" dirty="0">
                <a:latin typeface="Times New Roman" panose="02020603050405020304" pitchFamily="18" charset="0"/>
                <a:cs typeface="Times New Roman" panose="02020603050405020304" pitchFamily="18" charset="0"/>
              </a:rPr>
              <a:t>th</a:t>
            </a:r>
            <a:r>
              <a:rPr lang="en-US" sz="2800" dirty="0">
                <a:latin typeface="Times New Roman" panose="02020603050405020304" pitchFamily="18" charset="0"/>
                <a:cs typeface="Times New Roman" panose="02020603050405020304" pitchFamily="18" charset="0"/>
              </a:rPr>
              <a:t> Circuit on this issue</a:t>
            </a:r>
          </a:p>
          <a:p>
            <a:endParaRPr lang="en-US" sz="2800" dirty="0">
              <a:latin typeface="Times New Roman" panose="02020603050405020304" pitchFamily="18" charset="0"/>
              <a:cs typeface="Times New Roman" panose="02020603050405020304" pitchFamily="18" charset="0"/>
            </a:endParaRPr>
          </a:p>
          <a:p>
            <a:pPr marL="109728" indent="0">
              <a:buNone/>
            </a:pPr>
            <a:endParaRPr lang="en-US" dirty="0"/>
          </a:p>
          <a:p>
            <a:pPr lvl="3">
              <a:buClr>
                <a:srgbClr val="00B0F0"/>
              </a:buClr>
              <a:buSzPct val="68000"/>
              <a:buFont typeface="Wingdings 3" panose="05040102010807070707" pitchFamily="18" charset="2"/>
              <a:buChar char="}"/>
            </a:pPr>
            <a:endParaRPr lang="en-US" dirty="0"/>
          </a:p>
        </p:txBody>
      </p:sp>
      <p:sp>
        <p:nvSpPr>
          <p:cNvPr id="3" name="Title 2"/>
          <p:cNvSpPr>
            <a:spLocks noGrp="1"/>
          </p:cNvSpPr>
          <p:nvPr>
            <p:ph type="title"/>
          </p:nvPr>
        </p:nvSpPr>
        <p:spPr/>
        <p:txBody>
          <a:bodyPr>
            <a:normAutofit/>
          </a:bodyPr>
          <a:lstStyle/>
          <a:p>
            <a:pPr algn="ctr"/>
            <a:r>
              <a:rPr lang="en-US" i="1" dirty="0"/>
              <a:t>Dutra </a:t>
            </a:r>
            <a:r>
              <a:rPr lang="en-US" dirty="0"/>
              <a:t>– 9</a:t>
            </a:r>
            <a:r>
              <a:rPr lang="en-US" baseline="30000" dirty="0"/>
              <a:t>th</a:t>
            </a:r>
            <a:r>
              <a:rPr lang="en-US" dirty="0"/>
              <a:t> Circuit Appeal</a:t>
            </a:r>
            <a:endParaRPr lang="en-US" i="1" dirty="0"/>
          </a:p>
        </p:txBody>
      </p:sp>
    </p:spTree>
    <p:extLst>
      <p:ext uri="{BB962C8B-B14F-4D97-AF65-F5344CB8AC3E}">
        <p14:creationId xmlns:p14="http://schemas.microsoft.com/office/powerpoint/2010/main" val="2207570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normAutofit/>
          </a:bodyPr>
          <a:lstStyle/>
          <a:p>
            <a:r>
              <a:rPr lang="en-US" sz="2800" dirty="0">
                <a:latin typeface="Times New Roman" panose="02020603050405020304" pitchFamily="18" charset="0"/>
                <a:cs typeface="Times New Roman" panose="02020603050405020304" pitchFamily="18" charset="0"/>
              </a:rPr>
              <a:t>Forum shopping:  9</a:t>
            </a:r>
            <a:r>
              <a:rPr lang="en-US" sz="2800" baseline="30000" dirty="0">
                <a:latin typeface="Times New Roman" panose="02020603050405020304" pitchFamily="18" charset="0"/>
                <a:cs typeface="Times New Roman" panose="02020603050405020304" pitchFamily="18" charset="0"/>
              </a:rPr>
              <a:t>th</a:t>
            </a:r>
            <a:r>
              <a:rPr lang="en-US" sz="2800" dirty="0">
                <a:latin typeface="Times New Roman" panose="02020603050405020304" pitchFamily="18" charset="0"/>
                <a:cs typeface="Times New Roman" panose="02020603050405020304" pitchFamily="18" charset="0"/>
              </a:rPr>
              <a:t> and 11</a:t>
            </a:r>
            <a:r>
              <a:rPr lang="en-US" sz="2800" baseline="30000" dirty="0">
                <a:latin typeface="Times New Roman" panose="02020603050405020304" pitchFamily="18" charset="0"/>
                <a:cs typeface="Times New Roman" panose="02020603050405020304" pitchFamily="18" charset="0"/>
              </a:rPr>
              <a:t>th</a:t>
            </a:r>
            <a:r>
              <a:rPr lang="en-US" sz="2800" dirty="0">
                <a:latin typeface="Times New Roman" panose="02020603050405020304" pitchFamily="18" charset="0"/>
                <a:cs typeface="Times New Roman" panose="02020603050405020304" pitchFamily="18" charset="0"/>
              </a:rPr>
              <a:t> vs. 1</a:t>
            </a:r>
            <a:r>
              <a:rPr lang="en-US" sz="2800" baseline="30000" dirty="0">
                <a:latin typeface="Times New Roman" panose="02020603050405020304" pitchFamily="18" charset="0"/>
                <a:cs typeface="Times New Roman" panose="02020603050405020304" pitchFamily="18" charset="0"/>
              </a:rPr>
              <a:t>st</a:t>
            </a:r>
            <a:r>
              <a:rPr lang="en-US" sz="2800" dirty="0">
                <a:latin typeface="Times New Roman" panose="02020603050405020304" pitchFamily="18" charset="0"/>
                <a:cs typeface="Times New Roman" panose="02020603050405020304" pitchFamily="18" charset="0"/>
              </a:rPr>
              <a:t>, 5</a:t>
            </a:r>
            <a:r>
              <a:rPr lang="en-US" sz="2800" baseline="30000" dirty="0">
                <a:latin typeface="Times New Roman" panose="02020603050405020304" pitchFamily="18" charset="0"/>
                <a:cs typeface="Times New Roman" panose="02020603050405020304" pitchFamily="18" charset="0"/>
              </a:rPr>
              <a:t>th</a:t>
            </a:r>
            <a:r>
              <a:rPr lang="en-US" sz="2800" dirty="0">
                <a:latin typeface="Times New Roman" panose="02020603050405020304" pitchFamily="18" charset="0"/>
                <a:cs typeface="Times New Roman" panose="02020603050405020304" pitchFamily="18" charset="0"/>
              </a:rPr>
              <a:t>, 6</a:t>
            </a:r>
            <a:r>
              <a:rPr lang="en-US" sz="2800" baseline="30000" dirty="0">
                <a:latin typeface="Times New Roman" panose="02020603050405020304" pitchFamily="18" charset="0"/>
                <a:cs typeface="Times New Roman" panose="02020603050405020304" pitchFamily="18" charset="0"/>
              </a:rPr>
              <a:t>th</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Insurance coverage of punitive damages</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Some states bar insurability of punitive damages</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Increased risk assessment and remedy</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pPr marL="109728" indent="0">
              <a:buNone/>
            </a:pPr>
            <a:endParaRPr lang="en-US" dirty="0"/>
          </a:p>
          <a:p>
            <a:pPr lvl="3">
              <a:buClr>
                <a:srgbClr val="00B0F0"/>
              </a:buClr>
              <a:buSzPct val="68000"/>
              <a:buFont typeface="Wingdings 3" panose="05040102010807070707" pitchFamily="18" charset="2"/>
              <a:buChar char="}"/>
            </a:pPr>
            <a:endParaRPr lang="en-US" dirty="0"/>
          </a:p>
        </p:txBody>
      </p:sp>
      <p:sp>
        <p:nvSpPr>
          <p:cNvPr id="3" name="Title 2"/>
          <p:cNvSpPr>
            <a:spLocks noGrp="1"/>
          </p:cNvSpPr>
          <p:nvPr>
            <p:ph type="title"/>
          </p:nvPr>
        </p:nvSpPr>
        <p:spPr/>
        <p:txBody>
          <a:bodyPr>
            <a:normAutofit/>
          </a:bodyPr>
          <a:lstStyle/>
          <a:p>
            <a:pPr algn="ctr"/>
            <a:r>
              <a:rPr lang="en-US" dirty="0"/>
              <a:t>Practice Points</a:t>
            </a:r>
          </a:p>
        </p:txBody>
      </p:sp>
    </p:spTree>
    <p:extLst>
      <p:ext uri="{BB962C8B-B14F-4D97-AF65-F5344CB8AC3E}">
        <p14:creationId xmlns:p14="http://schemas.microsoft.com/office/powerpoint/2010/main" val="377649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normAutofit fontScale="92500" lnSpcReduction="20000"/>
          </a:bodyPr>
          <a:lstStyle/>
          <a:p>
            <a:r>
              <a:rPr lang="en-US" sz="2800" dirty="0">
                <a:latin typeface="Times New Roman" panose="02020603050405020304" pitchFamily="18" charset="0"/>
                <a:cs typeface="Times New Roman" panose="02020603050405020304" pitchFamily="18" charset="0"/>
              </a:rPr>
              <a:t>Dutra has not filed for cert but likely will</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SCOTUS already denied cert in appeals of </a:t>
            </a:r>
            <a:r>
              <a:rPr lang="en-US" sz="2800" i="1" dirty="0">
                <a:latin typeface="Times New Roman" panose="02020603050405020304" pitchFamily="18" charset="0"/>
                <a:cs typeface="Times New Roman" panose="02020603050405020304" pitchFamily="18" charset="0"/>
              </a:rPr>
              <a:t>McBride </a:t>
            </a:r>
            <a:r>
              <a:rPr lang="en-US" sz="2800" dirty="0">
                <a:latin typeface="Times New Roman" panose="02020603050405020304" pitchFamily="18" charset="0"/>
                <a:cs typeface="Times New Roman" panose="02020603050405020304" pitchFamily="18" charset="0"/>
              </a:rPr>
              <a:t>and </a:t>
            </a:r>
            <a:r>
              <a:rPr lang="en-US" sz="2800" i="1" dirty="0" err="1">
                <a:latin typeface="Times New Roman" panose="02020603050405020304" pitchFamily="18" charset="0"/>
                <a:cs typeface="Times New Roman" panose="02020603050405020304" pitchFamily="18" charset="0"/>
              </a:rPr>
              <a:t>Tabingo</a:t>
            </a:r>
            <a:r>
              <a:rPr lang="en-US" sz="2800" dirty="0">
                <a:latin typeface="Times New Roman" panose="02020603050405020304" pitchFamily="18" charset="0"/>
                <a:cs typeface="Times New Roman" panose="02020603050405020304" pitchFamily="18" charset="0"/>
              </a:rPr>
              <a:t>, January 2018</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Ninth Circuit avoided Constitutional issue by parsing “pecuniary”</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Fifth Circuit </a:t>
            </a:r>
            <a:r>
              <a:rPr lang="en-US" sz="2800" i="1" dirty="0" err="1">
                <a:latin typeface="Times New Roman" panose="02020603050405020304" pitchFamily="18" charset="0"/>
                <a:cs typeface="Times New Roman" panose="02020603050405020304" pitchFamily="18" charset="0"/>
              </a:rPr>
              <a:t>En</a:t>
            </a:r>
            <a:r>
              <a:rPr lang="en-US" sz="2800" i="1" dirty="0">
                <a:latin typeface="Times New Roman" panose="02020603050405020304" pitchFamily="18" charset="0"/>
                <a:cs typeface="Times New Roman" panose="02020603050405020304" pitchFamily="18" charset="0"/>
              </a:rPr>
              <a:t> Banc</a:t>
            </a:r>
            <a:r>
              <a:rPr lang="en-US" sz="2800" dirty="0">
                <a:latin typeface="Times New Roman" panose="02020603050405020304" pitchFamily="18" charset="0"/>
                <a:cs typeface="Times New Roman" panose="02020603050405020304" pitchFamily="18" charset="0"/>
              </a:rPr>
              <a:t> deeply split on </a:t>
            </a:r>
            <a:r>
              <a:rPr lang="en-US" sz="2800" i="1" dirty="0">
                <a:latin typeface="Times New Roman" panose="02020603050405020304" pitchFamily="18" charset="0"/>
                <a:cs typeface="Times New Roman" panose="02020603050405020304" pitchFamily="18" charset="0"/>
              </a:rPr>
              <a:t>McBride, </a:t>
            </a:r>
            <a:r>
              <a:rPr lang="en-US" sz="2800" dirty="0">
                <a:latin typeface="Times New Roman" panose="02020603050405020304" pitchFamily="18" charset="0"/>
                <a:cs typeface="Times New Roman" panose="02020603050405020304" pitchFamily="18" charset="0"/>
              </a:rPr>
              <a:t>SCOTUS split 5-4 on </a:t>
            </a:r>
            <a:r>
              <a:rPr lang="en-US" sz="2800" i="1" dirty="0" err="1">
                <a:latin typeface="Times New Roman" panose="02020603050405020304" pitchFamily="18" charset="0"/>
                <a:cs typeface="Times New Roman" panose="02020603050405020304" pitchFamily="18" charset="0"/>
              </a:rPr>
              <a:t>Tabingo</a:t>
            </a:r>
            <a:endParaRPr lang="en-US" sz="2800" i="1" dirty="0">
              <a:latin typeface="Times New Roman" panose="02020603050405020304" pitchFamily="18" charset="0"/>
              <a:cs typeface="Times New Roman" panose="02020603050405020304" pitchFamily="18" charset="0"/>
            </a:endParaRPr>
          </a:p>
          <a:p>
            <a:endParaRPr lang="en-US" sz="2800" i="1"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Constitutional questions – Congress v. Courts</a:t>
            </a: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pPr marL="109728" indent="0">
              <a:buNone/>
            </a:pPr>
            <a:endParaRPr lang="en-US" dirty="0"/>
          </a:p>
          <a:p>
            <a:pPr lvl="3">
              <a:buClr>
                <a:srgbClr val="00B0F0"/>
              </a:buClr>
              <a:buSzPct val="68000"/>
              <a:buFont typeface="Wingdings 3" panose="05040102010807070707" pitchFamily="18" charset="2"/>
              <a:buChar char="}"/>
            </a:pPr>
            <a:endParaRPr lang="en-US" dirty="0"/>
          </a:p>
        </p:txBody>
      </p:sp>
      <p:sp>
        <p:nvSpPr>
          <p:cNvPr id="3" name="Title 2"/>
          <p:cNvSpPr>
            <a:spLocks noGrp="1"/>
          </p:cNvSpPr>
          <p:nvPr>
            <p:ph type="title"/>
          </p:nvPr>
        </p:nvSpPr>
        <p:spPr/>
        <p:txBody>
          <a:bodyPr>
            <a:normAutofit/>
          </a:bodyPr>
          <a:lstStyle/>
          <a:p>
            <a:pPr algn="ctr"/>
            <a:r>
              <a:rPr lang="en-US" dirty="0"/>
              <a:t>Supreme Court Prediction</a:t>
            </a:r>
          </a:p>
        </p:txBody>
      </p:sp>
    </p:spTree>
    <p:extLst>
      <p:ext uri="{BB962C8B-B14F-4D97-AF65-F5344CB8AC3E}">
        <p14:creationId xmlns:p14="http://schemas.microsoft.com/office/powerpoint/2010/main" val="477406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383348"/>
            <a:ext cx="6794422" cy="943669"/>
          </a:xfrm>
        </p:spPr>
        <p:txBody>
          <a:bodyPr>
            <a:normAutofit/>
          </a:bodyPr>
          <a:lstStyle/>
          <a:p>
            <a:pPr algn="ctr"/>
            <a:r>
              <a:rPr lang="en-US" dirty="0"/>
              <a:t>Townsend - Justices</a:t>
            </a:r>
          </a:p>
        </p:txBody>
      </p:sp>
      <p:pic>
        <p:nvPicPr>
          <p:cNvPr id="3074" name="Picture 2" descr="John G. Roberts, Chief Justice of the United States">
            <a:extLst>
              <a:ext uri="{FF2B5EF4-FFF2-40B4-BE49-F238E27FC236}">
                <a16:creationId xmlns:a16="http://schemas.microsoft.com/office/drawing/2014/main" id="{5353F518-D368-4E35-BE9C-F9305809E2B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822950" y="2057400"/>
            <a:ext cx="1187450" cy="148627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Anthony M. Kennedy, Associate Justice">
            <a:extLst>
              <a:ext uri="{FF2B5EF4-FFF2-40B4-BE49-F238E27FC236}">
                <a16:creationId xmlns:a16="http://schemas.microsoft.com/office/drawing/2014/main" id="{8346DA17-25F0-4600-A8A2-7C0CEF9434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2950" y="3542198"/>
            <a:ext cx="1187450" cy="148627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Samuel A. Alito, Jr., Associate Justice">
            <a:extLst>
              <a:ext uri="{FF2B5EF4-FFF2-40B4-BE49-F238E27FC236}">
                <a16:creationId xmlns:a16="http://schemas.microsoft.com/office/drawing/2014/main" id="{12123AE7-0EFF-4724-A218-C2CB2784A39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2057400"/>
            <a:ext cx="1187450" cy="1486278"/>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larence Thomas, Associate Justice">
            <a:extLst>
              <a:ext uri="{FF2B5EF4-FFF2-40B4-BE49-F238E27FC236}">
                <a16:creationId xmlns:a16="http://schemas.microsoft.com/office/drawing/2014/main" id="{40F4EEAC-0CF4-42D4-A0A4-6EF90A18F99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8950" y="2057400"/>
            <a:ext cx="1187450" cy="1486279"/>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Ruth Bader Ginsburg, Associate Justice">
            <a:extLst>
              <a:ext uri="{FF2B5EF4-FFF2-40B4-BE49-F238E27FC236}">
                <a16:creationId xmlns:a16="http://schemas.microsoft.com/office/drawing/2014/main" id="{B4B8268F-C82E-413A-A895-53523CB5CD4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8950" y="3543679"/>
            <a:ext cx="1187450" cy="1486279"/>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Stephen G. Breyer, Associate Justice">
            <a:extLst>
              <a:ext uri="{FF2B5EF4-FFF2-40B4-BE49-F238E27FC236}">
                <a16:creationId xmlns:a16="http://schemas.microsoft.com/office/drawing/2014/main" id="{15598D1C-F2B5-405B-8272-E0CD4E7407E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400" y="2057400"/>
            <a:ext cx="1207059" cy="1510822"/>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John Paul Stevens, Associate Justice">
            <a:extLst>
              <a:ext uri="{FF2B5EF4-FFF2-40B4-BE49-F238E27FC236}">
                <a16:creationId xmlns:a16="http://schemas.microsoft.com/office/drawing/2014/main" id="{63760C8C-8B70-400C-B888-F5829F7CB30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76400" y="3544853"/>
            <a:ext cx="1187451" cy="1486280"/>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David Hackett Souter, Associate Justice">
            <a:extLst>
              <a:ext uri="{FF2B5EF4-FFF2-40B4-BE49-F238E27FC236}">
                <a16:creationId xmlns:a16="http://schemas.microsoft.com/office/drawing/2014/main" id="{435D8B77-BFE2-4BEE-A3BC-1BFB7E320E8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63067" y="5025645"/>
            <a:ext cx="1295400" cy="1621398"/>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descr="Image result">
            <a:extLst>
              <a:ext uri="{FF2B5EF4-FFF2-40B4-BE49-F238E27FC236}">
                <a16:creationId xmlns:a16="http://schemas.microsoft.com/office/drawing/2014/main" id="{BAAE33A2-E1B9-4D2B-93BB-DB95BAF20F3C}"/>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010400" y="3542198"/>
            <a:ext cx="1187450" cy="149906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2">
            <a:extLst>
              <a:ext uri="{FF2B5EF4-FFF2-40B4-BE49-F238E27FC236}">
                <a16:creationId xmlns:a16="http://schemas.microsoft.com/office/drawing/2014/main" id="{3EE6F10D-5127-4489-B7D1-694EB76E6E9E}"/>
              </a:ext>
            </a:extLst>
          </p:cNvPr>
          <p:cNvSpPr txBox="1">
            <a:spLocks/>
          </p:cNvSpPr>
          <p:nvPr/>
        </p:nvSpPr>
        <p:spPr>
          <a:xfrm>
            <a:off x="537133" y="1406439"/>
            <a:ext cx="2317750" cy="374403"/>
          </a:xfrm>
          <a:prstGeom prst="rect">
            <a:avLst/>
          </a:prstGeom>
        </p:spPr>
        <p:txBody>
          <a:bodyPr vert="horz" rtlCol="0" anchor="ctr">
            <a:normAutofit fontScale="475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u="sng" dirty="0"/>
              <a:t>Opinion</a:t>
            </a:r>
          </a:p>
        </p:txBody>
      </p:sp>
      <p:sp>
        <p:nvSpPr>
          <p:cNvPr id="15" name="Title 2">
            <a:extLst>
              <a:ext uri="{FF2B5EF4-FFF2-40B4-BE49-F238E27FC236}">
                <a16:creationId xmlns:a16="http://schemas.microsoft.com/office/drawing/2014/main" id="{5FC3A019-6247-4A0C-8A34-6AC7399C151E}"/>
              </a:ext>
            </a:extLst>
          </p:cNvPr>
          <p:cNvSpPr txBox="1">
            <a:spLocks/>
          </p:cNvSpPr>
          <p:nvPr/>
        </p:nvSpPr>
        <p:spPr>
          <a:xfrm>
            <a:off x="5798624" y="1332461"/>
            <a:ext cx="2317750" cy="374403"/>
          </a:xfrm>
          <a:prstGeom prst="rect">
            <a:avLst/>
          </a:prstGeom>
        </p:spPr>
        <p:txBody>
          <a:bodyPr vert="horz" rtlCol="0" anchor="ctr">
            <a:normAutofit fontScale="475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u="sng" dirty="0"/>
              <a:t>Dissent</a:t>
            </a:r>
          </a:p>
        </p:txBody>
      </p:sp>
    </p:spTree>
    <p:extLst>
      <p:ext uri="{BB962C8B-B14F-4D97-AF65-F5344CB8AC3E}">
        <p14:creationId xmlns:p14="http://schemas.microsoft.com/office/powerpoint/2010/main" val="2225417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383348"/>
            <a:ext cx="6794422" cy="943669"/>
          </a:xfrm>
        </p:spPr>
        <p:txBody>
          <a:bodyPr>
            <a:normAutofit/>
          </a:bodyPr>
          <a:lstStyle/>
          <a:p>
            <a:pPr algn="ctr"/>
            <a:r>
              <a:rPr lang="en-US" dirty="0"/>
              <a:t>Townsend - Justices</a:t>
            </a:r>
          </a:p>
        </p:txBody>
      </p:sp>
      <p:pic>
        <p:nvPicPr>
          <p:cNvPr id="3074" name="Picture 2" descr="John G. Roberts, Chief Justice of the United States">
            <a:extLst>
              <a:ext uri="{FF2B5EF4-FFF2-40B4-BE49-F238E27FC236}">
                <a16:creationId xmlns:a16="http://schemas.microsoft.com/office/drawing/2014/main" id="{5353F518-D368-4E35-BE9C-F9305809E2B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822950" y="2057400"/>
            <a:ext cx="1187450" cy="148627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Anthony M. Kennedy, Associate Justice">
            <a:extLst>
              <a:ext uri="{FF2B5EF4-FFF2-40B4-BE49-F238E27FC236}">
                <a16:creationId xmlns:a16="http://schemas.microsoft.com/office/drawing/2014/main" id="{8346DA17-25F0-4600-A8A2-7C0CEF9434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2950" y="3542198"/>
            <a:ext cx="1187450" cy="1486278"/>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Samuel A. Alito, Jr., Associate Justice">
            <a:extLst>
              <a:ext uri="{FF2B5EF4-FFF2-40B4-BE49-F238E27FC236}">
                <a16:creationId xmlns:a16="http://schemas.microsoft.com/office/drawing/2014/main" id="{12123AE7-0EFF-4724-A218-C2CB2784A39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0400" y="2057400"/>
            <a:ext cx="1187450" cy="1486278"/>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larence Thomas, Associate Justice">
            <a:extLst>
              <a:ext uri="{FF2B5EF4-FFF2-40B4-BE49-F238E27FC236}">
                <a16:creationId xmlns:a16="http://schemas.microsoft.com/office/drawing/2014/main" id="{40F4EEAC-0CF4-42D4-A0A4-6EF90A18F99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8950" y="2057400"/>
            <a:ext cx="1187450" cy="1486279"/>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Ruth Bader Ginsburg, Associate Justice">
            <a:extLst>
              <a:ext uri="{FF2B5EF4-FFF2-40B4-BE49-F238E27FC236}">
                <a16:creationId xmlns:a16="http://schemas.microsoft.com/office/drawing/2014/main" id="{B4B8268F-C82E-413A-A895-53523CB5CD4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8950" y="3543679"/>
            <a:ext cx="1187450" cy="1486279"/>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Stephen G. Breyer, Associate Justice">
            <a:extLst>
              <a:ext uri="{FF2B5EF4-FFF2-40B4-BE49-F238E27FC236}">
                <a16:creationId xmlns:a16="http://schemas.microsoft.com/office/drawing/2014/main" id="{15598D1C-F2B5-405B-8272-E0CD4E7407E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76400" y="2057400"/>
            <a:ext cx="1207059" cy="1510822"/>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2">
            <a:extLst>
              <a:ext uri="{FF2B5EF4-FFF2-40B4-BE49-F238E27FC236}">
                <a16:creationId xmlns:a16="http://schemas.microsoft.com/office/drawing/2014/main" id="{3EE6F10D-5127-4489-B7D1-694EB76E6E9E}"/>
              </a:ext>
            </a:extLst>
          </p:cNvPr>
          <p:cNvSpPr txBox="1">
            <a:spLocks/>
          </p:cNvSpPr>
          <p:nvPr/>
        </p:nvSpPr>
        <p:spPr>
          <a:xfrm>
            <a:off x="537133" y="1406439"/>
            <a:ext cx="2317750" cy="374403"/>
          </a:xfrm>
          <a:prstGeom prst="rect">
            <a:avLst/>
          </a:prstGeom>
        </p:spPr>
        <p:txBody>
          <a:bodyPr vert="horz" rtlCol="0" anchor="ctr">
            <a:normAutofit fontScale="475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u="sng" dirty="0"/>
              <a:t>Opinion</a:t>
            </a:r>
          </a:p>
        </p:txBody>
      </p:sp>
      <p:sp>
        <p:nvSpPr>
          <p:cNvPr id="15" name="Title 2">
            <a:extLst>
              <a:ext uri="{FF2B5EF4-FFF2-40B4-BE49-F238E27FC236}">
                <a16:creationId xmlns:a16="http://schemas.microsoft.com/office/drawing/2014/main" id="{5FC3A019-6247-4A0C-8A34-6AC7399C151E}"/>
              </a:ext>
            </a:extLst>
          </p:cNvPr>
          <p:cNvSpPr txBox="1">
            <a:spLocks/>
          </p:cNvSpPr>
          <p:nvPr/>
        </p:nvSpPr>
        <p:spPr>
          <a:xfrm>
            <a:off x="5798624" y="1332461"/>
            <a:ext cx="2317750" cy="374403"/>
          </a:xfrm>
          <a:prstGeom prst="rect">
            <a:avLst/>
          </a:prstGeom>
        </p:spPr>
        <p:txBody>
          <a:bodyPr vert="horz" rtlCol="0" anchor="ctr">
            <a:normAutofit fontScale="47500" lnSpcReduction="2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u="sng" dirty="0"/>
              <a:t>Dissent</a:t>
            </a:r>
          </a:p>
        </p:txBody>
      </p:sp>
      <p:pic>
        <p:nvPicPr>
          <p:cNvPr id="19458" name="Picture 2" descr="Elena Kagan, Associate Justice">
            <a:extLst>
              <a:ext uri="{FF2B5EF4-FFF2-40B4-BE49-F238E27FC236}">
                <a16:creationId xmlns:a16="http://schemas.microsoft.com/office/drawing/2014/main" id="{A0F0B563-F447-407D-A8FE-7E513520CDA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57600" y="1744592"/>
            <a:ext cx="1187451" cy="1486280"/>
          </a:xfrm>
          <a:prstGeom prst="rect">
            <a:avLst/>
          </a:prstGeom>
          <a:noFill/>
          <a:extLst>
            <a:ext uri="{909E8E84-426E-40DD-AFC4-6F175D3DCCD1}">
              <a14:hiddenFill xmlns:a14="http://schemas.microsoft.com/office/drawing/2010/main">
                <a:solidFill>
                  <a:srgbClr val="FFFFFF"/>
                </a:solidFill>
              </a14:hiddenFill>
            </a:ext>
          </a:extLst>
        </p:spPr>
      </p:pic>
      <p:pic>
        <p:nvPicPr>
          <p:cNvPr id="19460" name="Picture 4" descr="Neil M. Gorsuch, Associate Justice">
            <a:extLst>
              <a:ext uri="{FF2B5EF4-FFF2-40B4-BE49-F238E27FC236}">
                <a16:creationId xmlns:a16="http://schemas.microsoft.com/office/drawing/2014/main" id="{6D22A6CC-44C0-4AB2-864C-2C7810C7B788}"/>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39541" y="3200540"/>
            <a:ext cx="1207060" cy="1510823"/>
          </a:xfrm>
          <a:prstGeom prst="rect">
            <a:avLst/>
          </a:prstGeom>
          <a:noFill/>
          <a:extLst>
            <a:ext uri="{909E8E84-426E-40DD-AFC4-6F175D3DCCD1}">
              <a14:hiddenFill xmlns:a14="http://schemas.microsoft.com/office/drawing/2010/main">
                <a:solidFill>
                  <a:srgbClr val="FFFFFF"/>
                </a:solidFill>
              </a14:hiddenFill>
            </a:ext>
          </a:extLst>
        </p:spPr>
      </p:pic>
      <p:pic>
        <p:nvPicPr>
          <p:cNvPr id="19462" name="Picture 6" descr="Sonia Sotomayor, Associate Justice">
            <a:extLst>
              <a:ext uri="{FF2B5EF4-FFF2-40B4-BE49-F238E27FC236}">
                <a16:creationId xmlns:a16="http://schemas.microsoft.com/office/drawing/2014/main" id="{70A96096-D06E-4D9B-9C5C-B0DFBC7CD74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39541" y="4711363"/>
            <a:ext cx="1187450" cy="1486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6003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a:latin typeface="Times New Roman" panose="02020603050405020304" pitchFamily="18" charset="0"/>
                <a:cs typeface="Times New Roman" panose="02020603050405020304" pitchFamily="18" charset="0"/>
              </a:rPr>
              <a:t>Dutra Holding and Case Evaluation</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Case History Leading to Circuit Split</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Practice Points</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Supreme Court Prognostication</a:t>
            </a:r>
          </a:p>
          <a:p>
            <a:endParaRPr lang="en-US" dirty="0"/>
          </a:p>
          <a:p>
            <a:pPr marL="109728" indent="0">
              <a:buNone/>
            </a:pPr>
            <a:endParaRPr lang="en-US" dirty="0"/>
          </a:p>
          <a:p>
            <a:pPr lvl="3">
              <a:buClr>
                <a:srgbClr val="00B0F0"/>
              </a:buClr>
              <a:buSzPct val="68000"/>
              <a:buFont typeface="Wingdings 3" panose="05040102010807070707" pitchFamily="18" charset="2"/>
              <a:buChar char="}"/>
            </a:pPr>
            <a:endParaRPr lang="en-US" dirty="0"/>
          </a:p>
        </p:txBody>
      </p:sp>
      <p:sp>
        <p:nvSpPr>
          <p:cNvPr id="3" name="Title 2"/>
          <p:cNvSpPr>
            <a:spLocks noGrp="1"/>
          </p:cNvSpPr>
          <p:nvPr>
            <p:ph type="title"/>
          </p:nvPr>
        </p:nvSpPr>
        <p:spPr/>
        <p:txBody>
          <a:bodyPr>
            <a:normAutofit/>
          </a:bodyPr>
          <a:lstStyle/>
          <a:p>
            <a:pPr algn="ctr"/>
            <a:r>
              <a:rPr lang="en-US" i="1" dirty="0" err="1"/>
              <a:t>Batterton</a:t>
            </a:r>
            <a:r>
              <a:rPr lang="en-US" i="1" dirty="0"/>
              <a:t> v. Dutra</a:t>
            </a:r>
          </a:p>
        </p:txBody>
      </p:sp>
    </p:spTree>
    <p:extLst>
      <p:ext uri="{BB962C8B-B14F-4D97-AF65-F5344CB8AC3E}">
        <p14:creationId xmlns:p14="http://schemas.microsoft.com/office/powerpoint/2010/main" val="3488695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a:latin typeface="Times New Roman" panose="02020603050405020304" pitchFamily="18" charset="0"/>
                <a:cs typeface="Times New Roman" panose="02020603050405020304" pitchFamily="18" charset="0"/>
              </a:rPr>
              <a:t>Punchline:  Punitive Damages Available for Seaman </a:t>
            </a:r>
          </a:p>
          <a:p>
            <a:r>
              <a:rPr lang="en-US" sz="3600" dirty="0">
                <a:latin typeface="Times New Roman" panose="02020603050405020304" pitchFamily="18" charset="0"/>
                <a:cs typeface="Times New Roman" panose="02020603050405020304" pitchFamily="18" charset="0"/>
              </a:rPr>
              <a:t>…</a:t>
            </a:r>
          </a:p>
          <a:p>
            <a:r>
              <a:rPr lang="en-US" sz="3600" dirty="0">
                <a:latin typeface="Times New Roman" panose="02020603050405020304" pitchFamily="18" charset="0"/>
                <a:cs typeface="Times New Roman" panose="02020603050405020304" pitchFamily="18" charset="0"/>
              </a:rPr>
              <a:t>On </a:t>
            </a:r>
            <a:r>
              <a:rPr lang="en-US" sz="3600" dirty="0" err="1">
                <a:latin typeface="Times New Roman" panose="02020603050405020304" pitchFamily="18" charset="0"/>
                <a:cs typeface="Times New Roman" panose="02020603050405020304" pitchFamily="18" charset="0"/>
              </a:rPr>
              <a:t>GML</a:t>
            </a:r>
            <a:r>
              <a:rPr lang="en-US" sz="3600" dirty="0">
                <a:latin typeface="Times New Roman" panose="02020603050405020304" pitchFamily="18" charset="0"/>
                <a:cs typeface="Times New Roman" panose="02020603050405020304" pitchFamily="18" charset="0"/>
              </a:rPr>
              <a:t> Unseaworthiness Claims</a:t>
            </a:r>
          </a:p>
          <a:p>
            <a:r>
              <a:rPr lang="en-US" sz="3600" dirty="0">
                <a:latin typeface="Times New Roman" panose="02020603050405020304" pitchFamily="18" charset="0"/>
                <a:cs typeface="Times New Roman" panose="02020603050405020304" pitchFamily="18" charset="0"/>
              </a:rPr>
              <a:t>…</a:t>
            </a:r>
          </a:p>
          <a:p>
            <a:r>
              <a:rPr lang="en-US" sz="3600" dirty="0">
                <a:latin typeface="Times New Roman" panose="02020603050405020304" pitchFamily="18" charset="0"/>
                <a:cs typeface="Times New Roman" panose="02020603050405020304" pitchFamily="18" charset="0"/>
              </a:rPr>
              <a:t>(Depending on your Circuit)</a:t>
            </a:r>
          </a:p>
          <a:p>
            <a:pPr marL="109728" indent="0">
              <a:buNone/>
            </a:pPr>
            <a:endParaRPr lang="en-US" dirty="0"/>
          </a:p>
          <a:p>
            <a:pPr lvl="3">
              <a:buClr>
                <a:srgbClr val="00B0F0"/>
              </a:buClr>
              <a:buSzPct val="68000"/>
              <a:buFont typeface="Wingdings 3" panose="05040102010807070707" pitchFamily="18" charset="2"/>
              <a:buChar char="}"/>
            </a:pPr>
            <a:endParaRPr lang="en-US" dirty="0"/>
          </a:p>
        </p:txBody>
      </p:sp>
      <p:sp>
        <p:nvSpPr>
          <p:cNvPr id="3" name="Title 2"/>
          <p:cNvSpPr>
            <a:spLocks noGrp="1"/>
          </p:cNvSpPr>
          <p:nvPr>
            <p:ph type="title"/>
          </p:nvPr>
        </p:nvSpPr>
        <p:spPr/>
        <p:txBody>
          <a:bodyPr>
            <a:normAutofit/>
          </a:bodyPr>
          <a:lstStyle/>
          <a:p>
            <a:pPr algn="ctr"/>
            <a:r>
              <a:rPr lang="en-US" i="1" dirty="0" err="1"/>
              <a:t>Batterton</a:t>
            </a:r>
            <a:r>
              <a:rPr lang="en-US" i="1" dirty="0"/>
              <a:t> v. Dutra</a:t>
            </a:r>
          </a:p>
        </p:txBody>
      </p:sp>
    </p:spTree>
    <p:extLst>
      <p:ext uri="{BB962C8B-B14F-4D97-AF65-F5344CB8AC3E}">
        <p14:creationId xmlns:p14="http://schemas.microsoft.com/office/powerpoint/2010/main" val="365345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lstStyle/>
          <a:p>
            <a:r>
              <a:rPr lang="en-US" sz="3600" dirty="0">
                <a:latin typeface="Times New Roman" panose="02020603050405020304" pitchFamily="18" charset="0"/>
                <a:cs typeface="Times New Roman" panose="02020603050405020304" pitchFamily="18" charset="0"/>
              </a:rPr>
              <a:t>Plaintiff </a:t>
            </a:r>
            <a:r>
              <a:rPr lang="en-US" sz="3600" dirty="0" err="1">
                <a:latin typeface="Times New Roman" panose="02020603050405020304" pitchFamily="18" charset="0"/>
                <a:cs typeface="Times New Roman" panose="02020603050405020304" pitchFamily="18" charset="0"/>
              </a:rPr>
              <a:t>Batterton</a:t>
            </a:r>
            <a:r>
              <a:rPr lang="en-US" sz="3600" dirty="0">
                <a:latin typeface="Times New Roman" panose="02020603050405020304" pitchFamily="18" charset="0"/>
                <a:cs typeface="Times New Roman" panose="02020603050405020304" pitchFamily="18" charset="0"/>
              </a:rPr>
              <a:t> worked as seaman deckhand on Dutra fleet</a:t>
            </a:r>
          </a:p>
          <a:p>
            <a:r>
              <a:rPr lang="en-US" sz="3600" dirty="0">
                <a:latin typeface="Times New Roman" panose="02020603050405020304" pitchFamily="18" charset="0"/>
                <a:cs typeface="Times New Roman" panose="02020603050405020304" pitchFamily="18" charset="0"/>
              </a:rPr>
              <a:t> Working on Scow 3, pumping air into compartment</a:t>
            </a:r>
          </a:p>
          <a:p>
            <a:endParaRPr lang="en-US" sz="3600" dirty="0">
              <a:latin typeface="Times New Roman" panose="02020603050405020304" pitchFamily="18" charset="0"/>
              <a:cs typeface="Times New Roman" panose="02020603050405020304" pitchFamily="18" charset="0"/>
            </a:endParaRPr>
          </a:p>
          <a:p>
            <a:pPr marL="109728" indent="0">
              <a:buNone/>
            </a:pPr>
            <a:endParaRPr lang="en-US" dirty="0"/>
          </a:p>
          <a:p>
            <a:pPr lvl="3">
              <a:buClr>
                <a:srgbClr val="00B0F0"/>
              </a:buClr>
              <a:buSzPct val="68000"/>
              <a:buFont typeface="Wingdings 3" panose="05040102010807070707" pitchFamily="18" charset="2"/>
              <a:buChar char="}"/>
            </a:pPr>
            <a:endParaRPr lang="en-US" dirty="0"/>
          </a:p>
        </p:txBody>
      </p:sp>
      <p:sp>
        <p:nvSpPr>
          <p:cNvPr id="3" name="Title 2"/>
          <p:cNvSpPr>
            <a:spLocks noGrp="1"/>
          </p:cNvSpPr>
          <p:nvPr>
            <p:ph type="title"/>
          </p:nvPr>
        </p:nvSpPr>
        <p:spPr/>
        <p:txBody>
          <a:bodyPr>
            <a:normAutofit/>
          </a:bodyPr>
          <a:lstStyle/>
          <a:p>
            <a:pPr algn="ctr"/>
            <a:r>
              <a:rPr lang="en-US" i="1" dirty="0"/>
              <a:t>Dutra – </a:t>
            </a:r>
            <a:r>
              <a:rPr lang="en-US" dirty="0"/>
              <a:t>Case Facts</a:t>
            </a:r>
            <a:endParaRPr lang="en-US" i="1" dirty="0"/>
          </a:p>
        </p:txBody>
      </p:sp>
      <p:pic>
        <p:nvPicPr>
          <p:cNvPr id="5" name="Picture 2" descr="Image result for dutra scow 3">
            <a:extLst>
              <a:ext uri="{FF2B5EF4-FFF2-40B4-BE49-F238E27FC236}">
                <a16:creationId xmlns:a16="http://schemas.microsoft.com/office/drawing/2014/main" id="{4DA1DCBB-09BD-4920-A9B8-A788E4906D5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400" y="3886200"/>
            <a:ext cx="3663195" cy="24683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99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normAutofit lnSpcReduction="10000"/>
          </a:bodyPr>
          <a:lstStyle/>
          <a:p>
            <a:r>
              <a:rPr lang="en-US" sz="2800" dirty="0">
                <a:latin typeface="Times New Roman" panose="02020603050405020304" pitchFamily="18" charset="0"/>
                <a:cs typeface="Times New Roman" panose="02020603050405020304" pitchFamily="18" charset="0"/>
              </a:rPr>
              <a:t>Compartment being compressed lacked exhaust system</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Hatch blew open, hand crushed</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Sued Dutra in C.D. California for</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1- Jones Act Negligence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2- </a:t>
            </a:r>
            <a:r>
              <a:rPr lang="en-US" sz="2800" dirty="0" err="1">
                <a:latin typeface="Times New Roman" panose="02020603050405020304" pitchFamily="18" charset="0"/>
                <a:cs typeface="Times New Roman" panose="02020603050405020304" pitchFamily="18" charset="0"/>
              </a:rPr>
              <a:t>M&amp;C</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3- Unseaworthiness</a:t>
            </a:r>
          </a:p>
          <a:p>
            <a:endParaRPr lang="en-US" sz="2300" b="1" dirty="0">
              <a:latin typeface="Times New Roman" panose="02020603050405020304" pitchFamily="18" charset="0"/>
              <a:cs typeface="Times New Roman" panose="02020603050405020304" pitchFamily="18" charset="0"/>
            </a:endParaRPr>
          </a:p>
          <a:p>
            <a:r>
              <a:rPr lang="en-US" sz="2300" b="1" dirty="0">
                <a:latin typeface="Times New Roman" panose="02020603050405020304" pitchFamily="18" charset="0"/>
                <a:cs typeface="Times New Roman" panose="02020603050405020304" pitchFamily="18" charset="0"/>
              </a:rPr>
              <a:t>With Punitive Damages for Unseaworthiness</a:t>
            </a:r>
          </a:p>
          <a:p>
            <a:endParaRPr lang="en-US" sz="3600" dirty="0">
              <a:latin typeface="Times New Roman" panose="02020603050405020304" pitchFamily="18" charset="0"/>
              <a:cs typeface="Times New Roman" panose="02020603050405020304" pitchFamily="18" charset="0"/>
            </a:endParaRPr>
          </a:p>
          <a:p>
            <a:pPr marL="109728" indent="0">
              <a:buNone/>
            </a:pPr>
            <a:endParaRPr lang="en-US" dirty="0"/>
          </a:p>
          <a:p>
            <a:pPr lvl="3">
              <a:buClr>
                <a:srgbClr val="00B0F0"/>
              </a:buClr>
              <a:buSzPct val="68000"/>
              <a:buFont typeface="Wingdings 3" panose="05040102010807070707" pitchFamily="18" charset="2"/>
              <a:buChar char="}"/>
            </a:pPr>
            <a:endParaRPr lang="en-US" dirty="0"/>
          </a:p>
        </p:txBody>
      </p:sp>
      <p:sp>
        <p:nvSpPr>
          <p:cNvPr id="3" name="Title 2"/>
          <p:cNvSpPr>
            <a:spLocks noGrp="1"/>
          </p:cNvSpPr>
          <p:nvPr>
            <p:ph type="title"/>
          </p:nvPr>
        </p:nvSpPr>
        <p:spPr/>
        <p:txBody>
          <a:bodyPr>
            <a:normAutofit/>
          </a:bodyPr>
          <a:lstStyle/>
          <a:p>
            <a:pPr algn="ctr"/>
            <a:r>
              <a:rPr lang="en-US" i="1" dirty="0"/>
              <a:t>Dutra – </a:t>
            </a:r>
            <a:r>
              <a:rPr lang="en-US" dirty="0"/>
              <a:t>Case Facts</a:t>
            </a:r>
            <a:endParaRPr lang="en-US" i="1" dirty="0"/>
          </a:p>
        </p:txBody>
      </p:sp>
    </p:spTree>
    <p:extLst>
      <p:ext uri="{BB962C8B-B14F-4D97-AF65-F5344CB8AC3E}">
        <p14:creationId xmlns:p14="http://schemas.microsoft.com/office/powerpoint/2010/main" val="134165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normAutofit lnSpcReduction="10000"/>
          </a:bodyPr>
          <a:lstStyle/>
          <a:p>
            <a:r>
              <a:rPr lang="en-US" sz="2800" dirty="0">
                <a:latin typeface="Times New Roman" panose="02020603050405020304" pitchFamily="18" charset="0"/>
                <a:cs typeface="Times New Roman" panose="02020603050405020304" pitchFamily="18" charset="0"/>
              </a:rPr>
              <a:t>Defendant Dutra moves to strike/dismiss punitive damages from complaint</a:t>
            </a:r>
          </a:p>
          <a:p>
            <a:endParaRPr lang="en-US" sz="2800" i="1"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Argues that </a:t>
            </a:r>
            <a:r>
              <a:rPr lang="en-US" sz="2800" i="1" dirty="0">
                <a:latin typeface="Times New Roman" panose="02020603050405020304" pitchFamily="18" charset="0"/>
                <a:cs typeface="Times New Roman" panose="02020603050405020304" pitchFamily="18" charset="0"/>
              </a:rPr>
              <a:t>Miles </a:t>
            </a:r>
            <a:r>
              <a:rPr lang="en-US" sz="2800" dirty="0">
                <a:latin typeface="Times New Roman" panose="02020603050405020304" pitchFamily="18" charset="0"/>
                <a:cs typeface="Times New Roman" panose="02020603050405020304" pitchFamily="18" charset="0"/>
              </a:rPr>
              <a:t>’90 bars non-pecuniary damages</a:t>
            </a:r>
            <a:endParaRPr lang="en-US" sz="2800" i="1"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Plaintiff </a:t>
            </a:r>
            <a:r>
              <a:rPr lang="en-US" sz="2800" dirty="0" err="1">
                <a:latin typeface="Times New Roman" panose="02020603050405020304" pitchFamily="18" charset="0"/>
                <a:cs typeface="Times New Roman" panose="02020603050405020304" pitchFamily="18" charset="0"/>
              </a:rPr>
              <a:t>Batterton</a:t>
            </a:r>
            <a:r>
              <a:rPr lang="en-US" sz="2800" dirty="0">
                <a:latin typeface="Times New Roman" panose="02020603050405020304" pitchFamily="18" charset="0"/>
                <a:cs typeface="Times New Roman" panose="02020603050405020304" pitchFamily="18" charset="0"/>
              </a:rPr>
              <a:t> argues that </a:t>
            </a:r>
            <a:r>
              <a:rPr lang="en-US" sz="2800" i="1" dirty="0">
                <a:latin typeface="Times New Roman" panose="02020603050405020304" pitchFamily="18" charset="0"/>
                <a:cs typeface="Times New Roman" panose="02020603050405020304" pitchFamily="18" charset="0"/>
              </a:rPr>
              <a:t>Miles</a:t>
            </a:r>
            <a:r>
              <a:rPr lang="en-US" sz="2800" dirty="0">
                <a:latin typeface="Times New Roman" panose="02020603050405020304" pitchFamily="18" charset="0"/>
                <a:cs typeface="Times New Roman" panose="02020603050405020304" pitchFamily="18" charset="0"/>
              </a:rPr>
              <a:t> restricted to wrongful death</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District Court finds punitive available, affirmed by 9</a:t>
            </a:r>
            <a:r>
              <a:rPr lang="en-US" sz="2800" baseline="30000" dirty="0">
                <a:latin typeface="Times New Roman" panose="02020603050405020304" pitchFamily="18" charset="0"/>
                <a:cs typeface="Times New Roman" panose="02020603050405020304" pitchFamily="18" charset="0"/>
              </a:rPr>
              <a:t>th</a:t>
            </a:r>
            <a:r>
              <a:rPr lang="en-US" sz="2800" dirty="0">
                <a:latin typeface="Times New Roman" panose="02020603050405020304" pitchFamily="18" charset="0"/>
                <a:cs typeface="Times New Roman" panose="02020603050405020304" pitchFamily="18" charset="0"/>
              </a:rPr>
              <a:t> Cir.</a:t>
            </a:r>
            <a:endParaRPr lang="en-US" dirty="0"/>
          </a:p>
          <a:p>
            <a:pPr lvl="3">
              <a:buClr>
                <a:srgbClr val="00B0F0"/>
              </a:buClr>
              <a:buSzPct val="68000"/>
              <a:buFont typeface="Wingdings 3" panose="05040102010807070707" pitchFamily="18" charset="2"/>
              <a:buChar char="}"/>
            </a:pPr>
            <a:endParaRPr lang="en-US" dirty="0"/>
          </a:p>
        </p:txBody>
      </p:sp>
      <p:sp>
        <p:nvSpPr>
          <p:cNvPr id="3" name="Title 2"/>
          <p:cNvSpPr>
            <a:spLocks noGrp="1"/>
          </p:cNvSpPr>
          <p:nvPr>
            <p:ph type="title"/>
          </p:nvPr>
        </p:nvSpPr>
        <p:spPr/>
        <p:txBody>
          <a:bodyPr>
            <a:normAutofit/>
          </a:bodyPr>
          <a:lstStyle/>
          <a:p>
            <a:pPr algn="ctr"/>
            <a:r>
              <a:rPr lang="en-US" i="1" dirty="0"/>
              <a:t>Dutra – </a:t>
            </a:r>
            <a:r>
              <a:rPr lang="en-US" dirty="0"/>
              <a:t>Procedural History</a:t>
            </a:r>
            <a:endParaRPr lang="en-US" i="1" dirty="0"/>
          </a:p>
        </p:txBody>
      </p:sp>
    </p:spTree>
    <p:extLst>
      <p:ext uri="{BB962C8B-B14F-4D97-AF65-F5344CB8AC3E}">
        <p14:creationId xmlns:p14="http://schemas.microsoft.com/office/powerpoint/2010/main" val="236635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normAutofit fontScale="92500" lnSpcReduction="10000"/>
          </a:bodyPr>
          <a:lstStyle/>
          <a:p>
            <a:pPr algn="ctr"/>
            <a:r>
              <a:rPr lang="en-US" sz="2800" b="1" i="1" dirty="0" err="1">
                <a:latin typeface="Times New Roman" panose="02020603050405020304" pitchFamily="18" charset="0"/>
                <a:cs typeface="Times New Roman" panose="02020603050405020304" pitchFamily="18" charset="0"/>
              </a:rPr>
              <a:t>Moragne</a:t>
            </a:r>
            <a:r>
              <a:rPr lang="en-US" sz="2800" b="1" i="1" dirty="0">
                <a:latin typeface="Times New Roman" panose="02020603050405020304" pitchFamily="18" charset="0"/>
                <a:cs typeface="Times New Roman" panose="02020603050405020304" pitchFamily="18" charset="0"/>
              </a:rPr>
              <a:t> v. States Marine Lines, Inc.</a:t>
            </a:r>
            <a:r>
              <a:rPr lang="en-US" sz="2800" b="1" dirty="0">
                <a:latin typeface="Times New Roman" panose="02020603050405020304" pitchFamily="18" charset="0"/>
                <a:cs typeface="Times New Roman" panose="02020603050405020304" pitchFamily="18" charset="0"/>
              </a:rPr>
              <a:t>, 398 U.S. 375 (1970)</a:t>
            </a:r>
          </a:p>
          <a:p>
            <a:r>
              <a:rPr lang="en-US" sz="2800" dirty="0">
                <a:latin typeface="Times New Roman" panose="02020603050405020304" pitchFamily="18" charset="0"/>
                <a:cs typeface="Times New Roman" panose="02020603050405020304" pitchFamily="18" charset="0"/>
              </a:rPr>
              <a:t>Longshoreman killed in state waters, widow sues for wrongful death on unseaworthiness claim</a:t>
            </a:r>
          </a:p>
          <a:p>
            <a:pPr marL="109728" indent="0">
              <a:buNone/>
            </a:pP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SCOTUS overrules </a:t>
            </a:r>
            <a:r>
              <a:rPr lang="en-US" sz="2800" i="1" dirty="0">
                <a:latin typeface="Times New Roman" panose="02020603050405020304" pitchFamily="18" charset="0"/>
                <a:cs typeface="Times New Roman" panose="02020603050405020304" pitchFamily="18" charset="0"/>
              </a:rPr>
              <a:t>The Harrisburg </a:t>
            </a:r>
            <a:r>
              <a:rPr lang="en-US" sz="2800" dirty="0">
                <a:latin typeface="Times New Roman" panose="02020603050405020304" pitchFamily="18" charset="0"/>
                <a:cs typeface="Times New Roman" panose="02020603050405020304" pitchFamily="18" charset="0"/>
              </a:rPr>
              <a:t>to create </a:t>
            </a:r>
            <a:r>
              <a:rPr lang="en-US" sz="2800" dirty="0" err="1">
                <a:latin typeface="Times New Roman" panose="02020603050405020304" pitchFamily="18" charset="0"/>
                <a:cs typeface="Times New Roman" panose="02020603050405020304" pitchFamily="18" charset="0"/>
              </a:rPr>
              <a:t>GML</a:t>
            </a:r>
            <a:r>
              <a:rPr lang="en-US" sz="2800" dirty="0">
                <a:latin typeface="Times New Roman" panose="02020603050405020304" pitchFamily="18" charset="0"/>
                <a:cs typeface="Times New Roman" panose="02020603050405020304" pitchFamily="18" charset="0"/>
              </a:rPr>
              <a:t> unseaworthiness wrongful death action in territorial waters </a:t>
            </a:r>
          </a:p>
          <a:p>
            <a:pPr marL="109728" indent="0">
              <a:buNone/>
            </a:pP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Does not state what remedies are available, or who may recover as beneficiary – leaves to percolate in the circuits</a:t>
            </a:r>
          </a:p>
          <a:p>
            <a:pPr marL="109728" indent="0">
              <a:buNone/>
            </a:pPr>
            <a:endParaRPr lang="en-US" dirty="0"/>
          </a:p>
          <a:p>
            <a:pPr lvl="3">
              <a:buClr>
                <a:srgbClr val="00B0F0"/>
              </a:buClr>
              <a:buSzPct val="68000"/>
              <a:buFont typeface="Wingdings 3" panose="05040102010807070707" pitchFamily="18" charset="2"/>
              <a:buChar char="}"/>
            </a:pPr>
            <a:endParaRPr lang="en-US" dirty="0"/>
          </a:p>
        </p:txBody>
      </p:sp>
      <p:sp>
        <p:nvSpPr>
          <p:cNvPr id="3" name="Title 2"/>
          <p:cNvSpPr>
            <a:spLocks noGrp="1"/>
          </p:cNvSpPr>
          <p:nvPr>
            <p:ph type="title"/>
          </p:nvPr>
        </p:nvSpPr>
        <p:spPr/>
        <p:txBody>
          <a:bodyPr>
            <a:normAutofit/>
          </a:bodyPr>
          <a:lstStyle/>
          <a:p>
            <a:pPr algn="ctr"/>
            <a:r>
              <a:rPr lang="en-US" dirty="0"/>
              <a:t>History of Remedies</a:t>
            </a:r>
          </a:p>
        </p:txBody>
      </p:sp>
    </p:spTree>
    <p:extLst>
      <p:ext uri="{BB962C8B-B14F-4D97-AF65-F5344CB8AC3E}">
        <p14:creationId xmlns:p14="http://schemas.microsoft.com/office/powerpoint/2010/main" val="349519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normAutofit/>
          </a:bodyPr>
          <a:lstStyle/>
          <a:p>
            <a:pPr algn="ctr"/>
            <a:r>
              <a:rPr lang="en-US" sz="2800" b="1" i="1" dirty="0" err="1">
                <a:latin typeface="Times New Roman" panose="02020603050405020304" pitchFamily="18" charset="0"/>
                <a:cs typeface="Times New Roman" panose="02020603050405020304" pitchFamily="18" charset="0"/>
              </a:rPr>
              <a:t>Evich</a:t>
            </a:r>
            <a:r>
              <a:rPr lang="en-US" sz="2800" b="1" i="1" dirty="0">
                <a:latin typeface="Times New Roman" panose="02020603050405020304" pitchFamily="18" charset="0"/>
                <a:cs typeface="Times New Roman" panose="02020603050405020304" pitchFamily="18" charset="0"/>
              </a:rPr>
              <a:t> v. Morris</a:t>
            </a:r>
            <a:r>
              <a:rPr lang="en-US" sz="2800" b="1" dirty="0">
                <a:latin typeface="Times New Roman" panose="02020603050405020304" pitchFamily="18" charset="0"/>
                <a:cs typeface="Times New Roman" panose="02020603050405020304" pitchFamily="18" charset="0"/>
              </a:rPr>
              <a:t>, 819 F. 2d 256 (9</a:t>
            </a:r>
            <a:r>
              <a:rPr lang="en-US" sz="2800" b="1" baseline="30000" dirty="0">
                <a:latin typeface="Times New Roman" panose="02020603050405020304" pitchFamily="18" charset="0"/>
                <a:cs typeface="Times New Roman" panose="02020603050405020304" pitchFamily="18" charset="0"/>
              </a:rPr>
              <a:t>th</a:t>
            </a:r>
            <a:r>
              <a:rPr lang="en-US" sz="2800" b="1" dirty="0">
                <a:latin typeface="Times New Roman" panose="02020603050405020304" pitchFamily="18" charset="0"/>
                <a:cs typeface="Times New Roman" panose="02020603050405020304" pitchFamily="18" charset="0"/>
              </a:rPr>
              <a:t> Cir. 1987)</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Seaman killed in Alaska state waters</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Non-dependent brothers sued for future wages and punitive damages on unseaworthiness claim</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Ninth Circuit ruled non-dependents could recover for future earnings and punitive damages</a:t>
            </a:r>
          </a:p>
          <a:p>
            <a:pPr marL="109728" indent="0">
              <a:buNone/>
            </a:pPr>
            <a:endParaRPr lang="en-US" dirty="0"/>
          </a:p>
          <a:p>
            <a:pPr lvl="3">
              <a:buClr>
                <a:srgbClr val="00B0F0"/>
              </a:buClr>
              <a:buSzPct val="68000"/>
              <a:buFont typeface="Wingdings 3" panose="05040102010807070707" pitchFamily="18" charset="2"/>
              <a:buChar char="}"/>
            </a:pPr>
            <a:endParaRPr lang="en-US" dirty="0"/>
          </a:p>
        </p:txBody>
      </p:sp>
      <p:sp>
        <p:nvSpPr>
          <p:cNvPr id="3" name="Title 2"/>
          <p:cNvSpPr>
            <a:spLocks noGrp="1"/>
          </p:cNvSpPr>
          <p:nvPr>
            <p:ph type="title"/>
          </p:nvPr>
        </p:nvSpPr>
        <p:spPr/>
        <p:txBody>
          <a:bodyPr>
            <a:normAutofit/>
          </a:bodyPr>
          <a:lstStyle/>
          <a:p>
            <a:pPr algn="ctr"/>
            <a:r>
              <a:rPr lang="en-US" dirty="0"/>
              <a:t>History of Remedies</a:t>
            </a:r>
          </a:p>
        </p:txBody>
      </p:sp>
    </p:spTree>
    <p:extLst>
      <p:ext uri="{BB962C8B-B14F-4D97-AF65-F5344CB8AC3E}">
        <p14:creationId xmlns:p14="http://schemas.microsoft.com/office/powerpoint/2010/main" val="1687144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525963"/>
          </a:xfrm>
        </p:spPr>
        <p:txBody>
          <a:bodyPr>
            <a:normAutofit fontScale="92500" lnSpcReduction="20000"/>
          </a:bodyPr>
          <a:lstStyle/>
          <a:p>
            <a:pPr algn="ctr"/>
            <a:r>
              <a:rPr lang="en-US" sz="2800" b="1" i="1" dirty="0">
                <a:latin typeface="Times New Roman" panose="02020603050405020304" pitchFamily="18" charset="0"/>
                <a:cs typeface="Times New Roman" panose="02020603050405020304" pitchFamily="18" charset="0"/>
              </a:rPr>
              <a:t>Miles v. Apex Marine Corp., </a:t>
            </a:r>
            <a:r>
              <a:rPr lang="en-US" sz="2800" b="1" dirty="0">
                <a:latin typeface="Times New Roman" panose="02020603050405020304" pitchFamily="18" charset="0"/>
                <a:cs typeface="Times New Roman" panose="02020603050405020304" pitchFamily="18" charset="0"/>
              </a:rPr>
              <a:t>498 U.S. 16 (1990)</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Seaman killed by fellow crew member in port, widow sued for wrongful death on unseaworthiness claim</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Explicitly held that </a:t>
            </a:r>
            <a:r>
              <a:rPr lang="en-US" sz="2800" i="1" dirty="0" err="1">
                <a:latin typeface="Times New Roman" panose="02020603050405020304" pitchFamily="18" charset="0"/>
                <a:cs typeface="Times New Roman" panose="02020603050405020304" pitchFamily="18" charset="0"/>
              </a:rPr>
              <a:t>Moragne</a:t>
            </a:r>
            <a:r>
              <a:rPr lang="en-US" sz="2800" dirty="0">
                <a:latin typeface="Times New Roman" panose="02020603050405020304" pitchFamily="18" charset="0"/>
                <a:cs typeface="Times New Roman" panose="02020603050405020304" pitchFamily="18" charset="0"/>
              </a:rPr>
              <a:t> action applied to seamen</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Held that loss of society (i.e., non-pecuniary) damages not recoverable by widow on </a:t>
            </a:r>
            <a:r>
              <a:rPr lang="en-US" sz="2800" i="1" dirty="0" err="1">
                <a:latin typeface="Times New Roman" panose="02020603050405020304" pitchFamily="18" charset="0"/>
                <a:cs typeface="Times New Roman" panose="02020603050405020304" pitchFamily="18" charset="0"/>
              </a:rPr>
              <a:t>Moragne</a:t>
            </a:r>
            <a:r>
              <a:rPr lang="en-US" sz="2800"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action.</a:t>
            </a: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Rationale:  Jones Act allows recovery only for pecuniary loss</a:t>
            </a:r>
          </a:p>
          <a:p>
            <a:endParaRPr lang="en-US" sz="2800" dirty="0">
              <a:latin typeface="Times New Roman" panose="02020603050405020304" pitchFamily="18" charset="0"/>
              <a:cs typeface="Times New Roman" panose="02020603050405020304" pitchFamily="18" charset="0"/>
            </a:endParaRPr>
          </a:p>
          <a:p>
            <a:pPr marL="109728" indent="0">
              <a:buNone/>
            </a:pPr>
            <a:endParaRPr lang="en-US" dirty="0"/>
          </a:p>
          <a:p>
            <a:pPr lvl="3">
              <a:buClr>
                <a:srgbClr val="00B0F0"/>
              </a:buClr>
              <a:buSzPct val="68000"/>
              <a:buFont typeface="Wingdings 3" panose="05040102010807070707" pitchFamily="18" charset="2"/>
              <a:buChar char="}"/>
            </a:pPr>
            <a:endParaRPr lang="en-US" dirty="0"/>
          </a:p>
        </p:txBody>
      </p:sp>
      <p:sp>
        <p:nvSpPr>
          <p:cNvPr id="3" name="Title 2"/>
          <p:cNvSpPr>
            <a:spLocks noGrp="1"/>
          </p:cNvSpPr>
          <p:nvPr>
            <p:ph type="title"/>
          </p:nvPr>
        </p:nvSpPr>
        <p:spPr/>
        <p:txBody>
          <a:bodyPr>
            <a:normAutofit/>
          </a:bodyPr>
          <a:lstStyle/>
          <a:p>
            <a:pPr algn="ctr"/>
            <a:r>
              <a:rPr lang="en-US" dirty="0"/>
              <a:t>History of Remedies</a:t>
            </a:r>
          </a:p>
        </p:txBody>
      </p:sp>
    </p:spTree>
    <p:extLst>
      <p:ext uri="{BB962C8B-B14F-4D97-AF65-F5344CB8AC3E}">
        <p14:creationId xmlns:p14="http://schemas.microsoft.com/office/powerpoint/2010/main" val="11981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1737</TotalTime>
  <Words>1912</Words>
  <Application>Microsoft Office PowerPoint</Application>
  <PresentationFormat>On-screen Show (4:3)</PresentationFormat>
  <Paragraphs>251</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Calibri</vt:lpstr>
      <vt:lpstr>Lucida Sans Unicode</vt:lpstr>
      <vt:lpstr>Times New Roman</vt:lpstr>
      <vt:lpstr>Verdana</vt:lpstr>
      <vt:lpstr>Wingdings 2</vt:lpstr>
      <vt:lpstr>Wingdings 3</vt:lpstr>
      <vt:lpstr>Concourse</vt:lpstr>
      <vt:lpstr>PUNITIVE DAMAGES FOR SEAMAN UNSEAWORTHINESS CLAIMS</vt:lpstr>
      <vt:lpstr>Batterton v. Dutra</vt:lpstr>
      <vt:lpstr>Batterton v. Dutra</vt:lpstr>
      <vt:lpstr>Dutra – Case Facts</vt:lpstr>
      <vt:lpstr>Dutra – Case Facts</vt:lpstr>
      <vt:lpstr>Dutra – Procedural History</vt:lpstr>
      <vt:lpstr>History of Remedies</vt:lpstr>
      <vt:lpstr>History of Remedies</vt:lpstr>
      <vt:lpstr>History of Remedies</vt:lpstr>
      <vt:lpstr>History of Remedies</vt:lpstr>
      <vt:lpstr>History of Remedies</vt:lpstr>
      <vt:lpstr>History of Remedies</vt:lpstr>
      <vt:lpstr>Dutra – 9th Circuit Appeal</vt:lpstr>
      <vt:lpstr>Dutra – 9th Circuit Appeal</vt:lpstr>
      <vt:lpstr>Practice Points</vt:lpstr>
      <vt:lpstr>Supreme Court Prediction</vt:lpstr>
      <vt:lpstr>Townsend - Justices</vt:lpstr>
      <vt:lpstr>Townsend - Justices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Guns &amp; Governments: LOCAL LAWS, FIREARMS CARE AT SEA &amp; DOWN ISLAND SECURITY</dc:title>
  <dc:creator>Administrator</dc:creator>
  <cp:lastModifiedBy>Brian P. Eisenhower</cp:lastModifiedBy>
  <cp:revision>131</cp:revision>
  <dcterms:created xsi:type="dcterms:W3CDTF">2015-09-28T13:42:53Z</dcterms:created>
  <dcterms:modified xsi:type="dcterms:W3CDTF">2019-02-19T18:50:46Z</dcterms:modified>
</cp:coreProperties>
</file>