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0"/>
  </p:notesMasterIdLst>
  <p:handoutMasterIdLst>
    <p:handoutMasterId r:id="rId11"/>
  </p:handoutMasterIdLst>
  <p:sldIdLst>
    <p:sldId id="321" r:id="rId2"/>
    <p:sldId id="362" r:id="rId3"/>
    <p:sldId id="322" r:id="rId4"/>
    <p:sldId id="347" r:id="rId5"/>
    <p:sldId id="342" r:id="rId6"/>
    <p:sldId id="341" r:id="rId7"/>
    <p:sldId id="274" r:id="rId8"/>
    <p:sldId id="323" r:id="rId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6" clrIdx="0"/>
  <p:cmAuthor id="1" name="GRTONEY" initials="G" lastIdx="5" clrIdx="1"/>
  <p:cmAuthor id="2" name="G Robert Toney" initials="GRT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EBE78"/>
    <a:srgbClr val="ECEADC"/>
    <a:srgbClr val="005841"/>
    <a:srgbClr val="008000"/>
    <a:srgbClr val="355000"/>
    <a:srgbClr val="4B7D5F"/>
    <a:srgbClr val="E0C79A"/>
    <a:srgbClr val="339933"/>
    <a:srgbClr val="0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80830" autoAdjust="0"/>
  </p:normalViewPr>
  <p:slideViewPr>
    <p:cSldViewPr>
      <p:cViewPr varScale="1">
        <p:scale>
          <a:sx n="93" d="100"/>
          <a:sy n="93" d="100"/>
        </p:scale>
        <p:origin x="-21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D15A46D-8E90-43BB-83D8-82E250C3824C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National Maritime Services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C9496C-1DAF-4E60-8A6E-B89A301913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935012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4735456-0B56-4FD6-A6C9-D54D5990915A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National Maritime Services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C0B941B-DCB6-4D15-9E73-896F99CD73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212645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Maritime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287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Maritime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Maritime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21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Maritime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Maritime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94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Maritime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735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AFCA7-08BC-4867-9CF9-1D9C9BF3AC9D}" type="slidenum">
              <a:rPr lang="en-US"/>
              <a:pPr/>
              <a:t>7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3D3392-8C5E-478D-9A3F-637E3477FFDE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Maritime Services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735456-0B56-4FD6-A6C9-D54D5990915A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Maritime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941B-DCB6-4D15-9E73-896F99CD73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797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lang="en-US" sz="44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lang="en-US" sz="33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  <a:prstGeom prst="rect">
            <a:avLst/>
          </a:prstGeom>
        </p:spPr>
        <p:txBody>
          <a:bodyPr/>
          <a:lstStyle>
            <a:lvl1pPr>
              <a:defRPr sz="280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100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7362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399"/>
            <a:ext cx="4038600" cy="373380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733799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460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460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lang="en-US" sz="28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762000"/>
            <a:ext cx="5111750" cy="48006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304800"/>
          </a:xfrm>
          <a:prstGeom prst="rect">
            <a:avLst/>
          </a:prstGeom>
        </p:spPr>
        <p:txBody>
          <a:bodyPr anchor="b"/>
          <a:lstStyle>
            <a:lvl1pPr algn="ctr"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09600"/>
            <a:ext cx="5486400" cy="3883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953000"/>
            <a:ext cx="5486400" cy="1033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lang="en-US" sz="2800" kern="12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frontdesk\Desktop\NL &amp; NMS PowerPoint Presentation\PPT NMS Them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706498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transition spd="med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jan Pro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53400" cy="990600"/>
          </a:xfrm>
        </p:spPr>
        <p:txBody>
          <a:bodyPr/>
          <a:lstStyle/>
          <a:p>
            <a:r>
              <a:rPr lang="en-US" dirty="0">
                <a:solidFill>
                  <a:srgbClr val="CEBE78"/>
                </a:solidFill>
              </a:rPr>
              <a:t>Yacht Finance Market Update</a:t>
            </a:r>
            <a:br>
              <a:rPr lang="en-US" dirty="0">
                <a:solidFill>
                  <a:srgbClr val="CEBE78"/>
                </a:solidFill>
              </a:rPr>
            </a:br>
            <a:r>
              <a:rPr lang="en-US" dirty="0">
                <a:solidFill>
                  <a:srgbClr val="CEBE78"/>
                </a:solidFill>
              </a:rPr>
              <a:t>Maritime Law Association</a:t>
            </a:r>
            <a:br>
              <a:rPr lang="en-US" dirty="0">
                <a:solidFill>
                  <a:srgbClr val="CEBE78"/>
                </a:solidFill>
              </a:rPr>
            </a:br>
            <a:endParaRPr lang="en-US" dirty="0">
              <a:solidFill>
                <a:srgbClr val="CEBE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610600" cy="4343400"/>
          </a:xfrm>
        </p:spPr>
        <p:txBody>
          <a:bodyPr/>
          <a:lstStyle/>
          <a:p>
            <a:pPr marL="0" lvl="0" indent="0" algn="ctr">
              <a:buNone/>
            </a:pPr>
            <a:endParaRPr lang="en-US" sz="1600" dirty="0">
              <a:solidFill>
                <a:srgbClr val="ECEADC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en-US" sz="1600" dirty="0">
              <a:solidFill>
                <a:srgbClr val="ECEADC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en-US" sz="1600" dirty="0">
              <a:solidFill>
                <a:srgbClr val="ECEADC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en-US" sz="1600" dirty="0">
              <a:solidFill>
                <a:srgbClr val="ECEADC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en-US" sz="1600" dirty="0">
              <a:solidFill>
                <a:srgbClr val="ECEADC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en-US" sz="1600" dirty="0">
              <a:solidFill>
                <a:srgbClr val="ECEADC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en-US" sz="1600" dirty="0">
              <a:solidFill>
                <a:srgbClr val="ECEADC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en-US" sz="1600" dirty="0">
              <a:solidFill>
                <a:srgbClr val="ECEADC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en-US" sz="1600" dirty="0">
              <a:solidFill>
                <a:srgbClr val="ECEADC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en-US" sz="1600" dirty="0">
              <a:solidFill>
                <a:srgbClr val="ECEADC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en-US" sz="1600" dirty="0">
              <a:solidFill>
                <a:srgbClr val="ECEADC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en-US" sz="1600" dirty="0">
                <a:solidFill>
                  <a:srgbClr val="ECEADC"/>
                </a:solidFill>
                <a:latin typeface="Calibri" pitchFamily="34" charset="0"/>
                <a:cs typeface="Times New Roman" pitchFamily="18" charset="0"/>
              </a:rPr>
              <a:t>G. Robert Toney</a:t>
            </a:r>
          </a:p>
          <a:p>
            <a:pPr marL="0" lvl="0" indent="0" algn="ctr">
              <a:buNone/>
            </a:pPr>
            <a:r>
              <a:rPr lang="en-US" sz="1600" dirty="0">
                <a:solidFill>
                  <a:srgbClr val="ECEADC"/>
                </a:solidFill>
                <a:latin typeface="Calibri" pitchFamily="34" charset="0"/>
                <a:cs typeface="Times New Roman" pitchFamily="18" charset="0"/>
              </a:rPr>
              <a:t>Co-Chair, Yacht Finance Committee</a:t>
            </a:r>
          </a:p>
          <a:p>
            <a:pPr marL="0" lvl="0" indent="0" algn="ctr">
              <a:buNone/>
            </a:pPr>
            <a:r>
              <a:rPr lang="en-US" sz="1600" dirty="0">
                <a:solidFill>
                  <a:srgbClr val="ECEADC"/>
                </a:solidFill>
                <a:latin typeface="Calibri" pitchFamily="34" charset="0"/>
                <a:cs typeface="Times New Roman" pitchFamily="18" charset="0"/>
              </a:rPr>
              <a:t>May, 2019</a:t>
            </a:r>
          </a:p>
          <a:p>
            <a:pPr marL="0" lvl="0" indent="0">
              <a:buNone/>
            </a:pPr>
            <a:endParaRPr lang="en-US" sz="1600" dirty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46D89B-FFA8-4FCA-B2D2-74C31A36E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0672" y="1771105"/>
            <a:ext cx="4971256" cy="33157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66A526-0DA3-4A1E-92CC-DEC15B5780CC}"/>
              </a:ext>
            </a:extLst>
          </p:cNvPr>
          <p:cNvSpPr txBox="1"/>
          <p:nvPr/>
        </p:nvSpPr>
        <p:spPr>
          <a:xfrm>
            <a:off x="5679287" y="4884513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1">
                    <a:lumMod val="50000"/>
                  </a:schemeClr>
                </a:solidFill>
              </a:rPr>
              <a:t>Source: CharterWorld.com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4495800" y="1828800"/>
            <a:ext cx="4038599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CEBE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57200" y="1828800"/>
            <a:ext cx="4038599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CEBE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CEBE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8749012-E23E-46A4-AA91-54E264E71A98}"/>
              </a:ext>
            </a:extLst>
          </p:cNvPr>
          <p:cNvSpPr/>
          <p:nvPr/>
        </p:nvSpPr>
        <p:spPr>
          <a:xfrm>
            <a:off x="3347022" y="685800"/>
            <a:ext cx="2444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EBE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NMLA Reports</a:t>
            </a:r>
            <a:endParaRPr lang="en-US" sz="2800" dirty="0">
              <a:solidFill>
                <a:srgbClr val="CEBE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FCB8718-AD19-436A-A857-C76644BB1F3F}"/>
              </a:ext>
            </a:extLst>
          </p:cNvPr>
          <p:cNvSpPr txBox="1"/>
          <p:nvPr/>
        </p:nvSpPr>
        <p:spPr>
          <a:xfrm>
            <a:off x="1600200" y="2324100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Marine Lending Now Stable to Growing Since 2012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National Banks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Regional Lenders Expanding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Credit Unions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FinTechs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/Online Lenders</a:t>
            </a:r>
          </a:p>
        </p:txBody>
      </p:sp>
    </p:spTree>
    <p:extLst>
      <p:ext uri="{BB962C8B-B14F-4D97-AF65-F5344CB8AC3E}">
        <p14:creationId xmlns:p14="http://schemas.microsoft.com/office/powerpoint/2010/main" xmlns="" val="3100368511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rgbClr val="CEBE78"/>
                </a:solidFill>
                <a:cs typeface="Times New Roman" pitchFamily="18" charset="0"/>
              </a:rPr>
              <a:t>New Entries/Market Changes</a:t>
            </a:r>
            <a:endParaRPr lang="en-US" dirty="0">
              <a:solidFill>
                <a:srgbClr val="CEBE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467600" cy="3733800"/>
          </a:xfrm>
        </p:spPr>
        <p:txBody>
          <a:bodyPr/>
          <a:lstStyle/>
          <a:p>
            <a:pPr marL="1035050" lvl="1" indent="-577850"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latin typeface="Calibri" pitchFamily="34" charset="0"/>
              </a:rPr>
              <a:t>Flagstar Bank (MI) re-entered boat lending in early 2018</a:t>
            </a:r>
          </a:p>
          <a:p>
            <a:pPr marL="1035050" lvl="1" indent="-577850">
              <a:buFont typeface="Arial" pitchFamily="34" charset="0"/>
              <a:buChar char="•"/>
            </a:pPr>
            <a:endParaRPr lang="en-US" sz="1800" dirty="0">
              <a:solidFill>
                <a:srgbClr val="ECEADC"/>
              </a:solidFill>
              <a:latin typeface="Calibri" pitchFamily="34" charset="0"/>
            </a:endParaRPr>
          </a:p>
          <a:p>
            <a:pPr marL="1035050" lvl="1" indent="-577850"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latin typeface="Calibri" pitchFamily="34" charset="0"/>
              </a:rPr>
              <a:t>Wells Fargo and Bank of America still show an interest to re-enter retail boat lending</a:t>
            </a:r>
          </a:p>
          <a:p>
            <a:pPr marL="1035050" lvl="1" indent="-577850">
              <a:buFont typeface="Arial" pitchFamily="34" charset="0"/>
              <a:buChar char="•"/>
            </a:pPr>
            <a:endParaRPr lang="en-US" sz="1800" dirty="0">
              <a:solidFill>
                <a:srgbClr val="ECEADC"/>
              </a:solidFill>
              <a:latin typeface="Calibri" pitchFamily="34" charset="0"/>
            </a:endParaRPr>
          </a:p>
          <a:p>
            <a:pPr marL="1035050" lvl="1" indent="-577850"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latin typeface="Calibri" pitchFamily="34" charset="0"/>
              </a:rPr>
              <a:t>SunTrust/BB&amp;T Merger</a:t>
            </a:r>
          </a:p>
          <a:p>
            <a:pPr marL="1035050" lvl="1" indent="-577850">
              <a:buFont typeface="Arial" pitchFamily="34" charset="0"/>
              <a:buChar char="•"/>
            </a:pPr>
            <a:endParaRPr lang="en-US" sz="1800" dirty="0">
              <a:solidFill>
                <a:srgbClr val="ECEADC"/>
              </a:solidFill>
              <a:latin typeface="Calibri" pitchFamily="34" charset="0"/>
            </a:endParaRPr>
          </a:p>
          <a:p>
            <a:pPr marL="1035050" lvl="1" indent="-577850"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latin typeface="Calibri" pitchFamily="34" charset="0"/>
              </a:rPr>
              <a:t>MB Financial/Fifth Third Merger</a:t>
            </a:r>
          </a:p>
          <a:p>
            <a:pPr marL="1035050" lvl="1" indent="-577850">
              <a:buFont typeface="Arial" pitchFamily="34" charset="0"/>
              <a:buChar char="•"/>
            </a:pPr>
            <a:endParaRPr lang="en-US" sz="1800" dirty="0">
              <a:solidFill>
                <a:srgbClr val="ECEADC"/>
              </a:solidFill>
              <a:latin typeface="Calibri" pitchFamily="34" charset="0"/>
            </a:endParaRPr>
          </a:p>
          <a:p>
            <a:pPr marL="1035050" lvl="1" indent="-577850">
              <a:buFont typeface="Arial" pitchFamily="34" charset="0"/>
              <a:buChar char="•"/>
            </a:pPr>
            <a:endParaRPr lang="en-US" sz="1800" dirty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382000" cy="838200"/>
          </a:xfrm>
        </p:spPr>
        <p:txBody>
          <a:bodyPr/>
          <a:lstStyle/>
          <a:p>
            <a:r>
              <a:rPr lang="en-US" sz="44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Today’s Marine Lenders</a:t>
            </a:r>
            <a:endParaRPr lang="en-US" sz="4000" dirty="0">
              <a:solidFill>
                <a:srgbClr val="CEBE78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95800" y="2391888"/>
            <a:ext cx="4114800" cy="2561112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effectLst/>
              </a:rPr>
              <a:t>M&amp;T Bank 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Medallion Bank 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Merrick Bank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North Cascades Bank 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Radius Bank 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Shore Premier Finance (Centennial Bank)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SunTrust Bank (Marine &amp; RV Finance; merging with BB&amp;T)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US Alliance Federal Credit Union 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US Bank</a:t>
            </a:r>
          </a:p>
          <a:p>
            <a:pPr marL="0" indent="0">
              <a:buNone/>
            </a:pP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 </a:t>
            </a:r>
            <a:endParaRPr lang="en-US" sz="320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2AAF986-5AB6-4570-B020-59B7E313DB82}"/>
              </a:ext>
            </a:extLst>
          </p:cNvPr>
          <p:cNvSpPr txBox="1">
            <a:spLocks/>
          </p:cNvSpPr>
          <p:nvPr/>
        </p:nvSpPr>
        <p:spPr>
          <a:xfrm>
            <a:off x="76200" y="2391888"/>
            <a:ext cx="4648200" cy="32469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effectLst/>
              </a:rPr>
              <a:t>Aqua Finance</a:t>
            </a:r>
          </a:p>
          <a:p>
            <a:pPr marL="0" indent="0">
              <a:buNone/>
            </a:pPr>
            <a:r>
              <a:rPr lang="en-US" sz="1200" dirty="0" err="1">
                <a:effectLst/>
              </a:rPr>
              <a:t>BankOZK</a:t>
            </a:r>
            <a:r>
              <a:rPr lang="en-US" sz="1200" dirty="0">
                <a:effectLst/>
              </a:rPr>
              <a:t> (formally Bank of the Ozarks)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Bank of the West  </a:t>
            </a:r>
          </a:p>
          <a:p>
            <a:pPr marL="0" indent="0">
              <a:buNone/>
            </a:pPr>
            <a:r>
              <a:rPr lang="en-US" sz="1200" dirty="0" err="1">
                <a:effectLst/>
              </a:rPr>
              <a:t>Banterra</a:t>
            </a:r>
            <a:r>
              <a:rPr lang="en-US" sz="1200" dirty="0">
                <a:effectLst/>
              </a:rPr>
              <a:t> Bank 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Branch Banking &amp; Trust Company (BB&amp;T is acquiring SunTrust) 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Community First Bank 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Georgia's Own Credit Union 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Huntington Bank 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Independent Bank Corporation 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L-H Finance </a:t>
            </a:r>
          </a:p>
          <a:p>
            <a:pPr marL="0" indent="0">
              <a:buNone/>
            </a:pPr>
            <a:r>
              <a:rPr lang="en-US" sz="1200" dirty="0">
                <a:effectLst/>
              </a:rPr>
              <a:t>MB Financial Bank (merging with Fifth Third Bank)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14400"/>
          </a:xfrm>
        </p:spPr>
        <p:txBody>
          <a:bodyPr/>
          <a:lstStyle/>
          <a:p>
            <a:r>
              <a:rPr lang="en-US" sz="40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Floorplan Lenders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7467600" cy="3810000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>
                <a:solidFill>
                  <a:srgbClr val="ECEADC"/>
                </a:solidFill>
                <a:latin typeface="Calibri" pitchFamily="34" charset="0"/>
              </a:rPr>
              <a:t>Wells Fargo Dealer Finance-Market Leader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>
                <a:solidFill>
                  <a:srgbClr val="ECEADC"/>
                </a:solidFill>
                <a:latin typeface="Calibri" pitchFamily="34" charset="0"/>
              </a:rPr>
              <a:t>Bank of the West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>
                <a:solidFill>
                  <a:srgbClr val="ECEADC"/>
                </a:solidFill>
                <a:latin typeface="Calibri" pitchFamily="34" charset="0"/>
              </a:rPr>
              <a:t>BB&amp;T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>
                <a:solidFill>
                  <a:srgbClr val="ECEADC"/>
                </a:solidFill>
                <a:latin typeface="Calibri" pitchFamily="34" charset="0"/>
              </a:rPr>
              <a:t>L-H Finance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>
                <a:solidFill>
                  <a:srgbClr val="ECEADC"/>
                </a:solidFill>
                <a:latin typeface="Calibri" pitchFamily="34" charset="0"/>
              </a:rPr>
              <a:t>M&amp;T Bank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>
                <a:solidFill>
                  <a:srgbClr val="ECEADC"/>
                </a:solidFill>
                <a:latin typeface="Calibri" pitchFamily="34" charset="0"/>
              </a:rPr>
              <a:t>Shore Premier (Centennial Bank)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sz="2000" dirty="0">
              <a:solidFill>
                <a:srgbClr val="ECEADC"/>
              </a:solidFill>
              <a:latin typeface="Calibri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sz="2000" dirty="0">
              <a:solidFill>
                <a:srgbClr val="ECEAD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762000"/>
          </a:xfrm>
        </p:spPr>
        <p:txBody>
          <a:bodyPr/>
          <a:lstStyle/>
          <a:p>
            <a:r>
              <a:rPr lang="en-US" sz="4000" dirty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NMBA 2017 Survey</a:t>
            </a:r>
            <a:endParaRPr lang="en-US" sz="4000" dirty="0">
              <a:solidFill>
                <a:srgbClr val="CEBE78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8077200" cy="3733800"/>
          </a:xfrm>
        </p:spPr>
        <p:txBody>
          <a:bodyPr/>
          <a:lstStyle/>
          <a:p>
            <a:pPr marL="385763" lvl="1" indent="0">
              <a:spcBef>
                <a:spcPts val="600"/>
              </a:spcBef>
              <a:buNone/>
            </a:pPr>
            <a:endParaRPr lang="en-US" sz="1800" dirty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671513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88% Reported Increased Loan Activity</a:t>
            </a:r>
          </a:p>
          <a:p>
            <a:pPr marL="795338" lvl="1" indent="-409575">
              <a:spcBef>
                <a:spcPts val="600"/>
              </a:spcBef>
              <a:buFont typeface="Arial" pitchFamily="34" charset="0"/>
              <a:buChar char="•"/>
            </a:pPr>
            <a:endParaRPr lang="en-US" sz="1800" dirty="0">
              <a:solidFill>
                <a:schemeClr val="bg2"/>
              </a:solidFill>
            </a:endParaRPr>
          </a:p>
          <a:p>
            <a:pPr marL="795338" lvl="1" indent="-409575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Pre-owned yachts were 66% of Loan Volume ($)</a:t>
            </a:r>
          </a:p>
          <a:p>
            <a:pPr marL="795338" lvl="1" indent="-409575">
              <a:spcBef>
                <a:spcPts val="600"/>
              </a:spcBef>
              <a:buFont typeface="Arial" pitchFamily="34" charset="0"/>
              <a:buChar char="•"/>
            </a:pPr>
            <a:endParaRPr lang="en-US" sz="1800" dirty="0">
              <a:solidFill>
                <a:schemeClr val="bg2"/>
              </a:solidFill>
            </a:endParaRPr>
          </a:p>
          <a:p>
            <a:pPr marL="795338" lvl="1" indent="-409575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2018 “Boat” sales up 4% over 2017 (NMMA)</a:t>
            </a:r>
          </a:p>
          <a:p>
            <a:pPr marL="795338" lvl="1" indent="-409575">
              <a:spcBef>
                <a:spcPts val="600"/>
              </a:spcBef>
              <a:buFont typeface="Arial" pitchFamily="34" charset="0"/>
              <a:buChar char="•"/>
            </a:pPr>
            <a:endParaRPr lang="en-US" sz="1800" dirty="0">
              <a:solidFill>
                <a:schemeClr val="bg2"/>
              </a:solidFill>
            </a:endParaRPr>
          </a:p>
          <a:p>
            <a:pPr marL="795338" lvl="1" indent="-409575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Yacht Sales Increases Reported higher (Broker Reports)</a:t>
            </a:r>
          </a:p>
          <a:p>
            <a:pPr marL="990600" lvl="1" indent="-533400">
              <a:buNone/>
            </a:pPr>
            <a:r>
              <a:rPr lang="en-US" sz="1800" dirty="0">
                <a:solidFill>
                  <a:schemeClr val="bg2"/>
                </a:solidFill>
              </a:rPr>
              <a:t>	-Burgess +10%</a:t>
            </a:r>
          </a:p>
          <a:p>
            <a:pPr marL="990600" lvl="1" indent="-533400">
              <a:buNone/>
            </a:pPr>
            <a:r>
              <a:rPr lang="en-US" sz="1800" dirty="0">
                <a:solidFill>
                  <a:schemeClr val="bg2"/>
                </a:solidFill>
              </a:rPr>
              <a:t>	-IYC +25%</a:t>
            </a:r>
          </a:p>
          <a:p>
            <a:pPr marL="990600" lvl="1" indent="-533400">
              <a:buNone/>
            </a:pPr>
            <a:r>
              <a:rPr lang="en-US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en-US" sz="4000" dirty="0"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Economic/Regulatory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981200"/>
            <a:ext cx="6629400" cy="3581400"/>
          </a:xfrm>
        </p:spPr>
        <p:txBody>
          <a:bodyPr/>
          <a:lstStyle/>
          <a:p>
            <a:pPr marL="612648" lvl="3" indent="-3810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rgbClr val="ECEA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endParaRPr lang="en-US" sz="1800" b="1" dirty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latin typeface="Calibri" pitchFamily="34" charset="0"/>
              </a:rPr>
              <a:t>Tax Cuts/Employment </a:t>
            </a: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800" dirty="0">
              <a:solidFill>
                <a:srgbClr val="ECEADC"/>
              </a:solidFill>
              <a:latin typeface="Calibri" pitchFamily="34" charset="0"/>
            </a:endParaRP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latin typeface="Calibri" pitchFamily="34" charset="0"/>
              </a:rPr>
              <a:t>Tariffs</a:t>
            </a:r>
          </a:p>
          <a:p>
            <a:pPr marL="688848" lvl="4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solidFill>
                <a:srgbClr val="ECEADC"/>
              </a:solidFill>
              <a:latin typeface="Calibri" pitchFamily="34" charset="0"/>
            </a:endParaRP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latin typeface="Calibri" pitchFamily="34" charset="0"/>
              </a:rPr>
              <a:t>Regulations </a:t>
            </a:r>
          </a:p>
          <a:p>
            <a:pPr marL="688848" lvl="4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solidFill>
                <a:srgbClr val="ECEADC"/>
              </a:solidFill>
              <a:latin typeface="Calibri" pitchFamily="34" charset="0"/>
            </a:endParaRPr>
          </a:p>
          <a:p>
            <a:pPr marL="1069848" lvl="4" indent="-381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ECEADC"/>
                </a:solidFill>
                <a:latin typeface="Calibri" pitchFamily="34" charset="0"/>
              </a:rPr>
              <a:t>Delinquency 0.45%/Charge offs 0.26%</a:t>
            </a:r>
          </a:p>
          <a:p>
            <a:pPr marL="688848" lvl="4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solidFill>
                <a:srgbClr val="ECEA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Graphic 2" descr="Thumbs up sign">
            <a:extLst>
              <a:ext uri="{FF2B5EF4-FFF2-40B4-BE49-F238E27FC236}">
                <a16:creationId xmlns:a16="http://schemas.microsoft.com/office/drawing/2014/main" xmlns="" id="{9AF19DFC-E39E-4DFF-A699-66317797C8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05400" y="2209800"/>
            <a:ext cx="490946" cy="490946"/>
          </a:xfrm>
          <a:prstGeom prst="rect">
            <a:avLst/>
          </a:prstGeom>
        </p:spPr>
      </p:pic>
      <p:pic>
        <p:nvPicPr>
          <p:cNvPr id="7" name="Graphic 6" descr="Thumbs up sign">
            <a:extLst>
              <a:ext uri="{FF2B5EF4-FFF2-40B4-BE49-F238E27FC236}">
                <a16:creationId xmlns:a16="http://schemas.microsoft.com/office/drawing/2014/main" xmlns="" id="{D7943712-93E8-45E9-B138-DF0CEF658D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99164" y="3657600"/>
            <a:ext cx="493776" cy="493776"/>
          </a:xfrm>
          <a:prstGeom prst="rect">
            <a:avLst/>
          </a:prstGeom>
        </p:spPr>
      </p:pic>
      <p:pic>
        <p:nvPicPr>
          <p:cNvPr id="8" name="Graphic 7" descr="Thumbs up sign">
            <a:extLst>
              <a:ext uri="{FF2B5EF4-FFF2-40B4-BE49-F238E27FC236}">
                <a16:creationId xmlns:a16="http://schemas.microsoft.com/office/drawing/2014/main" xmlns="" id="{463F878A-8A04-4663-B6E3-D83E74C40E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3705388" y="3011424"/>
            <a:ext cx="493776" cy="493776"/>
          </a:xfrm>
          <a:prstGeom prst="rect">
            <a:avLst/>
          </a:prstGeom>
        </p:spPr>
      </p:pic>
      <p:pic>
        <p:nvPicPr>
          <p:cNvPr id="9" name="Graphic 8" descr="Thumbs up sign">
            <a:extLst>
              <a:ext uri="{FF2B5EF4-FFF2-40B4-BE49-F238E27FC236}">
                <a16:creationId xmlns:a16="http://schemas.microsoft.com/office/drawing/2014/main" xmlns="" id="{0511593B-DFCF-4BD0-B990-F2D244062D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53200" y="4346231"/>
            <a:ext cx="490946" cy="490946"/>
          </a:xfrm>
          <a:prstGeom prst="rect">
            <a:avLst/>
          </a:prstGeom>
        </p:spPr>
      </p:pic>
      <p:pic>
        <p:nvPicPr>
          <p:cNvPr id="10" name="Graphic 9" descr="Thumbs up sign">
            <a:extLst>
              <a:ext uri="{FF2B5EF4-FFF2-40B4-BE49-F238E27FC236}">
                <a16:creationId xmlns:a16="http://schemas.microsoft.com/office/drawing/2014/main" xmlns="" id="{03E708F0-2FC8-4DF2-869D-254F74F47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7162800" y="4419600"/>
            <a:ext cx="493776" cy="49377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838200"/>
          </a:xfrm>
        </p:spPr>
        <p:txBody>
          <a:bodyPr/>
          <a:lstStyle/>
          <a:p>
            <a:r>
              <a:rPr lang="en-US" sz="4000" dirty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CEBE78"/>
                </a:solidFill>
                <a:latin typeface="Times New Roman" pitchFamily="18" charset="0"/>
                <a:cs typeface="Times New Roman" pitchFamily="18" charset="0"/>
              </a:rPr>
              <a:t>NMLA Update</a:t>
            </a:r>
            <a:r>
              <a:rPr lang="en-US" sz="4400" dirty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EEECE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ln>
                  <a:solidFill>
                    <a:srgbClr val="EEECE1">
                      <a:lumMod val="75000"/>
                    </a:srgbClr>
                  </a:solidFill>
                </a:ln>
                <a:solidFill>
                  <a:srgbClr val="EEECE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80"/>
            <a:ext cx="8382000" cy="502912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2018 Report Due July 2019 www.marinelenders.org/annual-report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solidFill>
                <a:schemeClr val="bg2"/>
              </a:solidFill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2019 Annual “40th” Annual Conference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	Ocean Reef Club, Key Largo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	November 10-12, 2019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000" dirty="0">
              <a:solidFill>
                <a:schemeClr val="bg2"/>
              </a:solidFill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2020 Marine Lending Workshop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2"/>
                </a:solidFill>
                <a:latin typeface="Calibri" pitchFamily="34" charset="0"/>
              </a:rPr>
              <a:t>	Spring 2020 (Dates/Venue TBD)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i="1" dirty="0">
                <a:solidFill>
                  <a:schemeClr val="bg2">
                    <a:lumMod val="90000"/>
                  </a:schemeClr>
                </a:solidFill>
                <a:latin typeface="Calibri" pitchFamily="34" charset="0"/>
              </a:rPr>
              <a:t>   Thank you to Jim Coburn &amp; the National Marine Lenders Association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NM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rajan Pro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NMS Theme</Template>
  <TotalTime>18035</TotalTime>
  <Words>273</Words>
  <Application>Microsoft Office PowerPoint</Application>
  <PresentationFormat>On-screen Show (4:3)</PresentationFormat>
  <Paragraphs>118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NMS Theme</vt:lpstr>
      <vt:lpstr>Yacht Finance Market Update Maritime Law Association </vt:lpstr>
      <vt:lpstr>Slide 2</vt:lpstr>
      <vt:lpstr>New Entries/Market Changes</vt:lpstr>
      <vt:lpstr>Today’s Marine Lenders</vt:lpstr>
      <vt:lpstr>Floorplan Lenders</vt:lpstr>
      <vt:lpstr>NMBA 2017 Survey</vt:lpstr>
      <vt:lpstr>Economic/Regulatory</vt:lpstr>
      <vt:lpstr>NMLA Update </vt:lpstr>
    </vt:vector>
  </TitlesOfParts>
  <Company>National Liquidators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G. R. Toney</dc:creator>
  <cp:lastModifiedBy>Work</cp:lastModifiedBy>
  <cp:revision>533</cp:revision>
  <cp:lastPrinted>2015-01-07T18:44:56Z</cp:lastPrinted>
  <dcterms:created xsi:type="dcterms:W3CDTF">2005-11-21T18:04:19Z</dcterms:created>
  <dcterms:modified xsi:type="dcterms:W3CDTF">2019-04-29T23:23:17Z</dcterms:modified>
</cp:coreProperties>
</file>