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4" r:id="rId3"/>
    <p:sldMasterId id="2147483744" r:id="rId4"/>
  </p:sldMasterIdLst>
  <p:notesMasterIdLst>
    <p:notesMasterId r:id="rId25"/>
  </p:notesMasterIdLst>
  <p:sldIdLst>
    <p:sldId id="256" r:id="rId5"/>
    <p:sldId id="299" r:id="rId6"/>
    <p:sldId id="300" r:id="rId7"/>
    <p:sldId id="301" r:id="rId8"/>
    <p:sldId id="302" r:id="rId9"/>
    <p:sldId id="303" r:id="rId10"/>
    <p:sldId id="258" r:id="rId11"/>
    <p:sldId id="304" r:id="rId12"/>
    <p:sldId id="305" r:id="rId13"/>
    <p:sldId id="306" r:id="rId14"/>
    <p:sldId id="307" r:id="rId15"/>
    <p:sldId id="308" r:id="rId16"/>
    <p:sldId id="309" r:id="rId17"/>
    <p:sldId id="310" r:id="rId18"/>
    <p:sldId id="311" r:id="rId19"/>
    <p:sldId id="313" r:id="rId20"/>
    <p:sldId id="314" r:id="rId21"/>
    <p:sldId id="315" r:id="rId22"/>
    <p:sldId id="316" r:id="rId23"/>
    <p:sldId id="31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5" d="100"/>
          <a:sy n="115" d="100"/>
        </p:scale>
        <p:origin x="3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708A5F-74CA-4870-BCB3-D167BE3F17AA}" type="datetimeFigureOut">
              <a:rPr lang="en-US" smtClean="0"/>
              <a:t>4/29/2019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664FFD-F014-492B-927C-B4746CEE1EEA}" type="slidenum">
              <a:rPr lang="en-US" smtClean="0"/>
              <a:t>‹#›</a:t>
            </a:fld>
            <a:endParaRPr lang="en-US"/>
          </a:p>
        </p:txBody>
      </p:sp>
    </p:spTree>
    <p:extLst>
      <p:ext uri="{BB962C8B-B14F-4D97-AF65-F5344CB8AC3E}">
        <p14:creationId xmlns:p14="http://schemas.microsoft.com/office/powerpoint/2010/main" val="2486420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B5BCDA-E73E-4102-A1BA-52A80CD66CF8}"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324502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B5BCDA-E73E-4102-A1BA-52A80CD66CF8}"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2470393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B5BCDA-E73E-4102-A1BA-52A80CD66CF8}"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848208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B5BCDA-E73E-4102-A1BA-52A80CD66CF8}"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69210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B5BCDA-E73E-4102-A1BA-52A80CD66CF8}"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822996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B5BCDA-E73E-4102-A1BA-52A80CD66CF8}"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410623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B5BCDA-E73E-4102-A1BA-52A80CD66CF8}"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606216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B5BCDA-E73E-4102-A1BA-52A80CD66CF8}"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161988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B5BCDA-E73E-4102-A1BA-52A80CD66CF8}"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971598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B5BCDA-E73E-4102-A1BA-52A80CD66CF8}"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1946936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AD1DC65-918C-45EC-BD0E-DA63E0C0F333}"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928D7-6338-42CB-AC50-8ABD9ADC24C9}" type="slidenum">
              <a:rPr lang="en-US" smtClean="0"/>
              <a:t>‹#›</a:t>
            </a:fld>
            <a:endParaRPr lang="en-US"/>
          </a:p>
        </p:txBody>
      </p:sp>
    </p:spTree>
    <p:extLst>
      <p:ext uri="{BB962C8B-B14F-4D97-AF65-F5344CB8AC3E}">
        <p14:creationId xmlns:p14="http://schemas.microsoft.com/office/powerpoint/2010/main" val="3102337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D1DC65-918C-45EC-BD0E-DA63E0C0F333}"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928D7-6338-42CB-AC50-8ABD9ADC24C9}" type="slidenum">
              <a:rPr lang="en-US" smtClean="0"/>
              <a:t>‹#›</a:t>
            </a:fld>
            <a:endParaRPr lang="en-US"/>
          </a:p>
        </p:txBody>
      </p:sp>
    </p:spTree>
    <p:extLst>
      <p:ext uri="{BB962C8B-B14F-4D97-AF65-F5344CB8AC3E}">
        <p14:creationId xmlns:p14="http://schemas.microsoft.com/office/powerpoint/2010/main" val="3188069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D1DC65-918C-45EC-BD0E-DA63E0C0F333}"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928D7-6338-42CB-AC50-8ABD9ADC24C9}" type="slidenum">
              <a:rPr lang="en-US" smtClean="0"/>
              <a:t>‹#›</a:t>
            </a:fld>
            <a:endParaRPr lang="en-US"/>
          </a:p>
        </p:txBody>
      </p:sp>
    </p:spTree>
    <p:extLst>
      <p:ext uri="{BB962C8B-B14F-4D97-AF65-F5344CB8AC3E}">
        <p14:creationId xmlns:p14="http://schemas.microsoft.com/office/powerpoint/2010/main" val="4061046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6E6941-CEA7-4091-BB20-A6AC6C84A30E}"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82117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7143E2-9437-4A8B-9E4F-A75DEED908EC}"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4524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2D9EE3-ECF4-4C0D-B25C-6AF16B575AD9}"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36907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B48E4F8-A8B7-4B8E-B770-82027F5CD280}" type="datetime1">
              <a:rPr lang="en-US" smtClean="0">
                <a:solidFill>
                  <a:prstClr val="black">
                    <a:tint val="75000"/>
                  </a:prstClr>
                </a:solidFill>
              </a:rPr>
              <a:pPr/>
              <a:t>4/29/2019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452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2E368D-5D66-49E6-9D9E-4249BCFEEA72}" type="datetime1">
              <a:rPr lang="en-US" smtClean="0">
                <a:solidFill>
                  <a:prstClr val="black">
                    <a:tint val="75000"/>
                  </a:prstClr>
                </a:solidFill>
              </a:rPr>
              <a:pPr/>
              <a:t>4/29/2019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182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08FF5C-5039-4A10-A85D-0589C7BF10EA}" type="datetime1">
              <a:rPr lang="en-US" smtClean="0">
                <a:solidFill>
                  <a:prstClr val="black">
                    <a:tint val="75000"/>
                  </a:prstClr>
                </a:solidFill>
              </a:rPr>
              <a:pPr/>
              <a:t>4/29/2019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60688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BE281-2406-4DC1-BF73-4A375BE955DB}" type="datetime1">
              <a:rPr lang="en-US" smtClean="0">
                <a:solidFill>
                  <a:prstClr val="black">
                    <a:tint val="75000"/>
                  </a:prstClr>
                </a:solidFill>
              </a:rPr>
              <a:pPr/>
              <a:t>4/29/2019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05626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DDFF5A-D42E-4662-8175-9FD6ECDA9EA7}" type="datetime1">
              <a:rPr lang="en-US" smtClean="0">
                <a:solidFill>
                  <a:prstClr val="black">
                    <a:tint val="75000"/>
                  </a:prstClr>
                </a:solidFill>
              </a:rPr>
              <a:pPr/>
              <a:t>4/29/2019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7413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D1DC65-918C-45EC-BD0E-DA63E0C0F333}"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928D7-6338-42CB-AC50-8ABD9ADC24C9}" type="slidenum">
              <a:rPr lang="en-US" smtClean="0"/>
              <a:t>‹#›</a:t>
            </a:fld>
            <a:endParaRPr lang="en-US"/>
          </a:p>
        </p:txBody>
      </p:sp>
    </p:spTree>
    <p:extLst>
      <p:ext uri="{BB962C8B-B14F-4D97-AF65-F5344CB8AC3E}">
        <p14:creationId xmlns:p14="http://schemas.microsoft.com/office/powerpoint/2010/main" val="23494236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D423FD6-F9CB-4D7F-8B23-800EDDAAB973}" type="datetime1">
              <a:rPr lang="en-US" smtClean="0">
                <a:solidFill>
                  <a:prstClr val="black">
                    <a:tint val="75000"/>
                  </a:prstClr>
                </a:solidFill>
              </a:rPr>
              <a:pPr/>
              <a:t>4/29/2019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96255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835C18-860C-4701-8752-0D96BE867B73}"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06114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60C774-CF70-4BE5-B7BB-A5C2DB0AF213}"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9197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6E6941-CEA7-4091-BB20-A6AC6C84A30E}"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20761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7143E2-9437-4A8B-9E4F-A75DEED908EC}"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29787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2D9EE3-ECF4-4C0D-B25C-6AF16B575AD9}"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30818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B48E4F8-A8B7-4B8E-B770-82027F5CD280}" type="datetime1">
              <a:rPr lang="en-US" smtClean="0">
                <a:solidFill>
                  <a:prstClr val="black">
                    <a:tint val="75000"/>
                  </a:prstClr>
                </a:solidFill>
              </a:rPr>
              <a:pPr/>
              <a:t>4/29/2019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44503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2E368D-5D66-49E6-9D9E-4249BCFEEA72}" type="datetime1">
              <a:rPr lang="en-US" smtClean="0">
                <a:solidFill>
                  <a:prstClr val="black">
                    <a:tint val="75000"/>
                  </a:prstClr>
                </a:solidFill>
              </a:rPr>
              <a:pPr/>
              <a:t>4/29/2019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9967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08FF5C-5039-4A10-A85D-0589C7BF10EA}" type="datetime1">
              <a:rPr lang="en-US" smtClean="0">
                <a:solidFill>
                  <a:prstClr val="black">
                    <a:tint val="75000"/>
                  </a:prstClr>
                </a:solidFill>
              </a:rPr>
              <a:pPr/>
              <a:t>4/29/2019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25556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BE281-2406-4DC1-BF73-4A375BE955DB}" type="datetime1">
              <a:rPr lang="en-US" smtClean="0">
                <a:solidFill>
                  <a:prstClr val="black">
                    <a:tint val="75000"/>
                  </a:prstClr>
                </a:solidFill>
              </a:rPr>
              <a:pPr/>
              <a:t>4/29/2019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4994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1DC65-918C-45EC-BD0E-DA63E0C0F333}"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928D7-6338-42CB-AC50-8ABD9ADC24C9}" type="slidenum">
              <a:rPr lang="en-US" smtClean="0"/>
              <a:t>‹#›</a:t>
            </a:fld>
            <a:endParaRPr lang="en-US"/>
          </a:p>
        </p:txBody>
      </p:sp>
    </p:spTree>
    <p:extLst>
      <p:ext uri="{BB962C8B-B14F-4D97-AF65-F5344CB8AC3E}">
        <p14:creationId xmlns:p14="http://schemas.microsoft.com/office/powerpoint/2010/main" val="33276124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DDFF5A-D42E-4662-8175-9FD6ECDA9EA7}" type="datetime1">
              <a:rPr lang="en-US" smtClean="0">
                <a:solidFill>
                  <a:prstClr val="black">
                    <a:tint val="75000"/>
                  </a:prstClr>
                </a:solidFill>
              </a:rPr>
              <a:pPr/>
              <a:t>4/29/2019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25996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D423FD6-F9CB-4D7F-8B23-800EDDAAB973}" type="datetime1">
              <a:rPr lang="en-US" smtClean="0">
                <a:solidFill>
                  <a:prstClr val="black">
                    <a:tint val="75000"/>
                  </a:prstClr>
                </a:solidFill>
              </a:rPr>
              <a:pPr/>
              <a:t>4/29/2019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7098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835C18-860C-4701-8752-0D96BE867B73}"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84613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60C774-CF70-4BE5-B7BB-A5C2DB0AF213}"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00809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6E6941-CEA7-4091-BB20-A6AC6C84A30E}"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44073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7143E2-9437-4A8B-9E4F-A75DEED908EC}"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699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2D9EE3-ECF4-4C0D-B25C-6AF16B575AD9}"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8524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B48E4F8-A8B7-4B8E-B770-82027F5CD280}" type="datetime1">
              <a:rPr lang="en-US" smtClean="0">
                <a:solidFill>
                  <a:prstClr val="black">
                    <a:tint val="75000"/>
                  </a:prstClr>
                </a:solidFill>
              </a:rPr>
              <a:pPr/>
              <a:t>4/29/2019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89497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2E368D-5D66-49E6-9D9E-4249BCFEEA72}" type="datetime1">
              <a:rPr lang="en-US" smtClean="0">
                <a:solidFill>
                  <a:prstClr val="black">
                    <a:tint val="75000"/>
                  </a:prstClr>
                </a:solidFill>
              </a:rPr>
              <a:pPr/>
              <a:t>4/29/2019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65239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08FF5C-5039-4A10-A85D-0589C7BF10EA}" type="datetime1">
              <a:rPr lang="en-US" smtClean="0">
                <a:solidFill>
                  <a:prstClr val="black">
                    <a:tint val="75000"/>
                  </a:prstClr>
                </a:solidFill>
              </a:rPr>
              <a:pPr/>
              <a:t>4/29/2019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6660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D1DC65-918C-45EC-BD0E-DA63E0C0F333}"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928D7-6338-42CB-AC50-8ABD9ADC24C9}" type="slidenum">
              <a:rPr lang="en-US" smtClean="0"/>
              <a:t>‹#›</a:t>
            </a:fld>
            <a:endParaRPr lang="en-US"/>
          </a:p>
        </p:txBody>
      </p:sp>
    </p:spTree>
    <p:extLst>
      <p:ext uri="{BB962C8B-B14F-4D97-AF65-F5344CB8AC3E}">
        <p14:creationId xmlns:p14="http://schemas.microsoft.com/office/powerpoint/2010/main" val="45645615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BE281-2406-4DC1-BF73-4A375BE955DB}" type="datetime1">
              <a:rPr lang="en-US" smtClean="0">
                <a:solidFill>
                  <a:prstClr val="black">
                    <a:tint val="75000"/>
                  </a:prstClr>
                </a:solidFill>
              </a:rPr>
              <a:pPr/>
              <a:t>4/29/2019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57531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DDFF5A-D42E-4662-8175-9FD6ECDA9EA7}" type="datetime1">
              <a:rPr lang="en-US" smtClean="0">
                <a:solidFill>
                  <a:prstClr val="black">
                    <a:tint val="75000"/>
                  </a:prstClr>
                </a:solidFill>
              </a:rPr>
              <a:pPr/>
              <a:t>4/29/2019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788064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D423FD6-F9CB-4D7F-8B23-800EDDAAB973}" type="datetime1">
              <a:rPr lang="en-US" smtClean="0">
                <a:solidFill>
                  <a:prstClr val="black">
                    <a:tint val="75000"/>
                  </a:prstClr>
                </a:solidFill>
              </a:rPr>
              <a:pPr/>
              <a:t>4/29/2019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05630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835C18-860C-4701-8752-0D96BE867B73}"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65588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60C774-CF70-4BE5-B7BB-A5C2DB0AF213}"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8909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D1DC65-918C-45EC-BD0E-DA63E0C0F333}" type="datetimeFigureOut">
              <a:rPr lang="en-US" smtClean="0"/>
              <a:t>4/29/2019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0928D7-6338-42CB-AC50-8ABD9ADC24C9}" type="slidenum">
              <a:rPr lang="en-US" smtClean="0"/>
              <a:t>‹#›</a:t>
            </a:fld>
            <a:endParaRPr lang="en-US"/>
          </a:p>
        </p:txBody>
      </p:sp>
    </p:spTree>
    <p:extLst>
      <p:ext uri="{BB962C8B-B14F-4D97-AF65-F5344CB8AC3E}">
        <p14:creationId xmlns:p14="http://schemas.microsoft.com/office/powerpoint/2010/main" val="1071820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D1DC65-918C-45EC-BD0E-DA63E0C0F333}" type="datetimeFigureOut">
              <a:rPr lang="en-US" smtClean="0"/>
              <a:t>4/29/2019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0928D7-6338-42CB-AC50-8ABD9ADC24C9}" type="slidenum">
              <a:rPr lang="en-US" smtClean="0"/>
              <a:t>‹#›</a:t>
            </a:fld>
            <a:endParaRPr lang="en-US"/>
          </a:p>
        </p:txBody>
      </p:sp>
    </p:spTree>
    <p:extLst>
      <p:ext uri="{BB962C8B-B14F-4D97-AF65-F5344CB8AC3E}">
        <p14:creationId xmlns:p14="http://schemas.microsoft.com/office/powerpoint/2010/main" val="2732697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1DC65-918C-45EC-BD0E-DA63E0C0F333}" type="datetimeFigureOut">
              <a:rPr lang="en-US" smtClean="0"/>
              <a:t>4/29/2019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0928D7-6338-42CB-AC50-8ABD9ADC24C9}" type="slidenum">
              <a:rPr lang="en-US" smtClean="0"/>
              <a:t>‹#›</a:t>
            </a:fld>
            <a:endParaRPr lang="en-US"/>
          </a:p>
        </p:txBody>
      </p:sp>
    </p:spTree>
    <p:extLst>
      <p:ext uri="{BB962C8B-B14F-4D97-AF65-F5344CB8AC3E}">
        <p14:creationId xmlns:p14="http://schemas.microsoft.com/office/powerpoint/2010/main" val="1654486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D1DC65-918C-45EC-BD0E-DA63E0C0F333}"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928D7-6338-42CB-AC50-8ABD9ADC24C9}" type="slidenum">
              <a:rPr lang="en-US" smtClean="0"/>
              <a:t>‹#›</a:t>
            </a:fld>
            <a:endParaRPr lang="en-US"/>
          </a:p>
        </p:txBody>
      </p:sp>
    </p:spTree>
    <p:extLst>
      <p:ext uri="{BB962C8B-B14F-4D97-AF65-F5344CB8AC3E}">
        <p14:creationId xmlns:p14="http://schemas.microsoft.com/office/powerpoint/2010/main" val="1113229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D1DC65-918C-45EC-BD0E-DA63E0C0F333}"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928D7-6338-42CB-AC50-8ABD9ADC24C9}" type="slidenum">
              <a:rPr lang="en-US" smtClean="0"/>
              <a:t>‹#›</a:t>
            </a:fld>
            <a:endParaRPr lang="en-US"/>
          </a:p>
        </p:txBody>
      </p:sp>
    </p:spTree>
    <p:extLst>
      <p:ext uri="{BB962C8B-B14F-4D97-AF65-F5344CB8AC3E}">
        <p14:creationId xmlns:p14="http://schemas.microsoft.com/office/powerpoint/2010/main" val="1219697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1DC65-918C-45EC-BD0E-DA63E0C0F333}" type="datetimeFigureOut">
              <a:rPr lang="en-US" smtClean="0"/>
              <a:t>4/29/2019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928D7-6338-42CB-AC50-8ABD9ADC24C9}" type="slidenum">
              <a:rPr lang="en-US" smtClean="0"/>
              <a:t>‹#›</a:t>
            </a:fld>
            <a:endParaRPr lang="en-US"/>
          </a:p>
        </p:txBody>
      </p:sp>
    </p:spTree>
    <p:extLst>
      <p:ext uri="{BB962C8B-B14F-4D97-AF65-F5344CB8AC3E}">
        <p14:creationId xmlns:p14="http://schemas.microsoft.com/office/powerpoint/2010/main" val="1416214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86D49-A615-405F-8D88-9ED538EA000D}"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77346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86D49-A615-405F-8D88-9ED538EA000D}"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86292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86D49-A615-405F-8D88-9ED538EA000D}"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85A51-6372-4EB5-8A52-D8692E9153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425014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5.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hyperlink" Target="mailto:Aaron.Greenbaum@PJGGLAW.com" TargetMode="External"/><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4.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304801"/>
            <a:ext cx="9144000" cy="2089264"/>
          </a:xfrm>
        </p:spPr>
        <p:txBody>
          <a:bodyPr>
            <a:normAutofit/>
          </a:bodyPr>
          <a:lstStyle/>
          <a:p>
            <a:r>
              <a:rPr lang="en-US" sz="7200" b="1" dirty="0">
                <a:solidFill>
                  <a:srgbClr val="915E45"/>
                </a:solidFill>
                <a:latin typeface="Arial Narrow" panose="020B0606020202030204" pitchFamily="34" charset="0"/>
              </a:rPr>
              <a:t>Maintenance and Cure Update </a:t>
            </a:r>
          </a:p>
        </p:txBody>
      </p:sp>
      <p:sp>
        <p:nvSpPr>
          <p:cNvPr id="3" name="Subtitle 2"/>
          <p:cNvSpPr>
            <a:spLocks noGrp="1"/>
          </p:cNvSpPr>
          <p:nvPr>
            <p:ph type="subTitle" idx="1"/>
          </p:nvPr>
        </p:nvSpPr>
        <p:spPr>
          <a:xfrm>
            <a:off x="861134" y="2593572"/>
            <a:ext cx="10857389" cy="1903614"/>
          </a:xfrm>
        </p:spPr>
        <p:txBody>
          <a:bodyPr>
            <a:normAutofit/>
          </a:bodyPr>
          <a:lstStyle/>
          <a:p>
            <a:r>
              <a:rPr lang="en-US" sz="3200" dirty="0">
                <a:latin typeface="Arial Black" panose="020B0A04020102020204" pitchFamily="34" charset="0"/>
              </a:rPr>
              <a:t>Maritime Law Association of the United States</a:t>
            </a:r>
          </a:p>
          <a:p>
            <a:r>
              <a:rPr lang="en-US" sz="3200" dirty="0">
                <a:latin typeface="Arial Black" panose="020B0A04020102020204" pitchFamily="34" charset="0"/>
              </a:rPr>
              <a:t>Inland Waters and Towing Committee</a:t>
            </a:r>
          </a:p>
          <a:p>
            <a:r>
              <a:rPr lang="en-US" sz="3200" dirty="0">
                <a:latin typeface="Arial Black" panose="020B0A04020102020204" pitchFamily="34" charset="0"/>
              </a:rPr>
              <a:t>1 May </a:t>
            </a:r>
            <a:r>
              <a:rPr lang="en-US" sz="3200" dirty="0" smtClean="0">
                <a:latin typeface="Arial Black" panose="020B0A04020102020204" pitchFamily="34" charset="0"/>
              </a:rPr>
              <a:t>2019</a:t>
            </a:r>
          </a:p>
          <a:p>
            <a:endParaRPr lang="en-US" sz="3200" dirty="0">
              <a:latin typeface="Arial Black" panose="020B0A04020102020204" pitchFamily="34" charset="0"/>
            </a:endParaRPr>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1</a:t>
            </a:fld>
            <a:endParaRPr lang="en-US">
              <a:solidFill>
                <a:prstClr val="black">
                  <a:tint val="75000"/>
                </a:prstClr>
              </a:solidFill>
            </a:endParaRPr>
          </a:p>
        </p:txBody>
      </p:sp>
      <p:pic>
        <p:nvPicPr>
          <p:cNvPr id="5" name="Picture 4"/>
          <p:cNvPicPr>
            <a:picLocks noChangeAspect="1"/>
          </p:cNvPicPr>
          <p:nvPr/>
        </p:nvPicPr>
        <p:blipFill>
          <a:blip r:embed="rId3"/>
          <a:stretch>
            <a:fillRect/>
          </a:stretch>
        </p:blipFill>
        <p:spPr>
          <a:xfrm>
            <a:off x="3137923" y="4497186"/>
            <a:ext cx="6303810" cy="1554615"/>
          </a:xfrm>
          <a:prstGeom prst="rect">
            <a:avLst/>
          </a:prstGeom>
        </p:spPr>
      </p:pic>
    </p:spTree>
    <p:extLst>
      <p:ext uri="{BB962C8B-B14F-4D97-AF65-F5344CB8AC3E}">
        <p14:creationId xmlns:p14="http://schemas.microsoft.com/office/powerpoint/2010/main" val="837074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2385" y="241068"/>
            <a:ext cx="11538066" cy="1246909"/>
          </a:xfrm>
        </p:spPr>
        <p:txBody>
          <a:bodyPr>
            <a:normAutofit fontScale="90000"/>
          </a:bodyPr>
          <a:lstStyle/>
          <a:p>
            <a:pPr algn="ctr"/>
            <a:r>
              <a:rPr lang="en-US" sz="3600" b="1" dirty="0" smtClean="0">
                <a:solidFill>
                  <a:srgbClr val="C00000"/>
                </a:solidFill>
              </a:rPr>
              <a:t>Counterclaim for Overpayment of M&amp;C Denied</a:t>
            </a:r>
            <a:r>
              <a:rPr lang="en-US" sz="3600" b="1" dirty="0">
                <a:solidFill>
                  <a:srgbClr val="C00000"/>
                </a:solidFill>
              </a:rPr>
              <a:t/>
            </a:r>
            <a:br>
              <a:rPr lang="en-US" sz="3600" b="1" dirty="0">
                <a:solidFill>
                  <a:srgbClr val="C00000"/>
                </a:solidFill>
              </a:rPr>
            </a:br>
            <a:r>
              <a:rPr lang="en-US" sz="3600" b="1" i="1" u="sng" dirty="0" err="1"/>
              <a:t>Whitchurch</a:t>
            </a:r>
            <a:r>
              <a:rPr lang="en-US" sz="3600" b="1" i="1" u="sng" dirty="0"/>
              <a:t> v. Canton Marine </a:t>
            </a:r>
            <a:r>
              <a:rPr lang="en-US" sz="3600" b="1" i="1" u="sng" dirty="0" smtClean="0"/>
              <a:t>Towing</a:t>
            </a:r>
            <a:r>
              <a:rPr lang="en-US" sz="3600" b="1" u="sng" dirty="0" smtClean="0"/>
              <a:t>, </a:t>
            </a:r>
            <a:r>
              <a:rPr lang="en-US" sz="3600" b="1" u="sng" dirty="0"/>
              <a:t>302 </a:t>
            </a:r>
            <a:r>
              <a:rPr lang="en-US" sz="3600" b="1" u="sng" dirty="0" smtClean="0"/>
              <a:t>F.Supp.3d 986</a:t>
            </a:r>
            <a:r>
              <a:rPr lang="en-US" sz="3600" b="1" u="sng" dirty="0"/>
              <a:t> </a:t>
            </a:r>
            <a:r>
              <a:rPr lang="en-US" sz="3600" b="1" u="sng" dirty="0" smtClean="0"/>
              <a:t>(C.D</a:t>
            </a:r>
            <a:r>
              <a:rPr lang="en-US" sz="3600" b="1" u="sng" dirty="0"/>
              <a:t>. Ill. 2018</a:t>
            </a:r>
            <a:r>
              <a:rPr lang="en-US" sz="3600" b="1" u="sng" dirty="0" smtClean="0"/>
              <a:t>)</a:t>
            </a:r>
            <a:endParaRPr lang="en-US" sz="3600" b="1" u="sng" dirty="0"/>
          </a:p>
        </p:txBody>
      </p:sp>
      <p:sp>
        <p:nvSpPr>
          <p:cNvPr id="3" name="Content Placeholder 2"/>
          <p:cNvSpPr>
            <a:spLocks noGrp="1"/>
          </p:cNvSpPr>
          <p:nvPr>
            <p:ph idx="1"/>
          </p:nvPr>
        </p:nvSpPr>
        <p:spPr>
          <a:xfrm>
            <a:off x="498764" y="1487977"/>
            <a:ext cx="11288683" cy="5120641"/>
          </a:xfrm>
        </p:spPr>
        <p:txBody>
          <a:bodyPr>
            <a:normAutofit fontScale="92500" lnSpcReduction="10000"/>
          </a:bodyPr>
          <a:lstStyle/>
          <a:p>
            <a:r>
              <a:rPr lang="en-US" dirty="0" smtClean="0"/>
              <a:t>After receiving the DOT physical, employer filed a counterclaim for recovery of M&amp;C paid based on Fraud – seaman moved to dismiss</a:t>
            </a:r>
            <a:endParaRPr lang="en-US" dirty="0" smtClean="0"/>
          </a:p>
          <a:p>
            <a:endParaRPr lang="en-US" dirty="0"/>
          </a:p>
          <a:p>
            <a:r>
              <a:rPr lang="en-US" dirty="0" smtClean="0"/>
              <a:t>Court was </a:t>
            </a:r>
            <a:r>
              <a:rPr lang="en-US" dirty="0"/>
              <a:t>“reluctant to allow an unprecedented cause of action for restitution under the facts of this case, where seaman appears to have medical evidence supporting the existence of at least some </a:t>
            </a:r>
            <a:r>
              <a:rPr lang="en-US" dirty="0" smtClean="0"/>
              <a:t>injury”</a:t>
            </a:r>
          </a:p>
          <a:p>
            <a:endParaRPr lang="en-US" dirty="0" smtClean="0"/>
          </a:p>
          <a:p>
            <a:r>
              <a:rPr lang="en-US" dirty="0" smtClean="0"/>
              <a:t>Employer had the right </a:t>
            </a:r>
            <a:r>
              <a:rPr lang="en-US" dirty="0"/>
              <a:t>to investigate the </a:t>
            </a:r>
            <a:r>
              <a:rPr lang="en-US" dirty="0" smtClean="0"/>
              <a:t>M&amp;C claim </a:t>
            </a:r>
            <a:r>
              <a:rPr lang="en-US" dirty="0"/>
              <a:t>before payments </a:t>
            </a:r>
            <a:r>
              <a:rPr lang="en-US" dirty="0" smtClean="0"/>
              <a:t>were tendered</a:t>
            </a:r>
            <a:r>
              <a:rPr lang="en-US" dirty="0"/>
              <a:t>, without subjecting </a:t>
            </a:r>
            <a:r>
              <a:rPr lang="en-US" dirty="0" smtClean="0"/>
              <a:t>itself to compensatory </a:t>
            </a:r>
            <a:r>
              <a:rPr lang="en-US" dirty="0"/>
              <a:t>or punitive </a:t>
            </a:r>
            <a:r>
              <a:rPr lang="en-US" dirty="0" smtClean="0"/>
              <a:t>damage</a:t>
            </a:r>
          </a:p>
          <a:p>
            <a:endParaRPr lang="en-US" dirty="0" smtClean="0"/>
          </a:p>
          <a:p>
            <a:r>
              <a:rPr lang="en-US" dirty="0" smtClean="0"/>
              <a:t>Court believed relief sought by employer </a:t>
            </a:r>
            <a:r>
              <a:rPr lang="en-US" dirty="0"/>
              <a:t>would have a “chilling effect” on seaman seeking to bring </a:t>
            </a:r>
            <a:r>
              <a:rPr lang="en-US" dirty="0" smtClean="0"/>
              <a:t>claims –  However, setoff could be sought against </a:t>
            </a:r>
            <a:br>
              <a:rPr lang="en-US" dirty="0" smtClean="0"/>
            </a:br>
            <a:r>
              <a:rPr lang="en-US" dirty="0" smtClean="0"/>
              <a:t>Jones Act damages</a:t>
            </a:r>
          </a:p>
          <a:p>
            <a:endParaRPr lang="en-US" dirty="0" smtClean="0"/>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2459045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2385" y="241068"/>
            <a:ext cx="11538066" cy="1246909"/>
          </a:xfrm>
        </p:spPr>
        <p:txBody>
          <a:bodyPr>
            <a:normAutofit/>
          </a:bodyPr>
          <a:lstStyle/>
          <a:p>
            <a:pPr algn="ctr"/>
            <a:r>
              <a:rPr lang="en-US" sz="3600" b="1" dirty="0" smtClean="0"/>
              <a:t>The </a:t>
            </a:r>
            <a:r>
              <a:rPr lang="en-US" sz="3600" b="1" i="1" dirty="0" err="1" smtClean="0"/>
              <a:t>McCorpen</a:t>
            </a:r>
            <a:r>
              <a:rPr lang="en-US" sz="3600" b="1" dirty="0" smtClean="0"/>
              <a:t> Defense – </a:t>
            </a:r>
            <a:r>
              <a:rPr lang="en-US" sz="3600" b="1" u="sng" dirty="0" smtClean="0"/>
              <a:t/>
            </a:r>
            <a:br>
              <a:rPr lang="en-US" sz="3600" b="1" u="sng" dirty="0" smtClean="0"/>
            </a:br>
            <a:r>
              <a:rPr lang="en-US" sz="3600" b="1" u="sng" dirty="0" smtClean="0"/>
              <a:t>Willful Concealment of Pre-existing Conditions</a:t>
            </a:r>
            <a:endParaRPr lang="en-US" sz="3600" b="1" u="sng" dirty="0"/>
          </a:p>
        </p:txBody>
      </p:sp>
      <p:sp>
        <p:nvSpPr>
          <p:cNvPr id="3" name="Content Placeholder 2"/>
          <p:cNvSpPr>
            <a:spLocks noGrp="1"/>
          </p:cNvSpPr>
          <p:nvPr>
            <p:ph idx="1"/>
          </p:nvPr>
        </p:nvSpPr>
        <p:spPr>
          <a:xfrm>
            <a:off x="498764" y="1487977"/>
            <a:ext cx="11288683" cy="5120641"/>
          </a:xfrm>
        </p:spPr>
        <p:txBody>
          <a:bodyPr>
            <a:normAutofit/>
          </a:bodyPr>
          <a:lstStyle/>
          <a:p>
            <a:r>
              <a:rPr lang="en-US" dirty="0" smtClean="0"/>
              <a:t>Applies when </a:t>
            </a:r>
            <a:r>
              <a:rPr lang="en-US" dirty="0"/>
              <a:t>an “injured seaman has willfully concealed from his employer a preexisting medical </a:t>
            </a:r>
            <a:r>
              <a:rPr lang="en-US" dirty="0" smtClean="0"/>
              <a:t>condition” </a:t>
            </a:r>
          </a:p>
          <a:p>
            <a:endParaRPr lang="en-US" dirty="0" smtClean="0"/>
          </a:p>
          <a:p>
            <a:r>
              <a:rPr lang="en-US" dirty="0" smtClean="0"/>
              <a:t>Three </a:t>
            </a:r>
            <a:r>
              <a:rPr lang="en-US" dirty="0"/>
              <a:t>prongs </a:t>
            </a:r>
            <a:r>
              <a:rPr lang="en-US" dirty="0" smtClean="0"/>
              <a:t>must </a:t>
            </a:r>
            <a:r>
              <a:rPr lang="en-US" dirty="0"/>
              <a:t>be met. The employer must show that (1) the seaman intentionally misrepresented or concealed medical facts; (2) the nondisclosed facts were material to the employer's decision to hire the seaman; and (3) a link between the withheld information and the injury that is the subject of the complaint. </a:t>
            </a:r>
            <a:endParaRPr lang="en-US" dirty="0" smtClean="0"/>
          </a:p>
          <a:p>
            <a:endParaRPr lang="en-US" dirty="0"/>
          </a:p>
          <a:p>
            <a:r>
              <a:rPr lang="en-US" dirty="0" smtClean="0"/>
              <a:t>If </a:t>
            </a:r>
            <a:r>
              <a:rPr lang="en-US" dirty="0"/>
              <a:t>all three prongs are met, the employer may deny a claim for maintenance and </a:t>
            </a:r>
            <a:r>
              <a:rPr lang="en-US" dirty="0" smtClean="0"/>
              <a:t>cure</a:t>
            </a:r>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3721848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2385" y="241068"/>
            <a:ext cx="11538066" cy="1246909"/>
          </a:xfrm>
        </p:spPr>
        <p:txBody>
          <a:bodyPr>
            <a:normAutofit fontScale="90000"/>
          </a:bodyPr>
          <a:lstStyle/>
          <a:p>
            <a:pPr algn="ctr"/>
            <a:r>
              <a:rPr lang="en-US" sz="3600" b="1" i="1" dirty="0" err="1" smtClean="0">
                <a:solidFill>
                  <a:srgbClr val="C00000"/>
                </a:solidFill>
              </a:rPr>
              <a:t>McCorpen</a:t>
            </a:r>
            <a:r>
              <a:rPr lang="en-US" sz="3600" b="1" dirty="0" smtClean="0">
                <a:solidFill>
                  <a:srgbClr val="C00000"/>
                </a:solidFill>
              </a:rPr>
              <a:t> Defense Applied</a:t>
            </a:r>
            <a:r>
              <a:rPr lang="en-US" sz="3600" b="1" dirty="0">
                <a:solidFill>
                  <a:srgbClr val="C00000"/>
                </a:solidFill>
              </a:rPr>
              <a:t/>
            </a:r>
            <a:br>
              <a:rPr lang="en-US" sz="3600" b="1" dirty="0">
                <a:solidFill>
                  <a:srgbClr val="C00000"/>
                </a:solidFill>
              </a:rPr>
            </a:br>
            <a:r>
              <a:rPr lang="en-US" sz="3600" b="1" i="1" u="sng" dirty="0"/>
              <a:t>Thomas v. Hercules </a:t>
            </a:r>
            <a:r>
              <a:rPr lang="en-US" sz="3600" b="1" i="1" u="sng" dirty="0" smtClean="0"/>
              <a:t>Offshore</a:t>
            </a:r>
            <a:r>
              <a:rPr lang="en-US" sz="3600" b="1" u="sng" dirty="0" smtClean="0"/>
              <a:t>, </a:t>
            </a:r>
            <a:r>
              <a:rPr lang="en-US" sz="3600" b="1" u="sng" dirty="0"/>
              <a:t>713 Fed. Appx. </a:t>
            </a:r>
            <a:r>
              <a:rPr lang="en-US" sz="3600" b="1" u="sng" dirty="0" smtClean="0"/>
              <a:t>382 (5th </a:t>
            </a:r>
            <a:r>
              <a:rPr lang="en-US" sz="3600" b="1" u="sng" dirty="0"/>
              <a:t>Cir. </a:t>
            </a:r>
            <a:r>
              <a:rPr lang="en-US" sz="3600" b="1" u="sng" dirty="0" smtClean="0"/>
              <a:t>2018</a:t>
            </a:r>
            <a:r>
              <a:rPr lang="en-US" sz="3600" b="1" u="sng" dirty="0"/>
              <a:t>) </a:t>
            </a:r>
            <a:endParaRPr lang="en-US" sz="3600" b="1" u="sng" dirty="0"/>
          </a:p>
        </p:txBody>
      </p:sp>
      <p:sp>
        <p:nvSpPr>
          <p:cNvPr id="3" name="Content Placeholder 2"/>
          <p:cNvSpPr>
            <a:spLocks noGrp="1"/>
          </p:cNvSpPr>
          <p:nvPr>
            <p:ph idx="1"/>
          </p:nvPr>
        </p:nvSpPr>
        <p:spPr>
          <a:xfrm>
            <a:off x="498764" y="1487977"/>
            <a:ext cx="11288683" cy="5120641"/>
          </a:xfrm>
        </p:spPr>
        <p:txBody>
          <a:bodyPr>
            <a:normAutofit fontScale="92500" lnSpcReduction="10000"/>
          </a:bodyPr>
          <a:lstStyle/>
          <a:p>
            <a:r>
              <a:rPr lang="en-US" dirty="0"/>
              <a:t>G</a:t>
            </a:r>
            <a:r>
              <a:rPr lang="en-US" dirty="0" smtClean="0"/>
              <a:t>alley </a:t>
            </a:r>
            <a:r>
              <a:rPr lang="en-US" dirty="0"/>
              <a:t>hand </a:t>
            </a:r>
            <a:r>
              <a:rPr lang="en-US" dirty="0" smtClean="0"/>
              <a:t>alleged </a:t>
            </a:r>
            <a:r>
              <a:rPr lang="en-US" dirty="0"/>
              <a:t>injuries to her lumbar spine and right hip as a result of striking her foot on a raised </a:t>
            </a:r>
            <a:r>
              <a:rPr lang="en-US" dirty="0" smtClean="0"/>
              <a:t>doorsill</a:t>
            </a:r>
          </a:p>
          <a:p>
            <a:pPr marL="0" indent="0">
              <a:buNone/>
            </a:pPr>
            <a:endParaRPr lang="en-US" dirty="0"/>
          </a:p>
          <a:p>
            <a:r>
              <a:rPr lang="en-US" dirty="0" smtClean="0"/>
              <a:t>On medical questionnaire she signified she </a:t>
            </a:r>
            <a:r>
              <a:rPr lang="en-US" dirty="0"/>
              <a:t>had “never sustained an injury or sought medical attention for a physical problem (except for sickness or flu, etc</a:t>
            </a:r>
            <a:r>
              <a:rPr lang="en-US" dirty="0" smtClean="0"/>
              <a:t>.)” and denied any prior injuries to her back </a:t>
            </a:r>
          </a:p>
          <a:p>
            <a:endParaRPr lang="en-US" dirty="0" smtClean="0"/>
          </a:p>
          <a:p>
            <a:r>
              <a:rPr lang="en-US" dirty="0" smtClean="0"/>
              <a:t>At deposition </a:t>
            </a:r>
            <a:r>
              <a:rPr lang="en-US" dirty="0"/>
              <a:t>she admitted two prior motor vehicle accidents resulting in lower back </a:t>
            </a:r>
            <a:r>
              <a:rPr lang="en-US" dirty="0" smtClean="0"/>
              <a:t>pain -- </a:t>
            </a:r>
            <a:r>
              <a:rPr lang="en-US" dirty="0"/>
              <a:t>received injections and </a:t>
            </a:r>
            <a:r>
              <a:rPr lang="en-US" dirty="0" smtClean="0"/>
              <a:t>diagnosed </a:t>
            </a:r>
            <a:r>
              <a:rPr lang="en-US" dirty="0"/>
              <a:t>with herniated disks </a:t>
            </a:r>
            <a:endParaRPr lang="en-US" dirty="0" smtClean="0"/>
          </a:p>
          <a:p>
            <a:endParaRPr lang="en-US" dirty="0" smtClean="0"/>
          </a:p>
          <a:p>
            <a:r>
              <a:rPr lang="en-US" dirty="0"/>
              <a:t>Human Resources </a:t>
            </a:r>
            <a:r>
              <a:rPr lang="en-US" dirty="0" smtClean="0"/>
              <a:t>Director attested </a:t>
            </a:r>
            <a:r>
              <a:rPr lang="en-US" dirty="0"/>
              <a:t>that had the defendant “been aware of </a:t>
            </a:r>
            <a:r>
              <a:rPr lang="en-US" dirty="0" smtClean="0"/>
              <a:t>plaintiff’s </a:t>
            </a:r>
            <a:r>
              <a:rPr lang="en-US" dirty="0"/>
              <a:t>prior history of injuries, it would have inquired further concerning her medical history prior to hiring </a:t>
            </a:r>
            <a:r>
              <a:rPr lang="en-US" dirty="0" smtClean="0"/>
              <a:t>her.”</a:t>
            </a:r>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2114835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2385" y="241068"/>
            <a:ext cx="11538066" cy="1246909"/>
          </a:xfrm>
        </p:spPr>
        <p:txBody>
          <a:bodyPr>
            <a:normAutofit fontScale="90000"/>
          </a:bodyPr>
          <a:lstStyle/>
          <a:p>
            <a:pPr algn="ctr"/>
            <a:r>
              <a:rPr lang="en-US" sz="3600" b="1" i="1" dirty="0" err="1" smtClean="0">
                <a:solidFill>
                  <a:srgbClr val="C00000"/>
                </a:solidFill>
              </a:rPr>
              <a:t>McCorpen</a:t>
            </a:r>
            <a:r>
              <a:rPr lang="en-US" sz="3600" b="1" dirty="0" smtClean="0">
                <a:solidFill>
                  <a:srgbClr val="C00000"/>
                </a:solidFill>
              </a:rPr>
              <a:t> Defense Applied</a:t>
            </a:r>
            <a:r>
              <a:rPr lang="en-US" sz="3600" b="1" dirty="0">
                <a:solidFill>
                  <a:srgbClr val="C00000"/>
                </a:solidFill>
              </a:rPr>
              <a:t/>
            </a:r>
            <a:br>
              <a:rPr lang="en-US" sz="3600" b="1" dirty="0">
                <a:solidFill>
                  <a:srgbClr val="C00000"/>
                </a:solidFill>
              </a:rPr>
            </a:br>
            <a:r>
              <a:rPr lang="en-US" sz="3600" b="1" i="1" u="sng" dirty="0"/>
              <a:t>Thomas v. Hercules </a:t>
            </a:r>
            <a:r>
              <a:rPr lang="en-US" sz="3600" b="1" i="1" u="sng" dirty="0" smtClean="0"/>
              <a:t>Offshore</a:t>
            </a:r>
            <a:r>
              <a:rPr lang="en-US" sz="3600" b="1" u="sng" dirty="0" smtClean="0"/>
              <a:t>, </a:t>
            </a:r>
            <a:r>
              <a:rPr lang="en-US" sz="3600" b="1" u="sng" dirty="0"/>
              <a:t>713 Fed. Appx. </a:t>
            </a:r>
            <a:r>
              <a:rPr lang="en-US" sz="3600" b="1" u="sng" dirty="0" smtClean="0"/>
              <a:t>382 (5th </a:t>
            </a:r>
            <a:r>
              <a:rPr lang="en-US" sz="3600" b="1" u="sng" dirty="0"/>
              <a:t>Cir. </a:t>
            </a:r>
            <a:r>
              <a:rPr lang="en-US" sz="3600" b="1" u="sng" dirty="0" smtClean="0"/>
              <a:t>2018</a:t>
            </a:r>
            <a:r>
              <a:rPr lang="en-US" sz="3600" b="1" u="sng" dirty="0"/>
              <a:t>) </a:t>
            </a:r>
            <a:endParaRPr lang="en-US" sz="3600" b="1" u="sng" dirty="0"/>
          </a:p>
        </p:txBody>
      </p:sp>
      <p:sp>
        <p:nvSpPr>
          <p:cNvPr id="3" name="Content Placeholder 2"/>
          <p:cNvSpPr>
            <a:spLocks noGrp="1"/>
          </p:cNvSpPr>
          <p:nvPr>
            <p:ph idx="1"/>
          </p:nvPr>
        </p:nvSpPr>
        <p:spPr>
          <a:xfrm>
            <a:off x="498764" y="1487977"/>
            <a:ext cx="11288683" cy="5120641"/>
          </a:xfrm>
        </p:spPr>
        <p:txBody>
          <a:bodyPr>
            <a:normAutofit/>
          </a:bodyPr>
          <a:lstStyle/>
          <a:p>
            <a:r>
              <a:rPr lang="en-US" dirty="0" smtClean="0"/>
              <a:t>Fifth Circuit rejected seaman’s arguments that genuine issues existed as to “materiality” prong because she had </a:t>
            </a:r>
            <a:r>
              <a:rPr lang="en-US" dirty="0" smtClean="0">
                <a:solidFill>
                  <a:srgbClr val="C00000"/>
                </a:solidFill>
              </a:rPr>
              <a:t>passed an FCE </a:t>
            </a:r>
            <a:r>
              <a:rPr lang="en-US" dirty="0" smtClean="0"/>
              <a:t>required by employer</a:t>
            </a:r>
          </a:p>
          <a:p>
            <a:pPr marL="0" indent="0">
              <a:buNone/>
            </a:pPr>
            <a:endParaRPr lang="en-US" dirty="0"/>
          </a:p>
          <a:p>
            <a:r>
              <a:rPr lang="en-US" dirty="0" smtClean="0"/>
              <a:t>The </a:t>
            </a:r>
            <a:r>
              <a:rPr lang="en-US" dirty="0" smtClean="0">
                <a:solidFill>
                  <a:srgbClr val="C00000"/>
                </a:solidFill>
              </a:rPr>
              <a:t>fact was “irrelevant</a:t>
            </a:r>
            <a:r>
              <a:rPr lang="en-US" dirty="0">
                <a:solidFill>
                  <a:srgbClr val="C00000"/>
                </a:solidFill>
              </a:rPr>
              <a:t>” </a:t>
            </a:r>
            <a:r>
              <a:rPr lang="en-US" dirty="0"/>
              <a:t>because </a:t>
            </a:r>
            <a:r>
              <a:rPr lang="en-US" dirty="0" smtClean="0"/>
              <a:t>employer based </a:t>
            </a:r>
            <a:r>
              <a:rPr lang="en-US" dirty="0"/>
              <a:t>its hiring decision at least in part upon whether the plaintiff had previous back and neck </a:t>
            </a:r>
            <a:r>
              <a:rPr lang="en-US" dirty="0" smtClean="0"/>
              <a:t>injuries</a:t>
            </a:r>
          </a:p>
          <a:p>
            <a:pPr marL="0" indent="0">
              <a:buNone/>
            </a:pPr>
            <a:endParaRPr lang="en-US" dirty="0" smtClean="0"/>
          </a:p>
          <a:p>
            <a:r>
              <a:rPr lang="en-US" dirty="0" smtClean="0"/>
              <a:t>Causation Prong - </a:t>
            </a:r>
            <a:r>
              <a:rPr lang="en-US" dirty="0"/>
              <a:t>E</a:t>
            </a:r>
            <a:r>
              <a:rPr lang="en-US" dirty="0" smtClean="0"/>
              <a:t>mployer </a:t>
            </a:r>
            <a:r>
              <a:rPr lang="en-US" dirty="0"/>
              <a:t>“need not prove that the prior injuries are the sole causes of the current injuries.”  </a:t>
            </a:r>
            <a:endParaRPr lang="en-US" dirty="0" smtClean="0"/>
          </a:p>
          <a:p>
            <a:pPr marL="0" indent="0">
              <a:buNone/>
            </a:pPr>
            <a:endParaRPr lang="en-US" dirty="0" smtClean="0"/>
          </a:p>
          <a:p>
            <a:r>
              <a:rPr lang="en-US" dirty="0"/>
              <a:t>T</a:t>
            </a:r>
            <a:r>
              <a:rPr lang="en-US" dirty="0" smtClean="0"/>
              <a:t>here </a:t>
            </a:r>
            <a:r>
              <a:rPr lang="en-US" dirty="0"/>
              <a:t>“is no requirement that a present injury be identical to a previous </a:t>
            </a:r>
            <a:r>
              <a:rPr lang="en-US" dirty="0" smtClean="0"/>
              <a:t>injury”</a:t>
            </a:r>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1839812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2385" y="241068"/>
            <a:ext cx="11538066" cy="1246909"/>
          </a:xfrm>
        </p:spPr>
        <p:txBody>
          <a:bodyPr>
            <a:normAutofit/>
          </a:bodyPr>
          <a:lstStyle/>
          <a:p>
            <a:pPr algn="ctr"/>
            <a:r>
              <a:rPr lang="en-US" sz="3600" b="1" i="1" dirty="0" err="1" smtClean="0">
                <a:solidFill>
                  <a:srgbClr val="C00000"/>
                </a:solidFill>
              </a:rPr>
              <a:t>McCorpen</a:t>
            </a:r>
            <a:r>
              <a:rPr lang="en-US" sz="3600" b="1" dirty="0" smtClean="0">
                <a:solidFill>
                  <a:srgbClr val="C00000"/>
                </a:solidFill>
              </a:rPr>
              <a:t> Defense Applied</a:t>
            </a:r>
            <a:r>
              <a:rPr lang="en-US" sz="3600" b="1" dirty="0">
                <a:solidFill>
                  <a:srgbClr val="C00000"/>
                </a:solidFill>
              </a:rPr>
              <a:t/>
            </a:r>
            <a:br>
              <a:rPr lang="en-US" sz="3600" b="1" dirty="0">
                <a:solidFill>
                  <a:srgbClr val="C00000"/>
                </a:solidFill>
              </a:rPr>
            </a:br>
            <a:r>
              <a:rPr lang="en-US" sz="3600" b="1" i="1" u="sng" dirty="0"/>
              <a:t>Carter v. Parker Towing Co</a:t>
            </a:r>
            <a:r>
              <a:rPr lang="en-US" sz="3600" b="1" i="1" u="sng" dirty="0" smtClean="0"/>
              <a:t>., </a:t>
            </a:r>
            <a:r>
              <a:rPr lang="es-ES" sz="3600" b="1" u="sng" dirty="0"/>
              <a:t>2018 WL </a:t>
            </a:r>
            <a:r>
              <a:rPr lang="es-ES" sz="3600" b="1" u="sng" dirty="0" smtClean="0"/>
              <a:t>2065577</a:t>
            </a:r>
            <a:r>
              <a:rPr lang="es-ES" sz="3600" b="1" u="sng" dirty="0"/>
              <a:t> </a:t>
            </a:r>
            <a:r>
              <a:rPr lang="es-ES" sz="3600" b="1" u="sng" dirty="0" smtClean="0"/>
              <a:t>(E.D</a:t>
            </a:r>
            <a:r>
              <a:rPr lang="es-ES" sz="3600" b="1" u="sng" dirty="0"/>
              <a:t>. La. </a:t>
            </a:r>
            <a:r>
              <a:rPr lang="es-ES" sz="3600" b="1" u="sng" dirty="0" smtClean="0"/>
              <a:t>2018)</a:t>
            </a:r>
            <a:endParaRPr lang="en-US" sz="3600" b="1" u="sng" dirty="0"/>
          </a:p>
        </p:txBody>
      </p:sp>
      <p:sp>
        <p:nvSpPr>
          <p:cNvPr id="3" name="Content Placeholder 2"/>
          <p:cNvSpPr>
            <a:spLocks noGrp="1"/>
          </p:cNvSpPr>
          <p:nvPr>
            <p:ph idx="1"/>
          </p:nvPr>
        </p:nvSpPr>
        <p:spPr>
          <a:xfrm>
            <a:off x="498764" y="1487977"/>
            <a:ext cx="11288683" cy="5120641"/>
          </a:xfrm>
        </p:spPr>
        <p:txBody>
          <a:bodyPr>
            <a:normAutofit fontScale="92500" lnSpcReduction="10000"/>
          </a:bodyPr>
          <a:lstStyle/>
          <a:p>
            <a:r>
              <a:rPr lang="en-US" dirty="0" smtClean="0"/>
              <a:t>Seaman alleged a back injury but failed to report prior back pain on post-hire medical questionnaire</a:t>
            </a:r>
          </a:p>
          <a:p>
            <a:pPr marL="0" indent="0">
              <a:buNone/>
            </a:pPr>
            <a:endParaRPr lang="en-US" dirty="0" smtClean="0"/>
          </a:p>
          <a:p>
            <a:r>
              <a:rPr lang="en-US" dirty="0" smtClean="0"/>
              <a:t>Court rejected seaman’s argument that he </a:t>
            </a:r>
            <a:r>
              <a:rPr lang="en-US" dirty="0"/>
              <a:t>was not required to report “every ache and pain” on the medical questionnaire </a:t>
            </a:r>
            <a:endParaRPr lang="en-US" dirty="0" smtClean="0"/>
          </a:p>
          <a:p>
            <a:pPr marL="0" indent="0">
              <a:buNone/>
            </a:pPr>
            <a:endParaRPr lang="en-US" dirty="0" smtClean="0"/>
          </a:p>
          <a:p>
            <a:r>
              <a:rPr lang="en-US" dirty="0" smtClean="0"/>
              <a:t>Also rejected argument that </a:t>
            </a:r>
            <a:r>
              <a:rPr lang="en-US" dirty="0"/>
              <a:t>despite concealing his prior lumbar spine injuries, he had been able to fulfill his job duties leading up </a:t>
            </a:r>
            <a:r>
              <a:rPr lang="en-US" dirty="0" smtClean="0"/>
              <a:t>to incident </a:t>
            </a:r>
            <a:r>
              <a:rPr lang="en-US" dirty="0"/>
              <a:t>aboard the vessel</a:t>
            </a:r>
            <a:endParaRPr lang="en-US" dirty="0" smtClean="0"/>
          </a:p>
          <a:p>
            <a:pPr marL="0" indent="0">
              <a:buNone/>
            </a:pPr>
            <a:endParaRPr lang="en-US" dirty="0"/>
          </a:p>
          <a:p>
            <a:r>
              <a:rPr lang="en-US" dirty="0"/>
              <a:t>Relying on </a:t>
            </a:r>
            <a:r>
              <a:rPr lang="en-US" i="1" dirty="0"/>
              <a:t>Thomas v. Hercules Offshore Services, L.L.C</a:t>
            </a:r>
            <a:r>
              <a:rPr lang="en-US" i="1" dirty="0" smtClean="0"/>
              <a:t>.</a:t>
            </a:r>
            <a:r>
              <a:rPr lang="en-US" dirty="0"/>
              <a:t> </a:t>
            </a:r>
            <a:r>
              <a:rPr lang="en-US" dirty="0" smtClean="0"/>
              <a:t>-- "</a:t>
            </a:r>
            <a:r>
              <a:rPr lang="en-US" dirty="0"/>
              <a:t>the fact that the employee could perform the heavy labor tasks when he was first hired is ‘</a:t>
            </a:r>
            <a:r>
              <a:rPr lang="en-US" dirty="0">
                <a:solidFill>
                  <a:srgbClr val="C00000"/>
                </a:solidFill>
              </a:rPr>
              <a:t>irrelevant</a:t>
            </a:r>
            <a:r>
              <a:rPr lang="en-US" dirty="0"/>
              <a:t>’ because the employer ‘based its hiring decision (at least, in part) upon whether applicants had ‘Past or Present Back’ </a:t>
            </a:r>
            <a:r>
              <a:rPr lang="en-US" dirty="0" smtClean="0"/>
              <a:t>pain”</a:t>
            </a:r>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643813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2385" y="241068"/>
            <a:ext cx="11538066" cy="1246909"/>
          </a:xfrm>
        </p:spPr>
        <p:txBody>
          <a:bodyPr>
            <a:normAutofit/>
          </a:bodyPr>
          <a:lstStyle/>
          <a:p>
            <a:pPr algn="ctr"/>
            <a:r>
              <a:rPr lang="en-US" sz="3600" b="1" i="1" dirty="0" err="1" smtClean="0">
                <a:solidFill>
                  <a:srgbClr val="C00000"/>
                </a:solidFill>
              </a:rPr>
              <a:t>McCorpen</a:t>
            </a:r>
            <a:r>
              <a:rPr lang="en-US" sz="3600" b="1" dirty="0" smtClean="0">
                <a:solidFill>
                  <a:srgbClr val="C00000"/>
                </a:solidFill>
              </a:rPr>
              <a:t> Defense Denied on MSJ</a:t>
            </a:r>
            <a:r>
              <a:rPr lang="en-US" sz="3600" b="1" dirty="0">
                <a:solidFill>
                  <a:srgbClr val="C00000"/>
                </a:solidFill>
              </a:rPr>
              <a:t/>
            </a:r>
            <a:br>
              <a:rPr lang="en-US" sz="3600" b="1" dirty="0">
                <a:solidFill>
                  <a:srgbClr val="C00000"/>
                </a:solidFill>
              </a:rPr>
            </a:br>
            <a:r>
              <a:rPr lang="de-DE" sz="3600" b="1" i="1" u="sng" dirty="0"/>
              <a:t>Luwisch v. Am. Marine Corp</a:t>
            </a:r>
            <a:r>
              <a:rPr lang="de-DE" sz="3600" b="1" i="1" u="sng" dirty="0" smtClean="0"/>
              <a:t>., </a:t>
            </a:r>
            <a:r>
              <a:rPr lang="es-ES" sz="3600" b="1" u="sng" dirty="0"/>
              <a:t>2018 WL </a:t>
            </a:r>
            <a:r>
              <a:rPr lang="es-ES" sz="3600" b="1" u="sng" dirty="0" smtClean="0"/>
              <a:t>3111931</a:t>
            </a:r>
            <a:r>
              <a:rPr lang="es-ES" sz="3600" b="1" u="sng" dirty="0"/>
              <a:t> </a:t>
            </a:r>
            <a:r>
              <a:rPr lang="es-ES" sz="3600" b="1" u="sng" dirty="0" smtClean="0"/>
              <a:t>(E.D</a:t>
            </a:r>
            <a:r>
              <a:rPr lang="es-ES" sz="3600" b="1" u="sng" dirty="0"/>
              <a:t>. La. </a:t>
            </a:r>
            <a:r>
              <a:rPr lang="es-ES" sz="3600" b="1" u="sng" dirty="0" smtClean="0"/>
              <a:t>2018</a:t>
            </a:r>
            <a:r>
              <a:rPr lang="es-ES" sz="3600" b="1" u="sng" dirty="0"/>
              <a:t>)</a:t>
            </a:r>
            <a:endParaRPr lang="en-US" sz="3600" b="1" u="sng" dirty="0"/>
          </a:p>
        </p:txBody>
      </p:sp>
      <p:sp>
        <p:nvSpPr>
          <p:cNvPr id="3" name="Content Placeholder 2"/>
          <p:cNvSpPr>
            <a:spLocks noGrp="1"/>
          </p:cNvSpPr>
          <p:nvPr>
            <p:ph idx="1"/>
          </p:nvPr>
        </p:nvSpPr>
        <p:spPr>
          <a:xfrm>
            <a:off x="498764" y="1487977"/>
            <a:ext cx="11288683" cy="5120641"/>
          </a:xfrm>
        </p:spPr>
        <p:txBody>
          <a:bodyPr>
            <a:normAutofit fontScale="85000" lnSpcReduction="20000"/>
          </a:bodyPr>
          <a:lstStyle/>
          <a:p>
            <a:r>
              <a:rPr lang="en-US" dirty="0" smtClean="0"/>
              <a:t>Seaman was sent employer’s typical application packet with medical questionnaire, but </a:t>
            </a:r>
            <a:r>
              <a:rPr lang="en-US" dirty="0"/>
              <a:t>only returned the first few pages </a:t>
            </a:r>
            <a:r>
              <a:rPr lang="en-US" dirty="0" smtClean="0"/>
              <a:t>and </a:t>
            </a:r>
            <a:r>
              <a:rPr lang="en-US" dirty="0"/>
              <a:t>did not </a:t>
            </a:r>
            <a:r>
              <a:rPr lang="en-US" dirty="0" smtClean="0"/>
              <a:t>complete the </a:t>
            </a:r>
            <a:r>
              <a:rPr lang="en-US" dirty="0"/>
              <a:t>health assessment. Nevertheless, he was hired by the </a:t>
            </a:r>
            <a:r>
              <a:rPr lang="en-US" dirty="0" smtClean="0"/>
              <a:t>defendant</a:t>
            </a:r>
          </a:p>
          <a:p>
            <a:pPr marL="0" indent="0">
              <a:buNone/>
            </a:pPr>
            <a:endParaRPr lang="en-US" dirty="0" smtClean="0"/>
          </a:p>
          <a:p>
            <a:r>
              <a:rPr lang="en-US" dirty="0" smtClean="0"/>
              <a:t>Seaman subsequently injured back – employer’s </a:t>
            </a:r>
            <a:r>
              <a:rPr lang="en-US" dirty="0"/>
              <a:t>president testified that </a:t>
            </a:r>
            <a:r>
              <a:rPr lang="en-US" dirty="0" smtClean="0"/>
              <a:t>“if the plaintiff </a:t>
            </a:r>
            <a:r>
              <a:rPr lang="en-US" dirty="0"/>
              <a:t>had filled out our application, and told us—disclosed his condition, he wouldn't have been hired . . . we would be concerned whether he could </a:t>
            </a:r>
            <a:r>
              <a:rPr lang="en-US" dirty="0" smtClean="0"/>
              <a:t>do </a:t>
            </a:r>
            <a:r>
              <a:rPr lang="en-US" dirty="0"/>
              <a:t>his </a:t>
            </a:r>
            <a:r>
              <a:rPr lang="en-US" dirty="0" smtClean="0"/>
              <a:t>job”</a:t>
            </a:r>
          </a:p>
          <a:p>
            <a:pPr marL="0" indent="0">
              <a:buNone/>
            </a:pPr>
            <a:endParaRPr lang="en-US" dirty="0" smtClean="0"/>
          </a:p>
          <a:p>
            <a:r>
              <a:rPr lang="en-US" dirty="0" smtClean="0"/>
              <a:t>No evidence, </a:t>
            </a:r>
            <a:r>
              <a:rPr lang="en-US" dirty="0"/>
              <a:t>other than the declaration and deposition of its president, to </a:t>
            </a:r>
            <a:r>
              <a:rPr lang="en-US" dirty="0" smtClean="0"/>
              <a:t>support </a:t>
            </a:r>
            <a:r>
              <a:rPr lang="en-US" dirty="0"/>
              <a:t>that </a:t>
            </a:r>
            <a:r>
              <a:rPr lang="en-US" dirty="0" smtClean="0"/>
              <a:t>seaman would </a:t>
            </a:r>
            <a:r>
              <a:rPr lang="en-US" dirty="0"/>
              <a:t>not have been hired if </a:t>
            </a:r>
            <a:r>
              <a:rPr lang="en-US" dirty="0" smtClean="0"/>
              <a:t>it had </a:t>
            </a:r>
            <a:r>
              <a:rPr lang="en-US" dirty="0"/>
              <a:t>known of his degenerative disc </a:t>
            </a:r>
            <a:r>
              <a:rPr lang="en-US" dirty="0" smtClean="0"/>
              <a:t>disease</a:t>
            </a:r>
          </a:p>
          <a:p>
            <a:pPr marL="0" indent="0">
              <a:buNone/>
            </a:pPr>
            <a:endParaRPr lang="en-US" dirty="0"/>
          </a:p>
          <a:p>
            <a:r>
              <a:rPr lang="en-US" dirty="0" smtClean="0"/>
              <a:t>Employer had </a:t>
            </a:r>
            <a:r>
              <a:rPr lang="en-US" dirty="0"/>
              <a:t>not submitted its official human resources documentation explaining hiring practices with regard to applicants with pre-existing conditions, and had not presented deposition testimony of any medical professionals opining they would not have cleared the plaintiff for work if they had known of his condition</a:t>
            </a:r>
            <a:endParaRPr lang="en-US" dirty="0" smtClean="0"/>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15</a:t>
            </a:fld>
            <a:endParaRPr lang="en-US" dirty="0">
              <a:solidFill>
                <a:prstClr val="black">
                  <a:tint val="75000"/>
                </a:prstClr>
              </a:solidFill>
            </a:endParaRPr>
          </a:p>
        </p:txBody>
      </p:sp>
    </p:spTree>
    <p:extLst>
      <p:ext uri="{BB962C8B-B14F-4D97-AF65-F5344CB8AC3E}">
        <p14:creationId xmlns:p14="http://schemas.microsoft.com/office/powerpoint/2010/main" val="3534302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68171" y="137162"/>
            <a:ext cx="11052699" cy="1283266"/>
          </a:xfrm>
        </p:spPr>
        <p:txBody>
          <a:bodyPr>
            <a:normAutofit/>
          </a:bodyPr>
          <a:lstStyle/>
          <a:p>
            <a:pPr algn="ctr"/>
            <a:r>
              <a:rPr lang="en-US" sz="2800" b="1" dirty="0" smtClean="0">
                <a:solidFill>
                  <a:srgbClr val="C00000"/>
                </a:solidFill>
              </a:rPr>
              <a:t>Punitive Damages Granted for Failure to Pay M&amp;C</a:t>
            </a:r>
            <a:r>
              <a:rPr lang="en-US" sz="2800" b="1" dirty="0">
                <a:solidFill>
                  <a:srgbClr val="C00000"/>
                </a:solidFill>
              </a:rPr>
              <a:t/>
            </a:r>
            <a:br>
              <a:rPr lang="en-US" sz="2800" b="1" dirty="0">
                <a:solidFill>
                  <a:srgbClr val="C00000"/>
                </a:solidFill>
              </a:rPr>
            </a:br>
            <a:r>
              <a:rPr lang="nb-NO" sz="2800" b="1" i="1" u="sng" dirty="0"/>
              <a:t>Barnes v. Sea Haw. Rafting, LLC</a:t>
            </a:r>
            <a:r>
              <a:rPr lang="en-US" sz="2800" b="1" u="sng" dirty="0"/>
              <a:t>, 2018 WL </a:t>
            </a:r>
            <a:r>
              <a:rPr lang="en-US" sz="2800" b="1" u="sng" dirty="0" smtClean="0"/>
              <a:t>4256803</a:t>
            </a:r>
            <a:r>
              <a:rPr lang="en-US" sz="2800" b="1" u="sng" dirty="0"/>
              <a:t> </a:t>
            </a:r>
            <a:r>
              <a:rPr lang="en-US" sz="2800" b="1" u="sng" dirty="0" smtClean="0"/>
              <a:t>(D</a:t>
            </a:r>
            <a:r>
              <a:rPr lang="en-US" sz="2800" b="1" u="sng" dirty="0"/>
              <a:t>. Haw. </a:t>
            </a:r>
            <a:r>
              <a:rPr lang="en-US" sz="2800" b="1" u="sng" dirty="0" smtClean="0"/>
              <a:t>2018)</a:t>
            </a:r>
            <a:endParaRPr lang="en-US" sz="2800" b="1" dirty="0"/>
          </a:p>
        </p:txBody>
      </p:sp>
      <p:sp>
        <p:nvSpPr>
          <p:cNvPr id="3" name="Content Placeholder 2"/>
          <p:cNvSpPr>
            <a:spLocks noGrp="1"/>
          </p:cNvSpPr>
          <p:nvPr>
            <p:ph idx="1"/>
          </p:nvPr>
        </p:nvSpPr>
        <p:spPr>
          <a:xfrm>
            <a:off x="838200" y="1420427"/>
            <a:ext cx="10515600" cy="5144965"/>
          </a:xfrm>
        </p:spPr>
        <p:txBody>
          <a:bodyPr>
            <a:normAutofit fontScale="92500" lnSpcReduction="20000"/>
          </a:bodyPr>
          <a:lstStyle/>
          <a:p>
            <a:r>
              <a:rPr lang="en-US" sz="2400" dirty="0"/>
              <a:t>S</a:t>
            </a:r>
            <a:r>
              <a:rPr lang="en-US" sz="2400" dirty="0" smtClean="0"/>
              <a:t>eaman injured </a:t>
            </a:r>
            <a:r>
              <a:rPr lang="en-US" sz="2400" dirty="0"/>
              <a:t>as a result of an explosion causing a floorboard to strike him in the </a:t>
            </a:r>
            <a:r>
              <a:rPr lang="en-US" sz="2400" dirty="0" smtClean="0"/>
              <a:t>head – district court </a:t>
            </a:r>
            <a:r>
              <a:rPr lang="en-US" sz="2400" dirty="0"/>
              <a:t>found in November 2013 that the seaman was entitled to an award of </a:t>
            </a:r>
            <a:r>
              <a:rPr lang="en-US" sz="2400" dirty="0" smtClean="0"/>
              <a:t>M&amp;C and Ninth Circuit ruled at least $34 per day</a:t>
            </a:r>
          </a:p>
          <a:p>
            <a:pPr marL="0" indent="0">
              <a:buNone/>
            </a:pPr>
            <a:endParaRPr lang="en-US" sz="2400" dirty="0"/>
          </a:p>
          <a:p>
            <a:r>
              <a:rPr lang="en-US" sz="2400" dirty="0" smtClean="0"/>
              <a:t>Employer  (apparently </a:t>
            </a:r>
            <a:r>
              <a:rPr lang="en-US" sz="2400" i="1" dirty="0" smtClean="0"/>
              <a:t>pro se</a:t>
            </a:r>
            <a:r>
              <a:rPr lang="en-US" sz="2400" dirty="0" smtClean="0"/>
              <a:t>) had </a:t>
            </a:r>
            <a:r>
              <a:rPr lang="en-US" sz="2400" dirty="0"/>
              <a:t>not paid the seaman any </a:t>
            </a:r>
            <a:r>
              <a:rPr lang="en-US" sz="2400" dirty="0" smtClean="0"/>
              <a:t>M&amp;C since </a:t>
            </a:r>
            <a:r>
              <a:rPr lang="en-US" sz="2400" dirty="0"/>
              <a:t>the issuance of the Ninth Circuit's decision </a:t>
            </a:r>
            <a:r>
              <a:rPr lang="en-US" sz="2400" dirty="0" smtClean="0"/>
              <a:t>and only two payments overall </a:t>
            </a:r>
          </a:p>
          <a:p>
            <a:endParaRPr lang="en-US" sz="2400" dirty="0" smtClean="0"/>
          </a:p>
          <a:p>
            <a:r>
              <a:rPr lang="en-US" sz="2400" dirty="0" smtClean="0"/>
              <a:t>“The </a:t>
            </a:r>
            <a:r>
              <a:rPr lang="en-US" sz="2400" dirty="0"/>
              <a:t>willful, wanton and callous conduct required to ground an award of punitive damages requires an element of bad faith.” </a:t>
            </a:r>
            <a:endParaRPr lang="en-US" sz="2400" dirty="0" smtClean="0"/>
          </a:p>
          <a:p>
            <a:endParaRPr lang="en-US" sz="2400" dirty="0" smtClean="0"/>
          </a:p>
          <a:p>
            <a:r>
              <a:rPr lang="en-US" sz="2400" dirty="0" smtClean="0"/>
              <a:t>Examples - (1</a:t>
            </a:r>
            <a:r>
              <a:rPr lang="en-US" sz="2400" dirty="0"/>
              <a:t>) laxness in investigating a claim; (2) termination of benefits in response to the seaman's retention of counsel or refusal of a settlement offer; and (3) failure to reinstate benefits after diagnosis of an ailment previously not determined medically</a:t>
            </a:r>
            <a:r>
              <a:rPr lang="en-US" sz="2400" dirty="0" smtClean="0"/>
              <a:t>.</a:t>
            </a:r>
          </a:p>
          <a:p>
            <a:endParaRPr lang="en-US" sz="2400" dirty="0" smtClean="0"/>
          </a:p>
          <a:p>
            <a:r>
              <a:rPr lang="en-US" sz="2400" dirty="0" smtClean="0"/>
              <a:t>Based on length of time not receiving M&amp;C, defendants’ pro se status, and bankruptcy of one defendant, Court awarded $10,000 in </a:t>
            </a:r>
            <a:r>
              <a:rPr lang="en-US" sz="2400" dirty="0" err="1" smtClean="0"/>
              <a:t>punitives</a:t>
            </a:r>
            <a:r>
              <a:rPr lang="en-US" sz="2400" dirty="0" smtClean="0"/>
              <a:t> </a:t>
            </a:r>
          </a:p>
          <a:p>
            <a:endParaRPr lang="en-US" sz="2400" dirty="0"/>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4119330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68171" y="137162"/>
            <a:ext cx="11052699" cy="1283266"/>
          </a:xfrm>
        </p:spPr>
        <p:txBody>
          <a:bodyPr>
            <a:normAutofit/>
          </a:bodyPr>
          <a:lstStyle/>
          <a:p>
            <a:pPr algn="ctr"/>
            <a:r>
              <a:rPr lang="en-US" sz="2800" b="1" dirty="0" smtClean="0">
                <a:solidFill>
                  <a:srgbClr val="C00000"/>
                </a:solidFill>
              </a:rPr>
              <a:t>Amendment to Allege Punitive Damages Denied</a:t>
            </a:r>
            <a:r>
              <a:rPr lang="en-US" sz="2800" b="1" dirty="0">
                <a:solidFill>
                  <a:srgbClr val="C00000"/>
                </a:solidFill>
              </a:rPr>
              <a:t/>
            </a:r>
            <a:br>
              <a:rPr lang="en-US" sz="2800" b="1" dirty="0">
                <a:solidFill>
                  <a:srgbClr val="C00000"/>
                </a:solidFill>
              </a:rPr>
            </a:br>
            <a:r>
              <a:rPr lang="en-US" sz="2800" b="1" i="1" u="sng" dirty="0"/>
              <a:t>Williams v. Cent. Contr. &amp; </a:t>
            </a:r>
            <a:r>
              <a:rPr lang="en-US" sz="2800" b="1" i="1" u="sng" dirty="0" smtClean="0"/>
              <a:t>Marine</a:t>
            </a:r>
            <a:r>
              <a:rPr lang="en-US" sz="2800" b="1" u="sng" dirty="0" smtClean="0"/>
              <a:t>, </a:t>
            </a:r>
            <a:r>
              <a:rPr lang="en-US" sz="2800" b="1" u="sng" dirty="0"/>
              <a:t>2018 WL </a:t>
            </a:r>
            <a:r>
              <a:rPr lang="en-US" sz="2800" b="1" u="sng" dirty="0" smtClean="0"/>
              <a:t>1570834</a:t>
            </a:r>
            <a:r>
              <a:rPr lang="en-US" sz="2800" b="1" u="sng" dirty="0"/>
              <a:t> </a:t>
            </a:r>
            <a:r>
              <a:rPr lang="en-US" sz="2800" b="1" u="sng" dirty="0" smtClean="0"/>
              <a:t>(S.D</a:t>
            </a:r>
            <a:r>
              <a:rPr lang="en-US" sz="2800" b="1" u="sng" dirty="0"/>
              <a:t>. Ill. </a:t>
            </a:r>
            <a:r>
              <a:rPr lang="en-US" sz="2800" b="1" u="sng" dirty="0" smtClean="0"/>
              <a:t>2018)</a:t>
            </a:r>
            <a:endParaRPr lang="en-US" sz="2800" b="1" dirty="0"/>
          </a:p>
        </p:txBody>
      </p:sp>
      <p:sp>
        <p:nvSpPr>
          <p:cNvPr id="3" name="Content Placeholder 2"/>
          <p:cNvSpPr>
            <a:spLocks noGrp="1"/>
          </p:cNvSpPr>
          <p:nvPr>
            <p:ph idx="1"/>
          </p:nvPr>
        </p:nvSpPr>
        <p:spPr>
          <a:xfrm>
            <a:off x="838200" y="1420427"/>
            <a:ext cx="10515600" cy="5144965"/>
          </a:xfrm>
        </p:spPr>
        <p:txBody>
          <a:bodyPr>
            <a:normAutofit fontScale="92500" lnSpcReduction="20000"/>
          </a:bodyPr>
          <a:lstStyle/>
          <a:p>
            <a:r>
              <a:rPr lang="en-US" sz="2400" dirty="0" smtClean="0"/>
              <a:t>Original </a:t>
            </a:r>
            <a:r>
              <a:rPr lang="en-US" sz="2400" dirty="0"/>
              <a:t>Complaint did not include a specific prayer for punitive damages. </a:t>
            </a:r>
            <a:r>
              <a:rPr lang="en-US" sz="2400" dirty="0" smtClean="0"/>
              <a:t>The </a:t>
            </a:r>
            <a:r>
              <a:rPr lang="en-US" sz="2400" dirty="0"/>
              <a:t>“closest” request was for “attorney fees and all general and equitable relief as the court deems just and </a:t>
            </a:r>
            <a:r>
              <a:rPr lang="en-US" sz="2400" dirty="0" smtClean="0"/>
              <a:t>proper”</a:t>
            </a:r>
          </a:p>
          <a:p>
            <a:endParaRPr lang="en-US" sz="2400" dirty="0" smtClean="0"/>
          </a:p>
          <a:p>
            <a:r>
              <a:rPr lang="en-US" sz="2400" dirty="0" smtClean="0"/>
              <a:t>Opening statement</a:t>
            </a:r>
            <a:r>
              <a:rPr lang="en-US" sz="2400" dirty="0"/>
              <a:t>, Plaintiff's counsel informed the Court </a:t>
            </a:r>
            <a:r>
              <a:rPr lang="en-US" sz="2400" dirty="0" smtClean="0"/>
              <a:t>that plaintiff is seeking </a:t>
            </a:r>
            <a:r>
              <a:rPr lang="en-US" sz="2400" dirty="0"/>
              <a:t>“such punitive damages for the failure to provide cure, as the Court deems appropriate under the </a:t>
            </a:r>
            <a:r>
              <a:rPr lang="en-US" sz="2400" dirty="0" smtClean="0"/>
              <a:t>circumstances”</a:t>
            </a:r>
          </a:p>
          <a:p>
            <a:endParaRPr lang="en-US" sz="2400" dirty="0" smtClean="0"/>
          </a:p>
          <a:p>
            <a:r>
              <a:rPr lang="en-US" sz="2400" dirty="0" smtClean="0"/>
              <a:t>Plaintiff sought to Amend Complaint, Defendant objected </a:t>
            </a:r>
          </a:p>
          <a:p>
            <a:endParaRPr lang="en-US" sz="2400" dirty="0" smtClean="0"/>
          </a:p>
          <a:p>
            <a:r>
              <a:rPr lang="en-US" sz="2400" dirty="0"/>
              <a:t>D</a:t>
            </a:r>
            <a:r>
              <a:rPr lang="en-US" sz="2400" dirty="0" smtClean="0"/>
              <a:t>efendant’s </a:t>
            </a:r>
            <a:r>
              <a:rPr lang="en-US" sz="2400" dirty="0"/>
              <a:t>alleged failure to object to the mention of punitive damages in the plaintiff's opening statement did not equate to consent. “As jurors are routinely reminded by this Court, opening statements by attorneys are not evidence.” </a:t>
            </a:r>
            <a:endParaRPr lang="en-US" sz="2400" dirty="0" smtClean="0"/>
          </a:p>
          <a:p>
            <a:endParaRPr lang="en-US" sz="2400" dirty="0" smtClean="0"/>
          </a:p>
          <a:p>
            <a:r>
              <a:rPr lang="en-US" sz="2400" dirty="0"/>
              <a:t>A</a:t>
            </a:r>
            <a:r>
              <a:rPr lang="en-US" sz="2400" dirty="0" smtClean="0"/>
              <a:t> </a:t>
            </a:r>
            <a:r>
              <a:rPr lang="en-US" sz="2400" dirty="0"/>
              <a:t>brief mention of punitive damages during opening statements of a trial of significant complexity was not sufficient to give </a:t>
            </a:r>
            <a:r>
              <a:rPr lang="en-US" sz="2400" dirty="0" smtClean="0"/>
              <a:t>the defendant </a:t>
            </a:r>
            <a:r>
              <a:rPr lang="en-US" sz="2400" dirty="0"/>
              <a:t>a fair opportunity to defend and present additional evidence had it known sooner the substance of the amendment</a:t>
            </a:r>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2567650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68171" y="137162"/>
            <a:ext cx="11052699" cy="1283266"/>
          </a:xfrm>
        </p:spPr>
        <p:txBody>
          <a:bodyPr>
            <a:normAutofit/>
          </a:bodyPr>
          <a:lstStyle/>
          <a:p>
            <a:pPr algn="ctr"/>
            <a:r>
              <a:rPr lang="en-US" sz="2800" b="1" dirty="0" smtClean="0">
                <a:solidFill>
                  <a:srgbClr val="C00000"/>
                </a:solidFill>
              </a:rPr>
              <a:t>Punitive Damages Denied – No Duty to Pre-Pay Cure</a:t>
            </a:r>
            <a:r>
              <a:rPr lang="en-US" sz="2800" b="1" dirty="0">
                <a:solidFill>
                  <a:srgbClr val="C00000"/>
                </a:solidFill>
              </a:rPr>
              <a:t/>
            </a:r>
            <a:br>
              <a:rPr lang="en-US" sz="2800" b="1" dirty="0">
                <a:solidFill>
                  <a:srgbClr val="C00000"/>
                </a:solidFill>
              </a:rPr>
            </a:br>
            <a:r>
              <a:rPr lang="en-US" sz="2800" b="1" i="1" u="sng" dirty="0" err="1"/>
              <a:t>Kalyna</a:t>
            </a:r>
            <a:r>
              <a:rPr lang="en-US" sz="2800" b="1" i="1" u="sng" dirty="0"/>
              <a:t> v. City of New York</a:t>
            </a:r>
            <a:r>
              <a:rPr lang="en-US" sz="2800" b="1" u="sng" dirty="0" smtClean="0"/>
              <a:t>, </a:t>
            </a:r>
            <a:r>
              <a:rPr lang="es-ES" sz="2800" b="1" u="sng" dirty="0"/>
              <a:t>2018 WL </a:t>
            </a:r>
            <a:r>
              <a:rPr lang="es-ES" sz="2800" b="1" u="sng" dirty="0" smtClean="0"/>
              <a:t>1342488</a:t>
            </a:r>
            <a:r>
              <a:rPr lang="es-ES" sz="2800" b="1" u="sng" dirty="0"/>
              <a:t> </a:t>
            </a:r>
            <a:r>
              <a:rPr lang="es-ES" sz="2800" b="1" u="sng" dirty="0" smtClean="0"/>
              <a:t>(E.D.N.Y</a:t>
            </a:r>
            <a:r>
              <a:rPr lang="es-ES" sz="2800" b="1" u="sng" dirty="0"/>
              <a:t>. </a:t>
            </a:r>
            <a:r>
              <a:rPr lang="es-ES" sz="2800" b="1" u="sng" dirty="0" smtClean="0"/>
              <a:t>2018)</a:t>
            </a:r>
            <a:endParaRPr lang="en-US" sz="2800" b="1" dirty="0"/>
          </a:p>
        </p:txBody>
      </p:sp>
      <p:sp>
        <p:nvSpPr>
          <p:cNvPr id="3" name="Content Placeholder 2"/>
          <p:cNvSpPr>
            <a:spLocks noGrp="1"/>
          </p:cNvSpPr>
          <p:nvPr>
            <p:ph idx="1"/>
          </p:nvPr>
        </p:nvSpPr>
        <p:spPr>
          <a:xfrm>
            <a:off x="838200" y="1420427"/>
            <a:ext cx="10515600" cy="5144965"/>
          </a:xfrm>
        </p:spPr>
        <p:txBody>
          <a:bodyPr>
            <a:normAutofit fontScale="92500" lnSpcReduction="10000"/>
          </a:bodyPr>
          <a:lstStyle/>
          <a:p>
            <a:r>
              <a:rPr lang="en-US" sz="2400" dirty="0"/>
              <a:t>City of New York’s policy and procedure </a:t>
            </a:r>
            <a:r>
              <a:rPr lang="en-US" sz="2400" dirty="0" smtClean="0"/>
              <a:t>required seaman </a:t>
            </a:r>
            <a:r>
              <a:rPr lang="en-US" sz="2400" dirty="0"/>
              <a:t>to first seek medical care and deal directly with medical provider, and then the City would satisfy the outstanding cure with the medical provider following a review of a submitted claim for </a:t>
            </a:r>
            <a:r>
              <a:rPr lang="en-US" sz="2400" dirty="0" smtClean="0"/>
              <a:t>cure</a:t>
            </a:r>
          </a:p>
          <a:p>
            <a:pPr marL="0" indent="0">
              <a:buNone/>
            </a:pPr>
            <a:endParaRPr lang="en-US" sz="2400" dirty="0" smtClean="0"/>
          </a:p>
          <a:p>
            <a:r>
              <a:rPr lang="en-US" sz="2400" dirty="0" smtClean="0"/>
              <a:t>Seaman argued too “onerous </a:t>
            </a:r>
            <a:r>
              <a:rPr lang="en-US" sz="2400" dirty="0"/>
              <a:t>and difficult” </a:t>
            </a:r>
            <a:r>
              <a:rPr lang="en-US" sz="2400" dirty="0" smtClean="0"/>
              <a:t>-- Sought to amend Complaint to assert punitive damages and the defendant objected</a:t>
            </a:r>
          </a:p>
          <a:p>
            <a:pPr marL="0" indent="0">
              <a:buNone/>
            </a:pPr>
            <a:endParaRPr lang="en-US" sz="2400" dirty="0" smtClean="0"/>
          </a:p>
          <a:p>
            <a:r>
              <a:rPr lang="en-US" sz="2400" dirty="0" smtClean="0"/>
              <a:t>City’s policy had </a:t>
            </a:r>
            <a:r>
              <a:rPr lang="en-US" sz="2400" dirty="0"/>
              <a:t>been in place over 20 years without complaint, and resulted in payment to the seaman and his medical providers when the procedures were </a:t>
            </a:r>
            <a:r>
              <a:rPr lang="en-US" sz="2400" dirty="0" smtClean="0"/>
              <a:t>followed</a:t>
            </a:r>
          </a:p>
          <a:p>
            <a:pPr marL="0" indent="0">
              <a:buNone/>
            </a:pPr>
            <a:endParaRPr lang="en-US" sz="2400" dirty="0" smtClean="0"/>
          </a:p>
          <a:p>
            <a:r>
              <a:rPr lang="en-US" sz="2400" dirty="0"/>
              <a:t>P</a:t>
            </a:r>
            <a:r>
              <a:rPr lang="en-US" sz="2400" dirty="0" smtClean="0"/>
              <a:t>laintiff </a:t>
            </a:r>
            <a:r>
              <a:rPr lang="en-US" sz="2400" dirty="0"/>
              <a:t>failed to allege the length or nature of any alleged delay, failed to allege that any delay worsened his injuries, and failed to suggest that the City’s procedure was arbitrary and capricious or “otherwise so divorced from the legitimate needs of the municipality to channel and process claims within the organization that it evinces an intentional disregard of seamen's </a:t>
            </a:r>
            <a:r>
              <a:rPr lang="en-US" sz="2400" dirty="0" smtClean="0"/>
              <a:t>rights”</a:t>
            </a:r>
            <a:endParaRPr lang="en-US" sz="2400" dirty="0"/>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1732534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68171" y="137162"/>
            <a:ext cx="11052699" cy="1283266"/>
          </a:xfrm>
        </p:spPr>
        <p:txBody>
          <a:bodyPr>
            <a:normAutofit/>
          </a:bodyPr>
          <a:lstStyle/>
          <a:p>
            <a:pPr algn="ctr"/>
            <a:r>
              <a:rPr lang="en-US" sz="2800" b="1" dirty="0" smtClean="0">
                <a:solidFill>
                  <a:srgbClr val="C00000"/>
                </a:solidFill>
              </a:rPr>
              <a:t>Punitive Damages Denied – Diligent M&amp;C Investigation</a:t>
            </a:r>
            <a:r>
              <a:rPr lang="en-US" sz="2800" b="1" dirty="0">
                <a:solidFill>
                  <a:srgbClr val="C00000"/>
                </a:solidFill>
              </a:rPr>
              <a:t/>
            </a:r>
            <a:br>
              <a:rPr lang="en-US" sz="2800" b="1" dirty="0">
                <a:solidFill>
                  <a:srgbClr val="C00000"/>
                </a:solidFill>
              </a:rPr>
            </a:br>
            <a:r>
              <a:rPr lang="en-US" sz="2800" b="1" i="1" u="sng" dirty="0"/>
              <a:t>All. Marine </a:t>
            </a:r>
            <a:r>
              <a:rPr lang="en-US" sz="2800" b="1" i="1" u="sng" dirty="0" err="1"/>
              <a:t>Servs</a:t>
            </a:r>
            <a:r>
              <a:rPr lang="en-US" sz="2800" b="1" i="1" u="sng" dirty="0"/>
              <a:t>., LP v. </a:t>
            </a:r>
            <a:r>
              <a:rPr lang="en-US" sz="2800" b="1" i="1" u="sng" dirty="0" err="1"/>
              <a:t>Youman</a:t>
            </a:r>
            <a:r>
              <a:rPr lang="en-US" sz="2800" b="1" u="sng" dirty="0" smtClean="0"/>
              <a:t>, </a:t>
            </a:r>
            <a:r>
              <a:rPr lang="es-ES" sz="2800" b="1" u="sng" dirty="0"/>
              <a:t>2018 WL </a:t>
            </a:r>
            <a:r>
              <a:rPr lang="es-ES" sz="2800" b="1" u="sng" dirty="0" smtClean="0"/>
              <a:t>6523134</a:t>
            </a:r>
            <a:r>
              <a:rPr lang="es-ES" sz="2800" b="1" u="sng" dirty="0"/>
              <a:t> </a:t>
            </a:r>
            <a:r>
              <a:rPr lang="es-ES" sz="2800" b="1" u="sng" dirty="0" smtClean="0"/>
              <a:t>(E.D</a:t>
            </a:r>
            <a:r>
              <a:rPr lang="es-ES" sz="2800" b="1" u="sng" dirty="0"/>
              <a:t>. La. </a:t>
            </a:r>
            <a:r>
              <a:rPr lang="es-ES" sz="2800" b="1" u="sng" dirty="0" smtClean="0"/>
              <a:t>2018)</a:t>
            </a:r>
            <a:endParaRPr lang="en-US" sz="2800" b="1" dirty="0"/>
          </a:p>
        </p:txBody>
      </p:sp>
      <p:sp>
        <p:nvSpPr>
          <p:cNvPr id="3" name="Content Placeholder 2"/>
          <p:cNvSpPr>
            <a:spLocks noGrp="1"/>
          </p:cNvSpPr>
          <p:nvPr>
            <p:ph idx="1"/>
          </p:nvPr>
        </p:nvSpPr>
        <p:spPr>
          <a:xfrm>
            <a:off x="838200" y="1420427"/>
            <a:ext cx="10515600" cy="5144965"/>
          </a:xfrm>
        </p:spPr>
        <p:txBody>
          <a:bodyPr>
            <a:normAutofit fontScale="92500" lnSpcReduction="20000"/>
          </a:bodyPr>
          <a:lstStyle/>
          <a:p>
            <a:r>
              <a:rPr lang="en-US" sz="2400" dirty="0" smtClean="0"/>
              <a:t>Plaintiff sought punitive </a:t>
            </a:r>
            <a:r>
              <a:rPr lang="en-US" sz="2400" dirty="0"/>
              <a:t>damages following a substantive denial of cure based on </a:t>
            </a:r>
            <a:r>
              <a:rPr lang="en-US" sz="2400" dirty="0" smtClean="0"/>
              <a:t>the </a:t>
            </a:r>
            <a:r>
              <a:rPr lang="en-US" sz="2400" dirty="0"/>
              <a:t>maintenance and cure </a:t>
            </a:r>
            <a:r>
              <a:rPr lang="en-US" sz="2400" dirty="0" smtClean="0"/>
              <a:t>investigation, which eventually resulted in </a:t>
            </a:r>
            <a:r>
              <a:rPr lang="en-US" sz="2400" i="1" dirty="0" err="1" smtClean="0"/>
              <a:t>McCorpen</a:t>
            </a:r>
            <a:r>
              <a:rPr lang="en-US" sz="2400" dirty="0" smtClean="0"/>
              <a:t> MSJ</a:t>
            </a:r>
          </a:p>
          <a:p>
            <a:pPr marL="0" indent="0">
              <a:buNone/>
            </a:pPr>
            <a:endParaRPr lang="en-US" sz="2400" dirty="0" smtClean="0"/>
          </a:p>
          <a:p>
            <a:r>
              <a:rPr lang="en-US" sz="2400" dirty="0"/>
              <a:t>R</a:t>
            </a:r>
            <a:r>
              <a:rPr lang="en-US" sz="2400" dirty="0" smtClean="0"/>
              <a:t>ecord </a:t>
            </a:r>
            <a:r>
              <a:rPr lang="en-US" sz="2400" dirty="0"/>
              <a:t>evidence showed that </a:t>
            </a:r>
            <a:r>
              <a:rPr lang="en-US" sz="2400" dirty="0" smtClean="0"/>
              <a:t>defendant </a:t>
            </a:r>
            <a:r>
              <a:rPr lang="en-US" sz="2400" dirty="0"/>
              <a:t>had conducted an investigation of the plaintiff’s claim, “as it was entitled to </a:t>
            </a:r>
            <a:r>
              <a:rPr lang="en-US" sz="2400" dirty="0" smtClean="0"/>
              <a:t>do”</a:t>
            </a:r>
          </a:p>
          <a:p>
            <a:endParaRPr lang="en-US" sz="2400" dirty="0" smtClean="0"/>
          </a:p>
          <a:p>
            <a:r>
              <a:rPr lang="en-US" sz="2400" dirty="0" smtClean="0"/>
              <a:t>Marine adjuster assigned and investigation </a:t>
            </a:r>
            <a:r>
              <a:rPr lang="en-US" sz="2400" dirty="0"/>
              <a:t>revealed evidence that the plaintiff had pre-existing back problems that he intentionally concealed from the </a:t>
            </a:r>
            <a:r>
              <a:rPr lang="en-US" sz="2400" dirty="0" smtClean="0"/>
              <a:t>defendant</a:t>
            </a:r>
          </a:p>
          <a:p>
            <a:pPr marL="0" indent="0">
              <a:buNone/>
            </a:pPr>
            <a:endParaRPr lang="en-US" sz="2400" dirty="0" smtClean="0"/>
          </a:p>
          <a:p>
            <a:r>
              <a:rPr lang="en-US" sz="2400" dirty="0"/>
              <a:t>D</a:t>
            </a:r>
            <a:r>
              <a:rPr lang="en-US" sz="2400" dirty="0" smtClean="0"/>
              <a:t>iscovery showed existence </a:t>
            </a:r>
            <a:r>
              <a:rPr lang="en-US" sz="2400" dirty="0"/>
              <a:t>of pre-existing and concealed conditions, </a:t>
            </a:r>
            <a:r>
              <a:rPr lang="en-US" sz="2400" dirty="0" smtClean="0"/>
              <a:t>defendant deposed </a:t>
            </a:r>
            <a:r>
              <a:rPr lang="en-US" sz="2400" dirty="0"/>
              <a:t>plaintiff and his physician, and </a:t>
            </a:r>
            <a:r>
              <a:rPr lang="en-US" sz="2400" dirty="0" smtClean="0"/>
              <a:t>retained </a:t>
            </a:r>
            <a:r>
              <a:rPr lang="en-US" sz="2400" dirty="0"/>
              <a:t>its own physician to review the pre and post-incident MRIs of the plaintiff’s lumbar </a:t>
            </a:r>
            <a:r>
              <a:rPr lang="en-US" sz="2400" dirty="0" smtClean="0"/>
              <a:t>spine</a:t>
            </a:r>
            <a:endParaRPr lang="en-US" sz="2400" dirty="0"/>
          </a:p>
          <a:p>
            <a:pPr marL="0" indent="0">
              <a:buNone/>
            </a:pPr>
            <a:endParaRPr lang="en-US" sz="2400" dirty="0" smtClean="0"/>
          </a:p>
          <a:p>
            <a:r>
              <a:rPr lang="en-US" sz="2400" dirty="0" smtClean="0"/>
              <a:t>Defendant did not authorize surgery -- ultimately </a:t>
            </a:r>
            <a:r>
              <a:rPr lang="en-US" sz="2400" dirty="0"/>
              <a:t>performed by the plaintiff’s treating physician. </a:t>
            </a:r>
            <a:r>
              <a:rPr lang="en-US" sz="2400" dirty="0" smtClean="0"/>
              <a:t>As a </a:t>
            </a:r>
            <a:r>
              <a:rPr lang="en-US" sz="2400" dirty="0"/>
              <a:t>matter of law, the record evidence would not support a finding that </a:t>
            </a:r>
            <a:r>
              <a:rPr lang="en-US" sz="2400" dirty="0" smtClean="0"/>
              <a:t>defendant acted </a:t>
            </a:r>
            <a:r>
              <a:rPr lang="en-US" sz="2400" dirty="0"/>
              <a:t>arbitrarily or capriciously or egregiously or </a:t>
            </a:r>
            <a:r>
              <a:rPr lang="en-US" sz="2400" dirty="0" smtClean="0"/>
              <a:t>wantonly </a:t>
            </a:r>
            <a:endParaRPr lang="en-US" sz="2400" dirty="0"/>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2784824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6"/>
            <a:ext cx="10515600" cy="1172208"/>
          </a:xfrm>
        </p:spPr>
        <p:txBody>
          <a:bodyPr>
            <a:normAutofit/>
          </a:bodyPr>
          <a:lstStyle/>
          <a:p>
            <a:pPr algn="ctr"/>
            <a:r>
              <a:rPr lang="en-US" sz="2800" b="1" dirty="0">
                <a:solidFill>
                  <a:srgbClr val="C00000"/>
                </a:solidFill>
              </a:rPr>
              <a:t>Maximum Medical Improvement</a:t>
            </a:r>
            <a:br>
              <a:rPr lang="en-US" sz="2800" b="1" dirty="0">
                <a:solidFill>
                  <a:srgbClr val="C00000"/>
                </a:solidFill>
              </a:rPr>
            </a:br>
            <a:r>
              <a:rPr lang="en-US" sz="2800" b="1" i="1" u="sng" dirty="0"/>
              <a:t>Conger v. K &amp; D Fisheries, LLC</a:t>
            </a:r>
            <a:r>
              <a:rPr lang="en-US" sz="2800" b="1" u="sng" dirty="0"/>
              <a:t>, 2018 WL 734651 (D. Alaska Feb. 6, 2018)</a:t>
            </a:r>
            <a:endParaRPr lang="en-US" sz="2800" b="1" dirty="0"/>
          </a:p>
        </p:txBody>
      </p:sp>
      <p:sp>
        <p:nvSpPr>
          <p:cNvPr id="3" name="Content Placeholder 2"/>
          <p:cNvSpPr>
            <a:spLocks noGrp="1"/>
          </p:cNvSpPr>
          <p:nvPr>
            <p:ph idx="1"/>
          </p:nvPr>
        </p:nvSpPr>
        <p:spPr>
          <a:xfrm>
            <a:off x="838200" y="1308734"/>
            <a:ext cx="10515600" cy="5256658"/>
          </a:xfrm>
        </p:spPr>
        <p:txBody>
          <a:bodyPr>
            <a:normAutofit/>
          </a:bodyPr>
          <a:lstStyle/>
          <a:p>
            <a:r>
              <a:rPr lang="en-US" dirty="0"/>
              <a:t>Seaman sought reinstatement of M&amp;C following a foot injury</a:t>
            </a:r>
            <a:endParaRPr lang="en-US" sz="2400" dirty="0"/>
          </a:p>
          <a:p>
            <a:r>
              <a:rPr lang="en-US" dirty="0"/>
              <a:t>M&amp;C should not extend beyond the time when the maximum degree of improvement to a seaman's health is reached – but there was an “equivocation” as to whether MMI was reached (June 2017 Note)</a:t>
            </a:r>
            <a:endParaRPr lang="en-US" sz="2400" dirty="0"/>
          </a:p>
          <a:p>
            <a:endParaRPr lang="en-US" sz="2400" dirty="0"/>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2</a:t>
            </a:fld>
            <a:endParaRPr lang="en-US">
              <a:solidFill>
                <a:prstClr val="black">
                  <a:tint val="75000"/>
                </a:prstClr>
              </a:solidFill>
            </a:endParaRPr>
          </a:p>
        </p:txBody>
      </p:sp>
      <p:pic>
        <p:nvPicPr>
          <p:cNvPr id="6" name="Picture 5">
            <a:extLst>
              <a:ext uri="{FF2B5EF4-FFF2-40B4-BE49-F238E27FC236}">
                <a16:creationId xmlns:a16="http://schemas.microsoft.com/office/drawing/2014/main" xmlns="" id="{DFA88E92-92DC-4F28-AB80-75A90FDC5F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5616" y="3112401"/>
            <a:ext cx="9899779" cy="1771897"/>
          </a:xfrm>
          <a:prstGeom prst="rect">
            <a:avLst/>
          </a:prstGeom>
        </p:spPr>
      </p:pic>
      <p:pic>
        <p:nvPicPr>
          <p:cNvPr id="8" name="Picture 7">
            <a:extLst>
              <a:ext uri="{FF2B5EF4-FFF2-40B4-BE49-F238E27FC236}">
                <a16:creationId xmlns:a16="http://schemas.microsoft.com/office/drawing/2014/main" xmlns="" id="{EC679589-82E0-4CC7-9D90-0BB83495B3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5616" y="4984021"/>
            <a:ext cx="9899779" cy="1581371"/>
          </a:xfrm>
          <a:prstGeom prst="rect">
            <a:avLst/>
          </a:prstGeom>
        </p:spPr>
      </p:pic>
    </p:spTree>
    <p:extLst>
      <p:ext uri="{BB962C8B-B14F-4D97-AF65-F5344CB8AC3E}">
        <p14:creationId xmlns:p14="http://schemas.microsoft.com/office/powerpoint/2010/main" val="2973050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68171" y="137162"/>
            <a:ext cx="11052699" cy="1283266"/>
          </a:xfrm>
        </p:spPr>
        <p:txBody>
          <a:bodyPr>
            <a:normAutofit/>
          </a:bodyPr>
          <a:lstStyle/>
          <a:p>
            <a:pPr algn="ctr"/>
            <a:r>
              <a:rPr lang="en-US" sz="4800" b="1" dirty="0" smtClean="0"/>
              <a:t>Contact Information</a:t>
            </a:r>
            <a:endParaRPr lang="en-US" sz="4800" b="1" dirty="0"/>
          </a:p>
        </p:txBody>
      </p:sp>
      <p:sp>
        <p:nvSpPr>
          <p:cNvPr id="3" name="Content Placeholder 2"/>
          <p:cNvSpPr>
            <a:spLocks noGrp="1"/>
          </p:cNvSpPr>
          <p:nvPr>
            <p:ph idx="1"/>
          </p:nvPr>
        </p:nvSpPr>
        <p:spPr>
          <a:xfrm>
            <a:off x="838200" y="1420427"/>
            <a:ext cx="10515600" cy="5144965"/>
          </a:xfrm>
        </p:spPr>
        <p:txBody>
          <a:bodyPr>
            <a:normAutofit/>
          </a:bodyPr>
          <a:lstStyle/>
          <a:p>
            <a:pPr marL="0" indent="0">
              <a:buNone/>
            </a:pPr>
            <a:r>
              <a:rPr lang="en-US" sz="3200" dirty="0" smtClean="0"/>
              <a:t>Aaron Greenbaum</a:t>
            </a:r>
          </a:p>
          <a:p>
            <a:pPr marL="0" indent="0">
              <a:buNone/>
            </a:pPr>
            <a:r>
              <a:rPr lang="en-US" sz="3200" dirty="0" smtClean="0"/>
              <a:t>Admitted to practice in Louisiana, Texas, and Mississippi </a:t>
            </a:r>
          </a:p>
          <a:p>
            <a:pPr marL="0" indent="0">
              <a:buNone/>
            </a:pPr>
            <a:endParaRPr lang="en-US" sz="3200" dirty="0"/>
          </a:p>
          <a:p>
            <a:pPr marL="0" indent="0">
              <a:buNone/>
            </a:pPr>
            <a:r>
              <a:rPr lang="en-US" sz="3200" dirty="0" smtClean="0">
                <a:hlinkClick r:id="rId3"/>
              </a:rPr>
              <a:t>Aaron.Greenbaum@PJGGLAW.com</a:t>
            </a:r>
            <a:r>
              <a:rPr lang="en-US" sz="3200" dirty="0" smtClean="0"/>
              <a:t> </a:t>
            </a:r>
          </a:p>
          <a:p>
            <a:pPr marL="0" indent="0">
              <a:buNone/>
            </a:pPr>
            <a:endParaRPr lang="en-US" sz="3200" dirty="0"/>
          </a:p>
          <a:p>
            <a:pPr marL="0" indent="0">
              <a:buNone/>
            </a:pPr>
            <a:r>
              <a:rPr lang="en-US" sz="3200" dirty="0" smtClean="0"/>
              <a:t>Pusateri, Johnston, Guillot &amp; Greenbaum, LLC</a:t>
            </a:r>
          </a:p>
          <a:p>
            <a:pPr marL="0" indent="0">
              <a:buNone/>
            </a:pPr>
            <a:r>
              <a:rPr lang="en-US" sz="3200" dirty="0" smtClean="0"/>
              <a:t>1100 Poydras Street, Suite 2250</a:t>
            </a:r>
          </a:p>
          <a:p>
            <a:pPr marL="0" indent="0">
              <a:buNone/>
            </a:pPr>
            <a:r>
              <a:rPr lang="en-US" sz="3200" dirty="0" smtClean="0"/>
              <a:t>New Orleans, LA 70163</a:t>
            </a:r>
          </a:p>
          <a:p>
            <a:pPr marL="0" indent="0">
              <a:buNone/>
            </a:pPr>
            <a:r>
              <a:rPr lang="en-US" sz="3200" dirty="0" smtClean="0"/>
              <a:t>(504) 620-2500</a:t>
            </a:r>
            <a:endParaRPr lang="en-US" sz="3200" dirty="0"/>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20</a:t>
            </a:fld>
            <a:endParaRPr lang="en-US">
              <a:solidFill>
                <a:prstClr val="black">
                  <a:tint val="75000"/>
                </a:prstClr>
              </a:solidFill>
            </a:endParaRPr>
          </a:p>
        </p:txBody>
      </p:sp>
    </p:spTree>
    <p:extLst>
      <p:ext uri="{BB962C8B-B14F-4D97-AF65-F5344CB8AC3E}">
        <p14:creationId xmlns:p14="http://schemas.microsoft.com/office/powerpoint/2010/main" val="4054016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37161"/>
            <a:ext cx="10515600" cy="1127183"/>
          </a:xfrm>
        </p:spPr>
        <p:txBody>
          <a:bodyPr>
            <a:normAutofit/>
          </a:bodyPr>
          <a:lstStyle/>
          <a:p>
            <a:pPr algn="ctr"/>
            <a:r>
              <a:rPr lang="en-US" sz="2800" b="1" dirty="0">
                <a:solidFill>
                  <a:srgbClr val="C00000"/>
                </a:solidFill>
              </a:rPr>
              <a:t>Maximum Medical Improvement</a:t>
            </a:r>
            <a:br>
              <a:rPr lang="en-US" sz="2800" b="1" dirty="0">
                <a:solidFill>
                  <a:srgbClr val="C00000"/>
                </a:solidFill>
              </a:rPr>
            </a:br>
            <a:r>
              <a:rPr lang="en-US" sz="2800" b="1" i="1" u="sng" dirty="0"/>
              <a:t>Conger v. K &amp; D Fisheries, LLC</a:t>
            </a:r>
            <a:r>
              <a:rPr lang="en-US" sz="2800" b="1" u="sng" dirty="0"/>
              <a:t>, 2018 WL 734651 (D. Alaska Feb. 6, 2018)</a:t>
            </a:r>
            <a:endParaRPr lang="en-US" sz="2800" b="1" dirty="0"/>
          </a:p>
        </p:txBody>
      </p:sp>
      <p:sp>
        <p:nvSpPr>
          <p:cNvPr id="3" name="Content Placeholder 2"/>
          <p:cNvSpPr>
            <a:spLocks noGrp="1"/>
          </p:cNvSpPr>
          <p:nvPr>
            <p:ph idx="1"/>
          </p:nvPr>
        </p:nvSpPr>
        <p:spPr>
          <a:xfrm>
            <a:off x="838200" y="1189609"/>
            <a:ext cx="10515600" cy="5375784"/>
          </a:xfrm>
        </p:spPr>
        <p:txBody>
          <a:bodyPr>
            <a:noAutofit/>
          </a:bodyPr>
          <a:lstStyle/>
          <a:p>
            <a:r>
              <a:rPr lang="en-US" sz="2400" dirty="0"/>
              <a:t>Employer argued for application of the Fifth Circuit test that ongoing medical treatment is a necessary predicate to continued maintenance </a:t>
            </a:r>
          </a:p>
          <a:p>
            <a:endParaRPr lang="en-US" sz="2400" dirty="0"/>
          </a:p>
          <a:p>
            <a:r>
              <a:rPr lang="en-US" sz="2400" dirty="0"/>
              <a:t>The district court applied the Ninth Circuit’s differing standard that the maintenance obligation continues “until the seaman is well or his condition is found to be incurable”</a:t>
            </a:r>
          </a:p>
          <a:p>
            <a:endParaRPr lang="en-US" sz="2400" dirty="0"/>
          </a:p>
          <a:p>
            <a:r>
              <a:rPr lang="en-US" sz="2400" dirty="0">
                <a:solidFill>
                  <a:srgbClr val="C00000"/>
                </a:solidFill>
              </a:rPr>
              <a:t>Court reinstated M&amp;C </a:t>
            </a:r>
            <a:r>
              <a:rPr lang="en-US" sz="2400" dirty="0"/>
              <a:t>based on medical records indicating ongoing home physical therapy, including stretching and strengthening, that was “slowly improving” her left foot condition, with her physician noting that such “would likely maximize her improvement” </a:t>
            </a:r>
          </a:p>
          <a:p>
            <a:pPr marL="0" indent="0">
              <a:buNone/>
            </a:pPr>
            <a:endParaRPr lang="en-US" sz="2400" dirty="0"/>
          </a:p>
          <a:p>
            <a:r>
              <a:rPr lang="en-US" sz="2400" dirty="0"/>
              <a:t>Court later found that MMI </a:t>
            </a:r>
            <a:r>
              <a:rPr lang="en-US" sz="2400" dirty="0" smtClean="0"/>
              <a:t>had been</a:t>
            </a:r>
            <a:r>
              <a:rPr lang="en-US" sz="2400" dirty="0" smtClean="0"/>
              <a:t> </a:t>
            </a:r>
            <a:r>
              <a:rPr lang="en-US" sz="2400" dirty="0"/>
              <a:t>reached in August 2016 – Employer was entitled to offset $23,175 against Jones Act judgment </a:t>
            </a:r>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1227042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68171" y="137161"/>
            <a:ext cx="11052699" cy="1509077"/>
          </a:xfrm>
        </p:spPr>
        <p:txBody>
          <a:bodyPr>
            <a:normAutofit/>
          </a:bodyPr>
          <a:lstStyle/>
          <a:p>
            <a:pPr algn="ctr"/>
            <a:r>
              <a:rPr lang="en-US" sz="2800" b="1" dirty="0">
                <a:solidFill>
                  <a:srgbClr val="C00000"/>
                </a:solidFill>
              </a:rPr>
              <a:t>Maximum Medical Improvement Reached – Palliative Care</a:t>
            </a:r>
            <a:br>
              <a:rPr lang="en-US" sz="2800" b="1" dirty="0">
                <a:solidFill>
                  <a:srgbClr val="C00000"/>
                </a:solidFill>
              </a:rPr>
            </a:br>
            <a:r>
              <a:rPr lang="en-US" sz="2800" b="1" i="1" u="sng" dirty="0"/>
              <a:t>Transoceanic Cable Ship v. Bautista</a:t>
            </a:r>
            <a:r>
              <a:rPr lang="en-US" sz="2800" b="1" u="sng" dirty="0"/>
              <a:t>, 2018 WL 4225034 (D. Haw. Sept. 5, 2018)</a:t>
            </a:r>
            <a:endParaRPr lang="en-US" sz="2800" b="1" dirty="0"/>
          </a:p>
        </p:txBody>
      </p:sp>
      <p:sp>
        <p:nvSpPr>
          <p:cNvPr id="3" name="Content Placeholder 2"/>
          <p:cNvSpPr>
            <a:spLocks noGrp="1"/>
          </p:cNvSpPr>
          <p:nvPr>
            <p:ph idx="1"/>
          </p:nvPr>
        </p:nvSpPr>
        <p:spPr>
          <a:xfrm>
            <a:off x="838200" y="1420427"/>
            <a:ext cx="10515600" cy="5144965"/>
          </a:xfrm>
        </p:spPr>
        <p:txBody>
          <a:bodyPr>
            <a:normAutofit/>
          </a:bodyPr>
          <a:lstStyle/>
          <a:p>
            <a:r>
              <a:rPr lang="en-US" sz="2400" dirty="0"/>
              <a:t>Seaman underwent a lumbar laminotomy and discectomy surgery and then was prescribed pain medications by treating orthopedist </a:t>
            </a:r>
          </a:p>
          <a:p>
            <a:endParaRPr lang="en-US" sz="2400" dirty="0"/>
          </a:p>
          <a:p>
            <a:r>
              <a:rPr lang="en-US" sz="2400" dirty="0"/>
              <a:t>Unbeknownst to the treating physician, seaman had also attended PT once a week -- stretching and riding a stationary bicycle</a:t>
            </a:r>
          </a:p>
          <a:p>
            <a:endParaRPr lang="en-US" sz="2400" dirty="0"/>
          </a:p>
          <a:p>
            <a:r>
              <a:rPr lang="en-US" sz="2400" dirty="0"/>
              <a:t>At bench trial, treating physician described the PT as </a:t>
            </a:r>
            <a:r>
              <a:rPr lang="en-US" sz="2400" dirty="0">
                <a:solidFill>
                  <a:srgbClr val="C00000"/>
                </a:solidFill>
              </a:rPr>
              <a:t>“maintenance therapy” </a:t>
            </a:r>
            <a:r>
              <a:rPr lang="en-US" sz="2400" dirty="0"/>
              <a:t>and the employer’s IME physician testified that the PT served no medical purpose other than to maintain the seaman’s </a:t>
            </a:r>
            <a:r>
              <a:rPr lang="en-US" sz="2400" dirty="0">
                <a:solidFill>
                  <a:srgbClr val="C00000"/>
                </a:solidFill>
              </a:rPr>
              <a:t>“general physical conditioning”</a:t>
            </a:r>
          </a:p>
          <a:p>
            <a:endParaRPr lang="en-US" sz="2400" dirty="0"/>
          </a:p>
          <a:p>
            <a:r>
              <a:rPr lang="en-US" sz="2400" dirty="0"/>
              <a:t>“A shipowner's cure obligations do not extend to paying for treatments that are merely palliative” – </a:t>
            </a:r>
            <a:r>
              <a:rPr lang="en-US" sz="2400" dirty="0">
                <a:solidFill>
                  <a:srgbClr val="C00000"/>
                </a:solidFill>
              </a:rPr>
              <a:t>“treatments that serve only to relieve pain and suffering are not included within the scope of ‘cure’” </a:t>
            </a:r>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3148030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7571" y="91441"/>
            <a:ext cx="11504814" cy="1080654"/>
          </a:xfrm>
        </p:spPr>
        <p:txBody>
          <a:bodyPr>
            <a:normAutofit fontScale="90000"/>
          </a:bodyPr>
          <a:lstStyle/>
          <a:p>
            <a:pPr algn="ctr"/>
            <a:r>
              <a:rPr lang="en-US" sz="2800" b="1" dirty="0" smtClean="0">
                <a:solidFill>
                  <a:srgbClr val="C00000"/>
                </a:solidFill>
              </a:rPr>
              <a:t>Maximum Medical Improvement – Future Cure Awards</a:t>
            </a:r>
            <a:r>
              <a:rPr lang="en-US" sz="2800" b="1" dirty="0">
                <a:solidFill>
                  <a:srgbClr val="C00000"/>
                </a:solidFill>
              </a:rPr>
              <a:t/>
            </a:r>
            <a:br>
              <a:rPr lang="en-US" sz="2800" b="1" dirty="0">
                <a:solidFill>
                  <a:srgbClr val="C00000"/>
                </a:solidFill>
              </a:rPr>
            </a:br>
            <a:r>
              <a:rPr lang="en-US" sz="2800" b="1" i="1" u="sng" dirty="0" err="1" smtClean="0"/>
              <a:t>Barto</a:t>
            </a:r>
            <a:r>
              <a:rPr lang="en-US" sz="2800" b="1" i="1" u="sng" dirty="0" smtClean="0"/>
              <a:t> v. Ray McDermott Int’l Vehicles, </a:t>
            </a:r>
            <a:r>
              <a:rPr lang="en-US" sz="2800" b="1" u="sng" dirty="0" smtClean="0"/>
              <a:t>2018 U.S. Dist. LEXIS 208319 (E.D. La. Dec. 11, 2018</a:t>
            </a:r>
            <a:endParaRPr lang="en-US" sz="2800" b="1" dirty="0"/>
          </a:p>
        </p:txBody>
      </p:sp>
      <p:sp>
        <p:nvSpPr>
          <p:cNvPr id="3" name="Content Placeholder 2"/>
          <p:cNvSpPr>
            <a:spLocks noGrp="1"/>
          </p:cNvSpPr>
          <p:nvPr>
            <p:ph idx="1"/>
          </p:nvPr>
        </p:nvSpPr>
        <p:spPr>
          <a:xfrm>
            <a:off x="838200" y="1172095"/>
            <a:ext cx="10515600" cy="5403272"/>
          </a:xfrm>
        </p:spPr>
        <p:txBody>
          <a:bodyPr>
            <a:normAutofit/>
          </a:bodyPr>
          <a:lstStyle/>
          <a:p>
            <a:r>
              <a:rPr lang="en-US" sz="2400" dirty="0" smtClean="0"/>
              <a:t>An employer can be ordered to pay a seaman future cure</a:t>
            </a:r>
            <a:r>
              <a:rPr lang="en-US" sz="2400" dirty="0"/>
              <a:t> </a:t>
            </a:r>
            <a:r>
              <a:rPr lang="en-US" sz="2400" dirty="0" smtClean="0"/>
              <a:t>-- </a:t>
            </a:r>
            <a:r>
              <a:rPr lang="en-US" sz="2400" dirty="0" smtClean="0"/>
              <a:t>Seaman awarded over $1 million following Jones Act trial in </a:t>
            </a:r>
            <a:r>
              <a:rPr lang="en-US" sz="2400" dirty="0" smtClean="0">
                <a:solidFill>
                  <a:srgbClr val="C00000"/>
                </a:solidFill>
              </a:rPr>
              <a:t>November 2014 </a:t>
            </a:r>
            <a:r>
              <a:rPr lang="en-US" sz="2400" u="sng" dirty="0" smtClean="0"/>
              <a:t>AND</a:t>
            </a:r>
            <a:r>
              <a:rPr lang="en-US" sz="2400" dirty="0" smtClean="0"/>
              <a:t> . . .</a:t>
            </a:r>
          </a:p>
          <a:p>
            <a:endParaRPr lang="en-US" sz="2400" dirty="0"/>
          </a:p>
          <a:p>
            <a:endParaRPr lang="en-US" sz="2400" dirty="0" smtClean="0"/>
          </a:p>
          <a:p>
            <a:pPr marL="0" indent="0">
              <a:buNone/>
            </a:pPr>
            <a:endParaRPr lang="en-US" sz="2400" dirty="0" smtClean="0"/>
          </a:p>
          <a:p>
            <a:pPr marL="0" indent="0">
              <a:buNone/>
            </a:pPr>
            <a:endParaRPr lang="en-US" sz="2400" dirty="0" smtClean="0"/>
          </a:p>
          <a:p>
            <a:endParaRPr lang="en-US" sz="2400" dirty="0" smtClean="0"/>
          </a:p>
          <a:p>
            <a:r>
              <a:rPr lang="en-US" sz="2400" dirty="0" smtClean="0"/>
              <a:t>Employer paid M&amp;C for over 2.5 more years and sought relief in </a:t>
            </a:r>
            <a:r>
              <a:rPr lang="en-US" sz="2400" dirty="0" smtClean="0">
                <a:solidFill>
                  <a:srgbClr val="C00000"/>
                </a:solidFill>
              </a:rPr>
              <a:t>June 2017</a:t>
            </a:r>
            <a:r>
              <a:rPr lang="en-US" sz="2400" dirty="0" smtClean="0"/>
              <a:t>, arguing that MMI was reached as to lumbar spine and M&amp;C no longer owed</a:t>
            </a:r>
          </a:p>
          <a:p>
            <a:pPr marL="0" indent="0">
              <a:buNone/>
            </a:pPr>
            <a:endParaRPr lang="en-US" sz="2400" dirty="0" smtClean="0"/>
          </a:p>
          <a:p>
            <a:r>
              <a:rPr lang="en-US" sz="2400" dirty="0" smtClean="0"/>
              <a:t>Court disagreed and held that seaman was not at MMI because he was still treating for a cervical spine condition – M&amp;C continued until March 2019 when the matter was eventually settled </a:t>
            </a:r>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5</a:t>
            </a:fld>
            <a:endParaRPr lang="en-US">
              <a:solidFill>
                <a:prstClr val="black">
                  <a:tint val="75000"/>
                </a:prstClr>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9528" y="2161309"/>
            <a:ext cx="10420900" cy="1828800"/>
          </a:xfrm>
          <a:prstGeom prst="rect">
            <a:avLst/>
          </a:prstGeom>
        </p:spPr>
      </p:pic>
    </p:spTree>
    <p:extLst>
      <p:ext uri="{BB962C8B-B14F-4D97-AF65-F5344CB8AC3E}">
        <p14:creationId xmlns:p14="http://schemas.microsoft.com/office/powerpoint/2010/main" val="3722977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68171" y="137162"/>
            <a:ext cx="11052699" cy="1283266"/>
          </a:xfrm>
        </p:spPr>
        <p:txBody>
          <a:bodyPr>
            <a:normAutofit/>
          </a:bodyPr>
          <a:lstStyle/>
          <a:p>
            <a:pPr algn="ctr"/>
            <a:r>
              <a:rPr lang="en-US" sz="2800" b="1" dirty="0" smtClean="0">
                <a:solidFill>
                  <a:srgbClr val="C00000"/>
                </a:solidFill>
              </a:rPr>
              <a:t>Maintenance and Cure is NOT for Life</a:t>
            </a:r>
            <a:r>
              <a:rPr lang="en-US" sz="2800" b="1" dirty="0">
                <a:solidFill>
                  <a:srgbClr val="C00000"/>
                </a:solidFill>
              </a:rPr>
              <a:t/>
            </a:r>
            <a:br>
              <a:rPr lang="en-US" sz="2800" b="1" dirty="0">
                <a:solidFill>
                  <a:srgbClr val="C00000"/>
                </a:solidFill>
              </a:rPr>
            </a:br>
            <a:r>
              <a:rPr lang="en-US" sz="2800" b="1" i="1" u="sng" dirty="0"/>
              <a:t>Myers v. Aleutian Endeavors, LLC</a:t>
            </a:r>
            <a:r>
              <a:rPr lang="en-US" sz="2800" b="1" u="sng" dirty="0"/>
              <a:t>, </a:t>
            </a:r>
            <a:r>
              <a:rPr lang="en-US" sz="2800" b="1" u="sng" dirty="0" smtClean="0"/>
              <a:t>2018 </a:t>
            </a:r>
            <a:r>
              <a:rPr lang="en-US" sz="2800" b="1" u="sng" dirty="0"/>
              <a:t>AMC </a:t>
            </a:r>
            <a:r>
              <a:rPr lang="en-US" sz="2800" b="1" u="sng" dirty="0" smtClean="0"/>
              <a:t>1332 (</a:t>
            </a:r>
            <a:r>
              <a:rPr lang="en-US" sz="2800" b="1" u="sng" dirty="0"/>
              <a:t>D. Alaska May 22, 2018)</a:t>
            </a:r>
            <a:endParaRPr lang="en-US" sz="2800" b="1" dirty="0"/>
          </a:p>
        </p:txBody>
      </p:sp>
      <p:sp>
        <p:nvSpPr>
          <p:cNvPr id="3" name="Content Placeholder 2"/>
          <p:cNvSpPr>
            <a:spLocks noGrp="1"/>
          </p:cNvSpPr>
          <p:nvPr>
            <p:ph idx="1"/>
          </p:nvPr>
        </p:nvSpPr>
        <p:spPr>
          <a:xfrm>
            <a:off x="838200" y="1420427"/>
            <a:ext cx="10515600" cy="5144965"/>
          </a:xfrm>
        </p:spPr>
        <p:txBody>
          <a:bodyPr>
            <a:normAutofit/>
          </a:bodyPr>
          <a:lstStyle/>
          <a:p>
            <a:r>
              <a:rPr lang="en-US" sz="2400" dirty="0"/>
              <a:t>S</a:t>
            </a:r>
            <a:r>
              <a:rPr lang="en-US" sz="2400" dirty="0" smtClean="0"/>
              <a:t>eaman </a:t>
            </a:r>
            <a:r>
              <a:rPr lang="en-US" sz="2400" dirty="0"/>
              <a:t>alleged that as a result of a slip and fall incident and separately, being struck by a board, he sustained disabling injuries to his lower back, left hip, and knee, and that such injuries would “likely require medical attention for the remainder of his natural life</a:t>
            </a:r>
            <a:r>
              <a:rPr lang="en-US" sz="2400" dirty="0" smtClean="0"/>
              <a:t>.”</a:t>
            </a:r>
          </a:p>
          <a:p>
            <a:endParaRPr lang="en-US" sz="2400" dirty="0"/>
          </a:p>
          <a:p>
            <a:r>
              <a:rPr lang="en-US" sz="2400" dirty="0" smtClean="0"/>
              <a:t>M&amp;C is </a:t>
            </a:r>
            <a:r>
              <a:rPr lang="en-US" sz="2400" dirty="0"/>
              <a:t>owed only until the point that maximum cure, or MMI, is </a:t>
            </a:r>
            <a:r>
              <a:rPr lang="en-US" sz="2400" dirty="0" smtClean="0"/>
              <a:t>reached – </a:t>
            </a:r>
            <a:br>
              <a:rPr lang="en-US" sz="2400" dirty="0" smtClean="0"/>
            </a:br>
            <a:r>
              <a:rPr lang="en-US" sz="2400" dirty="0" smtClean="0">
                <a:solidFill>
                  <a:srgbClr val="C00000"/>
                </a:solidFill>
              </a:rPr>
              <a:t>M&amp;C is not “owed for life.”</a:t>
            </a:r>
            <a:r>
              <a:rPr lang="en-US" sz="2400" dirty="0" smtClean="0"/>
              <a:t> </a:t>
            </a:r>
          </a:p>
          <a:p>
            <a:endParaRPr lang="en-US" sz="2400" dirty="0"/>
          </a:p>
          <a:p>
            <a:r>
              <a:rPr lang="en-US" sz="2400" dirty="0" smtClean="0"/>
              <a:t>Seaman not entitled </a:t>
            </a:r>
            <a:r>
              <a:rPr lang="en-US" sz="2400" dirty="0"/>
              <a:t>to </a:t>
            </a:r>
            <a:r>
              <a:rPr lang="en-US" sz="2400" dirty="0" smtClean="0"/>
              <a:t>“indefinite cure” </a:t>
            </a:r>
            <a:r>
              <a:rPr lang="en-US" sz="2400" dirty="0"/>
              <a:t>in any event because the evidence suggested he had already achieved </a:t>
            </a:r>
            <a:r>
              <a:rPr lang="en-US" sz="2400" dirty="0" smtClean="0"/>
              <a:t>MMI—he </a:t>
            </a:r>
            <a:r>
              <a:rPr lang="en-US" sz="2400" dirty="0"/>
              <a:t>had not offered evidence of his current medical </a:t>
            </a:r>
            <a:r>
              <a:rPr lang="en-US" sz="2400" dirty="0" smtClean="0"/>
              <a:t>condition and </a:t>
            </a:r>
            <a:r>
              <a:rPr lang="en-US" sz="2400" dirty="0"/>
              <a:t>the employer provided evidence that the seaman had been cleared for duty to return to work in the fishing </a:t>
            </a:r>
            <a:r>
              <a:rPr lang="en-US" sz="2400" dirty="0" smtClean="0"/>
              <a:t>industry</a:t>
            </a:r>
            <a:endParaRPr lang="en-US" sz="2400" dirty="0"/>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3080846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0080" y="74816"/>
            <a:ext cx="10908792" cy="1147155"/>
          </a:xfrm>
        </p:spPr>
        <p:txBody>
          <a:bodyPr>
            <a:normAutofit fontScale="90000"/>
          </a:bodyPr>
          <a:lstStyle/>
          <a:p>
            <a:pPr algn="ctr"/>
            <a:r>
              <a:rPr lang="en-US" sz="3600" b="1" dirty="0" smtClean="0">
                <a:solidFill>
                  <a:srgbClr val="C00000"/>
                </a:solidFill>
              </a:rPr>
              <a:t>Determination of the Maintenance Rate</a:t>
            </a:r>
            <a:r>
              <a:rPr lang="en-US" sz="3600" b="1" dirty="0">
                <a:solidFill>
                  <a:srgbClr val="C00000"/>
                </a:solidFill>
              </a:rPr>
              <a:t/>
            </a:r>
            <a:br>
              <a:rPr lang="en-US" sz="3600" b="1" dirty="0">
                <a:solidFill>
                  <a:srgbClr val="C00000"/>
                </a:solidFill>
              </a:rPr>
            </a:br>
            <a:r>
              <a:rPr lang="en-US" sz="3600" b="1" i="1" u="sng" dirty="0" err="1"/>
              <a:t>Sabow</a:t>
            </a:r>
            <a:r>
              <a:rPr lang="en-US" sz="3600" b="1" i="1" u="sng" dirty="0"/>
              <a:t> v. Am. </a:t>
            </a:r>
            <a:r>
              <a:rPr lang="en-US" sz="3600" b="1" i="1" u="sng" dirty="0" err="1"/>
              <a:t>Seafoods</a:t>
            </a:r>
            <a:r>
              <a:rPr lang="en-US" sz="3600" b="1" i="1" u="sng" dirty="0"/>
              <a:t> Co</a:t>
            </a:r>
            <a:r>
              <a:rPr lang="en-US" sz="3600" b="1" i="1" u="sng" dirty="0" smtClean="0"/>
              <a:t>.</a:t>
            </a:r>
            <a:r>
              <a:rPr lang="en-US" sz="3600" b="1" u="sng" dirty="0"/>
              <a:t>, 737 Fed. Appx. </a:t>
            </a:r>
            <a:r>
              <a:rPr lang="en-US" sz="3600" b="1" u="sng" dirty="0" smtClean="0"/>
              <a:t>322</a:t>
            </a:r>
            <a:r>
              <a:rPr lang="en-US" sz="3600" b="1" u="sng" dirty="0"/>
              <a:t> </a:t>
            </a:r>
            <a:r>
              <a:rPr lang="en-US" sz="3600" b="1" u="sng" dirty="0" smtClean="0"/>
              <a:t>(9th </a:t>
            </a:r>
            <a:r>
              <a:rPr lang="en-US" sz="3600" b="1" u="sng" dirty="0"/>
              <a:t>Cir. 2018</a:t>
            </a:r>
            <a:r>
              <a:rPr lang="en-US" sz="3600" b="1" u="sng" dirty="0" smtClean="0"/>
              <a:t>)</a:t>
            </a:r>
            <a:endParaRPr lang="en-US" sz="3600" b="1" u="sng" dirty="0"/>
          </a:p>
        </p:txBody>
      </p:sp>
      <p:sp>
        <p:nvSpPr>
          <p:cNvPr id="3" name="Content Placeholder 2"/>
          <p:cNvSpPr>
            <a:spLocks noGrp="1"/>
          </p:cNvSpPr>
          <p:nvPr>
            <p:ph idx="1"/>
          </p:nvPr>
        </p:nvSpPr>
        <p:spPr>
          <a:xfrm>
            <a:off x="838200" y="1221971"/>
            <a:ext cx="10515600" cy="5311833"/>
          </a:xfrm>
        </p:spPr>
        <p:txBody>
          <a:bodyPr>
            <a:normAutofit fontScale="85000" lnSpcReduction="20000"/>
          </a:bodyPr>
          <a:lstStyle/>
          <a:p>
            <a:r>
              <a:rPr lang="en-US" dirty="0"/>
              <a:t>D</a:t>
            </a:r>
            <a:r>
              <a:rPr lang="en-US" dirty="0" smtClean="0"/>
              <a:t>istrict </a:t>
            </a:r>
            <a:r>
              <a:rPr lang="en-US" dirty="0"/>
              <a:t>court </a:t>
            </a:r>
            <a:r>
              <a:rPr lang="en-US" dirty="0" smtClean="0"/>
              <a:t>compelled employer to raise the </a:t>
            </a:r>
            <a:r>
              <a:rPr lang="en-US" dirty="0"/>
              <a:t>maintenance </a:t>
            </a:r>
            <a:r>
              <a:rPr lang="en-US" dirty="0" smtClean="0"/>
              <a:t>rate</a:t>
            </a:r>
            <a:r>
              <a:rPr lang="en-US" dirty="0"/>
              <a:t>, but </a:t>
            </a:r>
            <a:r>
              <a:rPr lang="en-US" dirty="0" smtClean="0"/>
              <a:t>denied seaman’s requested </a:t>
            </a:r>
            <a:r>
              <a:rPr lang="en-US" dirty="0"/>
              <a:t>attorney’s </a:t>
            </a:r>
            <a:r>
              <a:rPr lang="en-US" dirty="0" smtClean="0"/>
              <a:t>fees</a:t>
            </a:r>
          </a:p>
          <a:p>
            <a:endParaRPr lang="en-US" dirty="0"/>
          </a:p>
          <a:p>
            <a:r>
              <a:rPr lang="en-US" dirty="0" smtClean="0"/>
              <a:t>Seaman </a:t>
            </a:r>
            <a:r>
              <a:rPr lang="en-US" dirty="0"/>
              <a:t>produced prima facie evidence </a:t>
            </a:r>
            <a:r>
              <a:rPr lang="en-US" dirty="0" smtClean="0"/>
              <a:t>of $37.97/day in actual expenses -- burden </a:t>
            </a:r>
            <a:r>
              <a:rPr lang="en-US" dirty="0"/>
              <a:t>to </a:t>
            </a:r>
            <a:r>
              <a:rPr lang="en-US" dirty="0" smtClean="0"/>
              <a:t>employer </a:t>
            </a:r>
            <a:r>
              <a:rPr lang="en-US" dirty="0"/>
              <a:t>to show that the actual expenses were </a:t>
            </a:r>
            <a:r>
              <a:rPr lang="en-US" dirty="0" smtClean="0"/>
              <a:t>unreasonable</a:t>
            </a:r>
          </a:p>
          <a:p>
            <a:endParaRPr lang="en-US" dirty="0" smtClean="0"/>
          </a:p>
          <a:p>
            <a:r>
              <a:rPr lang="en-US" dirty="0" smtClean="0"/>
              <a:t>Employer did not argue unreasonableness, </a:t>
            </a:r>
            <a:r>
              <a:rPr lang="en-US" dirty="0"/>
              <a:t>but instead suggested that lower expenses of $30 per day were </a:t>
            </a:r>
            <a:r>
              <a:rPr lang="en-US" i="1" dirty="0"/>
              <a:t>also</a:t>
            </a:r>
            <a:r>
              <a:rPr lang="en-US" dirty="0"/>
              <a:t> reasonable when compared to the expenses at </a:t>
            </a:r>
            <a:r>
              <a:rPr lang="en-US" dirty="0" smtClean="0"/>
              <a:t>sea</a:t>
            </a:r>
          </a:p>
          <a:p>
            <a:endParaRPr lang="en-US" dirty="0" smtClean="0"/>
          </a:p>
          <a:p>
            <a:r>
              <a:rPr lang="en-US" dirty="0"/>
              <a:t>Ninth Circuit </a:t>
            </a:r>
            <a:r>
              <a:rPr lang="en-US" dirty="0">
                <a:solidFill>
                  <a:srgbClr val="C00000"/>
                </a:solidFill>
              </a:rPr>
              <a:t>rejected </a:t>
            </a:r>
            <a:r>
              <a:rPr lang="en-US" dirty="0"/>
              <a:t>employer’s arguments that maintenance rate was determined </a:t>
            </a:r>
            <a:r>
              <a:rPr lang="en-US" dirty="0">
                <a:solidFill>
                  <a:srgbClr val="C00000"/>
                </a:solidFill>
              </a:rPr>
              <a:t>solely by reference to the cost of food and lodging aboard </a:t>
            </a:r>
            <a:r>
              <a:rPr lang="en-US" dirty="0" smtClean="0">
                <a:solidFill>
                  <a:srgbClr val="C00000"/>
                </a:solidFill>
              </a:rPr>
              <a:t>ship</a:t>
            </a:r>
          </a:p>
          <a:p>
            <a:pPr marL="0" indent="0">
              <a:buNone/>
            </a:pPr>
            <a:endParaRPr lang="en-US" dirty="0">
              <a:solidFill>
                <a:srgbClr val="C00000"/>
              </a:solidFill>
            </a:endParaRPr>
          </a:p>
          <a:p>
            <a:r>
              <a:rPr lang="en-US" dirty="0" smtClean="0"/>
              <a:t>Ninth </a:t>
            </a:r>
            <a:r>
              <a:rPr lang="en-US" dirty="0"/>
              <a:t>Circuit </a:t>
            </a:r>
            <a:r>
              <a:rPr lang="en-US" dirty="0" smtClean="0"/>
              <a:t>affirmed </a:t>
            </a:r>
            <a:r>
              <a:rPr lang="en-US" dirty="0"/>
              <a:t>the district court’s denial of attorney’s fees to the </a:t>
            </a:r>
            <a:r>
              <a:rPr lang="en-US" dirty="0" smtClean="0"/>
              <a:t>seaman -- the </a:t>
            </a:r>
            <a:r>
              <a:rPr lang="en-US" dirty="0">
                <a:solidFill>
                  <a:srgbClr val="C00000"/>
                </a:solidFill>
              </a:rPr>
              <a:t>employer had not refused to pay maintenance altogether</a:t>
            </a:r>
            <a:r>
              <a:rPr lang="en-US" dirty="0"/>
              <a:t>, </a:t>
            </a:r>
            <a:r>
              <a:rPr lang="en-US" dirty="0" smtClean="0"/>
              <a:t>it </a:t>
            </a:r>
            <a:r>
              <a:rPr lang="en-US" dirty="0"/>
              <a:t>had </a:t>
            </a:r>
            <a:r>
              <a:rPr lang="en-US" dirty="0" smtClean="0"/>
              <a:t>only failed </a:t>
            </a:r>
            <a:r>
              <a:rPr lang="en-US" dirty="0"/>
              <a:t>to raise the </a:t>
            </a:r>
            <a:r>
              <a:rPr lang="en-US" dirty="0" smtClean="0"/>
              <a:t>rate</a:t>
            </a:r>
            <a:endParaRPr lang="en-US" dirty="0"/>
          </a:p>
          <a:p>
            <a:endParaRPr lang="en-US" dirty="0"/>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1867591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0080" y="74816"/>
            <a:ext cx="10908792" cy="1147155"/>
          </a:xfrm>
        </p:spPr>
        <p:txBody>
          <a:bodyPr>
            <a:normAutofit/>
          </a:bodyPr>
          <a:lstStyle/>
          <a:p>
            <a:pPr algn="ctr"/>
            <a:r>
              <a:rPr lang="en-US" sz="3600" b="1" dirty="0" smtClean="0">
                <a:solidFill>
                  <a:srgbClr val="C00000"/>
                </a:solidFill>
              </a:rPr>
              <a:t>Recouping M&amp;C from an offending Third Party Vessel</a:t>
            </a:r>
            <a:r>
              <a:rPr lang="en-US" sz="3600" b="1" dirty="0">
                <a:solidFill>
                  <a:srgbClr val="C00000"/>
                </a:solidFill>
              </a:rPr>
              <a:t/>
            </a:r>
            <a:br>
              <a:rPr lang="en-US" sz="3600" b="1" dirty="0">
                <a:solidFill>
                  <a:srgbClr val="C00000"/>
                </a:solidFill>
              </a:rPr>
            </a:br>
            <a:r>
              <a:rPr lang="en-US" sz="3600" b="1" i="1" u="sng" dirty="0"/>
              <a:t>In re 4-K Marine, </a:t>
            </a:r>
            <a:r>
              <a:rPr lang="en-US" sz="3600" b="1" i="1" u="sng" dirty="0" smtClean="0"/>
              <a:t>L.L.C, </a:t>
            </a:r>
            <a:r>
              <a:rPr lang="en-US" sz="3600" b="1" u="sng" dirty="0"/>
              <a:t>914 F.3d 934 (5th Cir. 2019</a:t>
            </a:r>
            <a:r>
              <a:rPr lang="en-US" sz="3600" b="1" u="sng" dirty="0" smtClean="0"/>
              <a:t>)</a:t>
            </a:r>
            <a:endParaRPr lang="en-US" sz="3600" b="1" u="sng" dirty="0"/>
          </a:p>
        </p:txBody>
      </p:sp>
      <p:sp>
        <p:nvSpPr>
          <p:cNvPr id="3" name="Content Placeholder 2"/>
          <p:cNvSpPr>
            <a:spLocks noGrp="1"/>
          </p:cNvSpPr>
          <p:nvPr>
            <p:ph idx="1"/>
          </p:nvPr>
        </p:nvSpPr>
        <p:spPr>
          <a:xfrm>
            <a:off x="723206" y="1363287"/>
            <a:ext cx="10825665" cy="5195454"/>
          </a:xfrm>
        </p:spPr>
        <p:txBody>
          <a:bodyPr>
            <a:normAutofit fontScale="85000" lnSpcReduction="20000"/>
          </a:bodyPr>
          <a:lstStyle/>
          <a:p>
            <a:r>
              <a:rPr lang="en-US" dirty="0"/>
              <a:t>T</a:t>
            </a:r>
            <a:r>
              <a:rPr lang="en-US" dirty="0" smtClean="0"/>
              <a:t>hird-party </a:t>
            </a:r>
            <a:r>
              <a:rPr lang="en-US" dirty="0"/>
              <a:t>vessel </a:t>
            </a:r>
            <a:r>
              <a:rPr lang="en-US" dirty="0" smtClean="0"/>
              <a:t>was </a:t>
            </a:r>
            <a:r>
              <a:rPr lang="en-US" dirty="0"/>
              <a:t>fully at fault for a collision causing an alleged injury to a seaman on the “innocent” </a:t>
            </a:r>
            <a:r>
              <a:rPr lang="en-US" dirty="0" smtClean="0"/>
              <a:t>vessel</a:t>
            </a:r>
          </a:p>
          <a:p>
            <a:endParaRPr lang="en-US" dirty="0"/>
          </a:p>
          <a:p>
            <a:r>
              <a:rPr lang="en-US" dirty="0" smtClean="0"/>
              <a:t>Problem was that the innocent </a:t>
            </a:r>
            <a:r>
              <a:rPr lang="en-US" dirty="0"/>
              <a:t>vessel owner </a:t>
            </a:r>
            <a:r>
              <a:rPr lang="en-US" dirty="0" smtClean="0"/>
              <a:t>paid </a:t>
            </a:r>
            <a:r>
              <a:rPr lang="en-US" dirty="0"/>
              <a:t>for significant </a:t>
            </a:r>
            <a:r>
              <a:rPr lang="en-US" dirty="0" smtClean="0"/>
              <a:t>amount of cure before </a:t>
            </a:r>
            <a:r>
              <a:rPr lang="en-US" dirty="0"/>
              <a:t>realizing the seaman’s claim was </a:t>
            </a:r>
            <a:r>
              <a:rPr lang="en-US" dirty="0" smtClean="0"/>
              <a:t>fraudulent</a:t>
            </a:r>
          </a:p>
          <a:p>
            <a:endParaRPr lang="en-US" dirty="0" smtClean="0"/>
          </a:p>
          <a:p>
            <a:r>
              <a:rPr lang="en-US" dirty="0">
                <a:solidFill>
                  <a:srgbClr val="C00000"/>
                </a:solidFill>
              </a:rPr>
              <a:t>A third-party must reimburse an employer only where its negligence caused or contributed to the </a:t>
            </a:r>
            <a:r>
              <a:rPr lang="en-US" i="1" u="sng" dirty="0">
                <a:solidFill>
                  <a:srgbClr val="C00000"/>
                </a:solidFill>
              </a:rPr>
              <a:t>need</a:t>
            </a:r>
            <a:r>
              <a:rPr lang="en-US" dirty="0">
                <a:solidFill>
                  <a:srgbClr val="C00000"/>
                </a:solidFill>
              </a:rPr>
              <a:t> for maintenance and </a:t>
            </a:r>
            <a:r>
              <a:rPr lang="en-US" dirty="0" smtClean="0">
                <a:solidFill>
                  <a:srgbClr val="C00000"/>
                </a:solidFill>
              </a:rPr>
              <a:t>cure</a:t>
            </a:r>
          </a:p>
          <a:p>
            <a:endParaRPr lang="en-US" dirty="0" smtClean="0"/>
          </a:p>
          <a:p>
            <a:r>
              <a:rPr lang="en-US" dirty="0"/>
              <a:t>O</a:t>
            </a:r>
            <a:r>
              <a:rPr lang="en-US" dirty="0" smtClean="0"/>
              <a:t>ffending </a:t>
            </a:r>
            <a:r>
              <a:rPr lang="en-US" dirty="0"/>
              <a:t>vessel did nothing that caused or contributed to a need </a:t>
            </a:r>
            <a:r>
              <a:rPr lang="en-US" dirty="0" smtClean="0"/>
              <a:t>for M&amp;C for </a:t>
            </a:r>
            <a:r>
              <a:rPr lang="en-US" dirty="0"/>
              <a:t>the </a:t>
            </a:r>
            <a:r>
              <a:rPr lang="en-US" dirty="0" smtClean="0"/>
              <a:t>alleged </a:t>
            </a:r>
            <a:r>
              <a:rPr lang="en-US" dirty="0"/>
              <a:t>back </a:t>
            </a:r>
            <a:r>
              <a:rPr lang="en-US" dirty="0" smtClean="0"/>
              <a:t>injury -- did </a:t>
            </a:r>
            <a:r>
              <a:rPr lang="en-US" dirty="0"/>
              <a:t>not owe </a:t>
            </a:r>
            <a:r>
              <a:rPr lang="en-US" dirty="0" smtClean="0"/>
              <a:t>reimbursement </a:t>
            </a:r>
            <a:r>
              <a:rPr lang="en-US" dirty="0"/>
              <a:t>to </a:t>
            </a:r>
            <a:r>
              <a:rPr lang="en-US" dirty="0" smtClean="0"/>
              <a:t>employer </a:t>
            </a:r>
            <a:r>
              <a:rPr lang="en-US" dirty="0"/>
              <a:t>for the back </a:t>
            </a:r>
            <a:r>
              <a:rPr lang="en-US" dirty="0" smtClean="0"/>
              <a:t>surgery</a:t>
            </a:r>
          </a:p>
          <a:p>
            <a:endParaRPr lang="en-US" dirty="0">
              <a:solidFill>
                <a:srgbClr val="C00000"/>
              </a:solidFill>
            </a:endParaRPr>
          </a:p>
          <a:p>
            <a:r>
              <a:rPr lang="en-US" dirty="0" smtClean="0"/>
              <a:t>Early </a:t>
            </a:r>
            <a:r>
              <a:rPr lang="en-US" dirty="0"/>
              <a:t>decision to pay maintenance and </a:t>
            </a:r>
            <a:r>
              <a:rPr lang="en-US" dirty="0" smtClean="0"/>
              <a:t>cure is </a:t>
            </a:r>
            <a:r>
              <a:rPr lang="en-US" dirty="0"/>
              <a:t>balanced by allowing an employer to investigate and reasonably withhold payment</a:t>
            </a:r>
            <a:endParaRPr lang="en-US" dirty="0"/>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330016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2385" y="66502"/>
            <a:ext cx="11538066" cy="1421475"/>
          </a:xfrm>
        </p:spPr>
        <p:txBody>
          <a:bodyPr>
            <a:normAutofit fontScale="90000"/>
          </a:bodyPr>
          <a:lstStyle/>
          <a:p>
            <a:pPr algn="ctr"/>
            <a:r>
              <a:rPr lang="en-US" sz="3600" b="1" dirty="0" smtClean="0">
                <a:solidFill>
                  <a:srgbClr val="C00000"/>
                </a:solidFill>
              </a:rPr>
              <a:t>Counterclaim for Overpayment of M&amp;C Denied</a:t>
            </a:r>
            <a:r>
              <a:rPr lang="en-US" sz="3600" b="1" dirty="0">
                <a:solidFill>
                  <a:srgbClr val="C00000"/>
                </a:solidFill>
              </a:rPr>
              <a:t/>
            </a:r>
            <a:br>
              <a:rPr lang="en-US" sz="3600" b="1" dirty="0">
                <a:solidFill>
                  <a:srgbClr val="C00000"/>
                </a:solidFill>
              </a:rPr>
            </a:br>
            <a:r>
              <a:rPr lang="en-US" sz="3600" b="1" i="1" u="sng" dirty="0" err="1"/>
              <a:t>Whitchurch</a:t>
            </a:r>
            <a:r>
              <a:rPr lang="en-US" sz="3600" b="1" i="1" u="sng" dirty="0"/>
              <a:t> v. Canton Marine </a:t>
            </a:r>
            <a:r>
              <a:rPr lang="en-US" sz="3600" b="1" i="1" u="sng" dirty="0" smtClean="0"/>
              <a:t>Towing</a:t>
            </a:r>
            <a:r>
              <a:rPr lang="en-US" sz="3600" b="1" u="sng" dirty="0" smtClean="0"/>
              <a:t>, </a:t>
            </a:r>
            <a:r>
              <a:rPr lang="en-US" sz="3600" b="1" u="sng" dirty="0"/>
              <a:t>302 </a:t>
            </a:r>
            <a:r>
              <a:rPr lang="en-US" sz="3600" b="1" u="sng" dirty="0" smtClean="0"/>
              <a:t>F.Supp.3d 986</a:t>
            </a:r>
            <a:r>
              <a:rPr lang="en-US" sz="3600" b="1" u="sng" dirty="0"/>
              <a:t> </a:t>
            </a:r>
            <a:r>
              <a:rPr lang="en-US" sz="3600" b="1" u="sng" dirty="0" smtClean="0"/>
              <a:t>(C.D</a:t>
            </a:r>
            <a:r>
              <a:rPr lang="en-US" sz="3600" b="1" u="sng" dirty="0"/>
              <a:t>. Ill. 2018</a:t>
            </a:r>
            <a:r>
              <a:rPr lang="en-US" sz="3600" b="1" u="sng" dirty="0" smtClean="0"/>
              <a:t>)</a:t>
            </a:r>
            <a:endParaRPr lang="en-US" sz="3600" b="1" u="sng" dirty="0"/>
          </a:p>
        </p:txBody>
      </p:sp>
      <p:sp>
        <p:nvSpPr>
          <p:cNvPr id="3" name="Content Placeholder 2"/>
          <p:cNvSpPr>
            <a:spLocks noGrp="1"/>
          </p:cNvSpPr>
          <p:nvPr>
            <p:ph idx="1"/>
          </p:nvPr>
        </p:nvSpPr>
        <p:spPr>
          <a:xfrm>
            <a:off x="382386" y="1330037"/>
            <a:ext cx="11413374" cy="5228704"/>
          </a:xfrm>
        </p:spPr>
        <p:txBody>
          <a:bodyPr>
            <a:normAutofit/>
          </a:bodyPr>
          <a:lstStyle/>
          <a:p>
            <a:r>
              <a:rPr lang="en-US" dirty="0"/>
              <a:t>D</a:t>
            </a:r>
            <a:r>
              <a:rPr lang="en-US" dirty="0" smtClean="0"/>
              <a:t>eckhand </a:t>
            </a:r>
            <a:r>
              <a:rPr lang="en-US" dirty="0"/>
              <a:t>alleged </a:t>
            </a:r>
            <a:r>
              <a:rPr lang="en-US" dirty="0" smtClean="0"/>
              <a:t>shoulder injuries aboard </a:t>
            </a:r>
            <a:r>
              <a:rPr lang="en-US" dirty="0"/>
              <a:t>the towing vessel while pulling a wire from a </a:t>
            </a:r>
            <a:r>
              <a:rPr lang="en-US" dirty="0" smtClean="0"/>
              <a:t>winch – $18,000 in M&amp;C paid over several months</a:t>
            </a:r>
            <a:endParaRPr lang="en-US" dirty="0"/>
          </a:p>
          <a:p>
            <a:r>
              <a:rPr lang="en-US" dirty="0" smtClean="0"/>
              <a:t>Shortly after incident seaman underwent a DOT physical to be a truck driver</a:t>
            </a:r>
          </a:p>
          <a:p>
            <a:endParaRPr lang="en-US" dirty="0" smtClean="0"/>
          </a:p>
        </p:txBody>
      </p:sp>
      <p:sp>
        <p:nvSpPr>
          <p:cNvPr id="4" name="Slide Number Placeholder 3"/>
          <p:cNvSpPr>
            <a:spLocks noGrp="1"/>
          </p:cNvSpPr>
          <p:nvPr>
            <p:ph type="sldNum" sz="quarter" idx="12"/>
          </p:nvPr>
        </p:nvSpPr>
        <p:spPr/>
        <p:txBody>
          <a:bodyPr/>
          <a:lstStyle/>
          <a:p>
            <a:fld id="{5E085A51-6372-4EB5-8A52-D8692E91536F}" type="slidenum">
              <a:rPr lang="en-US" smtClean="0">
                <a:solidFill>
                  <a:prstClr val="black">
                    <a:tint val="75000"/>
                  </a:prstClr>
                </a:solidFill>
              </a:rPr>
              <a:pPr/>
              <a:t>9</a:t>
            </a:fld>
            <a:endParaRPr lang="en-US">
              <a:solidFill>
                <a:prstClr val="black">
                  <a:tint val="75000"/>
                </a:prst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385" y="2842953"/>
            <a:ext cx="5563219" cy="1471353"/>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9073" y="2683972"/>
            <a:ext cx="5628057" cy="3874769"/>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4832" y="4688378"/>
            <a:ext cx="5580772" cy="1504472"/>
          </a:xfrm>
          <a:prstGeom prst="rect">
            <a:avLst/>
          </a:prstGeom>
        </p:spPr>
      </p:pic>
    </p:spTree>
    <p:extLst>
      <p:ext uri="{BB962C8B-B14F-4D97-AF65-F5344CB8AC3E}">
        <p14:creationId xmlns:p14="http://schemas.microsoft.com/office/powerpoint/2010/main" val="25270630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8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1384</TotalTime>
  <Words>2095</Words>
  <Application>Microsoft Office PowerPoint</Application>
  <PresentationFormat>Widescreen</PresentationFormat>
  <Paragraphs>186</Paragraphs>
  <Slides>20</Slides>
  <Notes>10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20</vt:i4>
      </vt:variant>
    </vt:vector>
  </HeadingPairs>
  <TitlesOfParts>
    <vt:vector size="29" baseType="lpstr">
      <vt:lpstr>Arial</vt:lpstr>
      <vt:lpstr>Arial Black</vt:lpstr>
      <vt:lpstr>Arial Narrow</vt:lpstr>
      <vt:lpstr>Calibri</vt:lpstr>
      <vt:lpstr>Calibri Light</vt:lpstr>
      <vt:lpstr>Office Theme</vt:lpstr>
      <vt:lpstr>1_Office Theme</vt:lpstr>
      <vt:lpstr>3_Office Theme</vt:lpstr>
      <vt:lpstr>8_Office Theme</vt:lpstr>
      <vt:lpstr>Maintenance and Cure Update </vt:lpstr>
      <vt:lpstr>Maximum Medical Improvement Conger v. K &amp; D Fisheries, LLC, 2018 WL 734651 (D. Alaska Feb. 6, 2018)</vt:lpstr>
      <vt:lpstr>Maximum Medical Improvement Conger v. K &amp; D Fisheries, LLC, 2018 WL 734651 (D. Alaska Feb. 6, 2018)</vt:lpstr>
      <vt:lpstr>Maximum Medical Improvement Reached – Palliative Care Transoceanic Cable Ship v. Bautista, 2018 WL 4225034 (D. Haw. Sept. 5, 2018)</vt:lpstr>
      <vt:lpstr>Maximum Medical Improvement – Future Cure Awards Barto v. Ray McDermott Int’l Vehicles, 2018 U.S. Dist. LEXIS 208319 (E.D. La. Dec. 11, 2018</vt:lpstr>
      <vt:lpstr>Maintenance and Cure is NOT for Life Myers v. Aleutian Endeavors, LLC, 2018 AMC 1332 (D. Alaska May 22, 2018)</vt:lpstr>
      <vt:lpstr>Determination of the Maintenance Rate Sabow v. Am. Seafoods Co., 737 Fed. Appx. 322 (9th Cir. 2018)</vt:lpstr>
      <vt:lpstr>Recouping M&amp;C from an offending Third Party Vessel In re 4-K Marine, L.L.C, 914 F.3d 934 (5th Cir. 2019)</vt:lpstr>
      <vt:lpstr>Counterclaim for Overpayment of M&amp;C Denied Whitchurch v. Canton Marine Towing, 302 F.Supp.3d 986 (C.D. Ill. 2018)</vt:lpstr>
      <vt:lpstr>Counterclaim for Overpayment of M&amp;C Denied Whitchurch v. Canton Marine Towing, 302 F.Supp.3d 986 (C.D. Ill. 2018)</vt:lpstr>
      <vt:lpstr>The McCorpen Defense –  Willful Concealment of Pre-existing Conditions</vt:lpstr>
      <vt:lpstr>McCorpen Defense Applied Thomas v. Hercules Offshore, 713 Fed. Appx. 382 (5th Cir. 2018) </vt:lpstr>
      <vt:lpstr>McCorpen Defense Applied Thomas v. Hercules Offshore, 713 Fed. Appx. 382 (5th Cir. 2018) </vt:lpstr>
      <vt:lpstr>McCorpen Defense Applied Carter v. Parker Towing Co., 2018 WL 2065577 (E.D. La. 2018)</vt:lpstr>
      <vt:lpstr>McCorpen Defense Denied on MSJ Luwisch v. Am. Marine Corp., 2018 WL 3111931 (E.D. La. 2018)</vt:lpstr>
      <vt:lpstr>Punitive Damages Granted for Failure to Pay M&amp;C Barnes v. Sea Haw. Rafting, LLC, 2018 WL 4256803 (D. Haw. 2018)</vt:lpstr>
      <vt:lpstr>Amendment to Allege Punitive Damages Denied Williams v. Cent. Contr. &amp; Marine, 2018 WL 1570834 (S.D. Ill. 2018)</vt:lpstr>
      <vt:lpstr>Punitive Damages Denied – No Duty to Pre-Pay Cure Kalyna v. City of New York, 2018 WL 1342488 (E.D.N.Y. 2018)</vt:lpstr>
      <vt:lpstr>Punitive Damages Denied – Diligent M&amp;C Investigation All. Marine Servs., LP v. Youman, 2018 WL 6523134 (E.D. La. 2018)</vt:lpstr>
      <vt:lpstr>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Changing Face of Maritime Contracts </dc:title>
  <dc:creator>Aaron Greenbaum</dc:creator>
  <cp:lastModifiedBy>Aaron B. Greenbaum</cp:lastModifiedBy>
  <cp:revision>139</cp:revision>
  <dcterms:created xsi:type="dcterms:W3CDTF">2019-02-03T19:01:12Z</dcterms:created>
  <dcterms:modified xsi:type="dcterms:W3CDTF">2019-04-29T21:07:05Z</dcterms:modified>
</cp:coreProperties>
</file>