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6"/>
  </p:notesMasterIdLst>
  <p:sldIdLst>
    <p:sldId id="256" r:id="rId2"/>
    <p:sldId id="373" r:id="rId3"/>
    <p:sldId id="385" r:id="rId4"/>
    <p:sldId id="374" r:id="rId5"/>
    <p:sldId id="376" r:id="rId6"/>
    <p:sldId id="375" r:id="rId7"/>
    <p:sldId id="359" r:id="rId8"/>
    <p:sldId id="360" r:id="rId9"/>
    <p:sldId id="361" r:id="rId10"/>
    <p:sldId id="362" r:id="rId11"/>
    <p:sldId id="377" r:id="rId12"/>
    <p:sldId id="383" r:id="rId13"/>
    <p:sldId id="364" r:id="rId14"/>
    <p:sldId id="365" r:id="rId15"/>
    <p:sldId id="366" r:id="rId16"/>
    <p:sldId id="368" r:id="rId17"/>
    <p:sldId id="370" r:id="rId18"/>
    <p:sldId id="371" r:id="rId19"/>
    <p:sldId id="382" r:id="rId20"/>
    <p:sldId id="381" r:id="rId21"/>
    <p:sldId id="363" r:id="rId22"/>
    <p:sldId id="379" r:id="rId23"/>
    <p:sldId id="386" r:id="rId24"/>
    <p:sldId id="384"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Rule" initials="CR" lastIdx="1" clrIdx="0">
    <p:extLst>
      <p:ext uri="{19B8F6BF-5375-455C-9EA6-DF929625EA0E}">
        <p15:presenceInfo xmlns:p15="http://schemas.microsoft.com/office/powerpoint/2012/main" xmlns="" userId="50544025fc5679d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8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6" autoAdjust="0"/>
    <p:restoredTop sz="94660"/>
  </p:normalViewPr>
  <p:slideViewPr>
    <p:cSldViewPr snapToGrid="0">
      <p:cViewPr>
        <p:scale>
          <a:sx n="81" d="100"/>
          <a:sy n="81" d="100"/>
        </p:scale>
        <p:origin x="-240"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0637CC-4024-4890-A676-23EB57E2AE52}" type="datetimeFigureOut">
              <a:rPr lang="en-US" smtClean="0"/>
              <a:t>4/30/2019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760DFF-B2F3-4526-A64B-85D690221B07}" type="slidenum">
              <a:rPr lang="en-US" smtClean="0"/>
              <a:t>‹#›</a:t>
            </a:fld>
            <a:endParaRPr lang="en-US" dirty="0"/>
          </a:p>
        </p:txBody>
      </p:sp>
    </p:spTree>
    <p:extLst>
      <p:ext uri="{BB962C8B-B14F-4D97-AF65-F5344CB8AC3E}">
        <p14:creationId xmlns:p14="http://schemas.microsoft.com/office/powerpoint/2010/main" val="140577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0F5259-388C-49CE-9702-AF48B75E61E9}" type="datetime1">
              <a:rPr lang="en-US" smtClean="0"/>
              <a:t>4/30/2019</a:t>
            </a:fld>
            <a:endParaRPr lang="en-US" dirty="0"/>
          </a:p>
        </p:txBody>
      </p:sp>
      <p:sp>
        <p:nvSpPr>
          <p:cNvPr id="5" name="Footer Placeholder 4"/>
          <p:cNvSpPr>
            <a:spLocks noGrp="1"/>
          </p:cNvSpPr>
          <p:nvPr>
            <p:ph type="ftr" sz="quarter" idx="11"/>
          </p:nvPr>
        </p:nvSpPr>
        <p:spPr/>
        <p:txBody>
          <a:bodyPr/>
          <a:lstStyle/>
          <a:p>
            <a:r>
              <a:rPr lang="en-US" dirty="0"/>
              <a:t>© 2017 Kostelanetz &amp; Fink, LLP </a:t>
            </a:r>
          </a:p>
        </p:txBody>
      </p:sp>
      <p:sp>
        <p:nvSpPr>
          <p:cNvPr id="6" name="Slide Number Placeholder 5"/>
          <p:cNvSpPr>
            <a:spLocks noGrp="1"/>
          </p:cNvSpPr>
          <p:nvPr>
            <p:ph type="sldNum" sz="quarter" idx="12"/>
          </p:nvPr>
        </p:nvSpPr>
        <p:spPr/>
        <p:txBody>
          <a:bodyPr/>
          <a:lstStyle/>
          <a:p>
            <a:fld id="{1AC201D6-B154-4DC1-8E58-5A2E2A7404B6}"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57" y="207924"/>
            <a:ext cx="4158347" cy="706919"/>
          </a:xfrm>
          <a:prstGeom prst="rect">
            <a:avLst/>
          </a:prstGeom>
        </p:spPr>
      </p:pic>
    </p:spTree>
    <p:extLst>
      <p:ext uri="{BB962C8B-B14F-4D97-AF65-F5344CB8AC3E}">
        <p14:creationId xmlns:p14="http://schemas.microsoft.com/office/powerpoint/2010/main" val="188817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190060-4140-4E63-9DB8-FD521EB2BFC2}" type="datetime1">
              <a:rPr lang="en-US" smtClean="0"/>
              <a:t>4/30/2019</a:t>
            </a:fld>
            <a:endParaRPr lang="en-US" dirty="0"/>
          </a:p>
        </p:txBody>
      </p:sp>
      <p:sp>
        <p:nvSpPr>
          <p:cNvPr id="5" name="Footer Placeholder 4"/>
          <p:cNvSpPr>
            <a:spLocks noGrp="1"/>
          </p:cNvSpPr>
          <p:nvPr>
            <p:ph type="ftr" sz="quarter" idx="11"/>
          </p:nvPr>
        </p:nvSpPr>
        <p:spPr/>
        <p:txBody>
          <a:bodyPr/>
          <a:lstStyle/>
          <a:p>
            <a:r>
              <a:rPr lang="en-US" dirty="0"/>
              <a:t>© 2017 Kostelanetz &amp; Fink, LLP </a:t>
            </a:r>
          </a:p>
        </p:txBody>
      </p:sp>
      <p:sp>
        <p:nvSpPr>
          <p:cNvPr id="6" name="Slide Number Placeholder 5"/>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3344393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B6049C-A413-4F67-B865-FD8B900EC560}" type="datetime1">
              <a:rPr lang="en-US" smtClean="0"/>
              <a:t>4/30/2019</a:t>
            </a:fld>
            <a:endParaRPr lang="en-US" dirty="0"/>
          </a:p>
        </p:txBody>
      </p:sp>
      <p:sp>
        <p:nvSpPr>
          <p:cNvPr id="5" name="Footer Placeholder 4"/>
          <p:cNvSpPr>
            <a:spLocks noGrp="1"/>
          </p:cNvSpPr>
          <p:nvPr>
            <p:ph type="ftr" sz="quarter" idx="11"/>
          </p:nvPr>
        </p:nvSpPr>
        <p:spPr/>
        <p:txBody>
          <a:bodyPr/>
          <a:lstStyle/>
          <a:p>
            <a:r>
              <a:rPr lang="en-US" dirty="0"/>
              <a:t>© 2017 Kostelanetz &amp; Fink, LLP </a:t>
            </a:r>
          </a:p>
        </p:txBody>
      </p:sp>
      <p:sp>
        <p:nvSpPr>
          <p:cNvPr id="6" name="Slide Number Placeholder 5"/>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465061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970319-36CF-40AB-9D95-95A338412EA6}" type="datetime1">
              <a:rPr lang="en-US" smtClean="0"/>
              <a:t>4/30/2019</a:t>
            </a:fld>
            <a:endParaRPr lang="en-US" dirty="0"/>
          </a:p>
        </p:txBody>
      </p:sp>
      <p:sp>
        <p:nvSpPr>
          <p:cNvPr id="5" name="Footer Placeholder 4"/>
          <p:cNvSpPr>
            <a:spLocks noGrp="1"/>
          </p:cNvSpPr>
          <p:nvPr>
            <p:ph type="ftr" sz="quarter" idx="11"/>
          </p:nvPr>
        </p:nvSpPr>
        <p:spPr/>
        <p:txBody>
          <a:bodyPr/>
          <a:lstStyle/>
          <a:p>
            <a:r>
              <a:rPr lang="en-US" dirty="0"/>
              <a:t>© 2017 Kostelanetz &amp; Fink, LLP </a:t>
            </a:r>
          </a:p>
        </p:txBody>
      </p:sp>
      <p:sp>
        <p:nvSpPr>
          <p:cNvPr id="6" name="Slide Number Placeholder 5"/>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3331892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48D6C0-8981-46B6-9B11-BCC780626551}" type="datetime1">
              <a:rPr lang="en-US" smtClean="0"/>
              <a:t>4/30/2019</a:t>
            </a:fld>
            <a:endParaRPr lang="en-US" dirty="0"/>
          </a:p>
        </p:txBody>
      </p:sp>
      <p:sp>
        <p:nvSpPr>
          <p:cNvPr id="5" name="Footer Placeholder 4"/>
          <p:cNvSpPr>
            <a:spLocks noGrp="1"/>
          </p:cNvSpPr>
          <p:nvPr>
            <p:ph type="ftr" sz="quarter" idx="11"/>
          </p:nvPr>
        </p:nvSpPr>
        <p:spPr/>
        <p:txBody>
          <a:bodyPr/>
          <a:lstStyle/>
          <a:p>
            <a:r>
              <a:rPr lang="en-US" dirty="0"/>
              <a:t>© 2017 Kostelanetz &amp; Fink, LLP </a:t>
            </a:r>
          </a:p>
        </p:txBody>
      </p:sp>
      <p:sp>
        <p:nvSpPr>
          <p:cNvPr id="6" name="Slide Number Placeholder 5"/>
          <p:cNvSpPr>
            <a:spLocks noGrp="1"/>
          </p:cNvSpPr>
          <p:nvPr>
            <p:ph type="sldNum" sz="quarter" idx="12"/>
          </p:nvPr>
        </p:nvSpPr>
        <p:spPr/>
        <p:txBody>
          <a:bodyPr/>
          <a:lstStyle/>
          <a:p>
            <a:fld id="{1AC201D6-B154-4DC1-8E58-5A2E2A7404B6}" type="slidenum">
              <a:rPr lang="en-US" smtClean="0"/>
              <a:t>‹#›</a:t>
            </a:fld>
            <a:endParaRPr lang="en-US" dirty="0"/>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57" y="207924"/>
            <a:ext cx="4158347" cy="706919"/>
          </a:xfrm>
          <a:prstGeom prst="rect">
            <a:avLst/>
          </a:prstGeom>
        </p:spPr>
      </p:pic>
    </p:spTree>
    <p:extLst>
      <p:ext uri="{BB962C8B-B14F-4D97-AF65-F5344CB8AC3E}">
        <p14:creationId xmlns:p14="http://schemas.microsoft.com/office/powerpoint/2010/main" val="773423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666E1B-9A16-49A9-AA84-C5F8626941F8}" type="datetime1">
              <a:rPr lang="en-US" smtClean="0"/>
              <a:t>4/30/2019</a:t>
            </a:fld>
            <a:endParaRPr lang="en-US" dirty="0"/>
          </a:p>
        </p:txBody>
      </p:sp>
      <p:sp>
        <p:nvSpPr>
          <p:cNvPr id="6" name="Footer Placeholder 5"/>
          <p:cNvSpPr>
            <a:spLocks noGrp="1"/>
          </p:cNvSpPr>
          <p:nvPr>
            <p:ph type="ftr" sz="quarter" idx="11"/>
          </p:nvPr>
        </p:nvSpPr>
        <p:spPr/>
        <p:txBody>
          <a:bodyPr/>
          <a:lstStyle/>
          <a:p>
            <a:r>
              <a:rPr lang="en-US" dirty="0"/>
              <a:t>© 2017 Kostelanetz &amp; Fink, LLP </a:t>
            </a:r>
          </a:p>
        </p:txBody>
      </p:sp>
      <p:sp>
        <p:nvSpPr>
          <p:cNvPr id="7" name="Slide Number Placeholder 6"/>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110903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A6A5CF-B06C-4868-90B2-B49E3A85B413}" type="datetime1">
              <a:rPr lang="en-US" smtClean="0"/>
              <a:t>4/30/2019</a:t>
            </a:fld>
            <a:endParaRPr lang="en-US" dirty="0"/>
          </a:p>
        </p:txBody>
      </p:sp>
      <p:sp>
        <p:nvSpPr>
          <p:cNvPr id="8" name="Footer Placeholder 7"/>
          <p:cNvSpPr>
            <a:spLocks noGrp="1"/>
          </p:cNvSpPr>
          <p:nvPr>
            <p:ph type="ftr" sz="quarter" idx="11"/>
          </p:nvPr>
        </p:nvSpPr>
        <p:spPr/>
        <p:txBody>
          <a:bodyPr/>
          <a:lstStyle/>
          <a:p>
            <a:r>
              <a:rPr lang="en-US" dirty="0"/>
              <a:t>© 2017 Kostelanetz &amp; Fink, LLP </a:t>
            </a:r>
          </a:p>
        </p:txBody>
      </p:sp>
      <p:sp>
        <p:nvSpPr>
          <p:cNvPr id="9" name="Slide Number Placeholder 8"/>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2445642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421C02-48EF-476F-ADC7-3346432B3F41}" type="datetime1">
              <a:rPr lang="en-US" smtClean="0"/>
              <a:t>4/30/2019</a:t>
            </a:fld>
            <a:endParaRPr lang="en-US" dirty="0"/>
          </a:p>
        </p:txBody>
      </p:sp>
      <p:sp>
        <p:nvSpPr>
          <p:cNvPr id="4" name="Footer Placeholder 3"/>
          <p:cNvSpPr>
            <a:spLocks noGrp="1"/>
          </p:cNvSpPr>
          <p:nvPr>
            <p:ph type="ftr" sz="quarter" idx="11"/>
          </p:nvPr>
        </p:nvSpPr>
        <p:spPr/>
        <p:txBody>
          <a:bodyPr/>
          <a:lstStyle/>
          <a:p>
            <a:r>
              <a:rPr lang="en-US" dirty="0"/>
              <a:t>© 2017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262772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8952931-D50C-4D08-80B5-AA1CDABF3FBF}" type="datetime1">
              <a:rPr lang="en-US" smtClean="0"/>
              <a:t>4/30/2019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 2017 Kostelanetz &amp; Fink, LLP </a:t>
            </a:r>
          </a:p>
        </p:txBody>
      </p:sp>
      <p:sp>
        <p:nvSpPr>
          <p:cNvPr id="9" name="Slide Number Placeholder 8"/>
          <p:cNvSpPr>
            <a:spLocks noGrp="1"/>
          </p:cNvSpPr>
          <p:nvPr>
            <p:ph type="sldNum" sz="quarter" idx="12"/>
          </p:nvPr>
        </p:nvSpPr>
        <p:spPr/>
        <p:txBody>
          <a:bodyPr/>
          <a:lstStyle/>
          <a:p>
            <a:fld id="{1AC201D6-B154-4DC1-8E58-5A2E2A7404B6}" type="slidenum">
              <a:rPr lang="en-US" smtClean="0"/>
              <a:t>‹#›</a:t>
            </a:fld>
            <a:endParaRPr lang="en-US"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157" y="207924"/>
            <a:ext cx="4158347" cy="706919"/>
          </a:xfrm>
          <a:prstGeom prst="rect">
            <a:avLst/>
          </a:prstGeom>
        </p:spPr>
      </p:pic>
    </p:spTree>
    <p:extLst>
      <p:ext uri="{BB962C8B-B14F-4D97-AF65-F5344CB8AC3E}">
        <p14:creationId xmlns:p14="http://schemas.microsoft.com/office/powerpoint/2010/main" val="3612538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7E687B29-A4F7-49B9-9CB6-1B05DE4C6D37}" type="datetime1">
              <a:rPr lang="en-US" smtClean="0"/>
              <a:t>4/30/2019</a:t>
            </a:fld>
            <a:endParaRPr lang="en-US" dirty="0"/>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r>
              <a:rPr lang="en-US" dirty="0"/>
              <a:t>© 2017 Kostelanetz &amp; Fink, LLP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C201D6-B154-4DC1-8E58-5A2E2A7404B6}" type="slidenum">
              <a:rPr lang="en-US" smtClean="0"/>
              <a:t>‹#›</a:t>
            </a:fld>
            <a:endParaRPr lang="en-US" dirty="0"/>
          </a:p>
        </p:txBody>
      </p:sp>
    </p:spTree>
    <p:extLst>
      <p:ext uri="{BB962C8B-B14F-4D97-AF65-F5344CB8AC3E}">
        <p14:creationId xmlns:p14="http://schemas.microsoft.com/office/powerpoint/2010/main" val="277409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579D9B2-6026-4E94-9A5A-F77A43F2F363}" type="datetime1">
              <a:rPr lang="en-US" smtClean="0"/>
              <a:t>4/30/2019</a:t>
            </a:fld>
            <a:endParaRPr lang="en-US" dirty="0"/>
          </a:p>
        </p:txBody>
      </p:sp>
      <p:sp>
        <p:nvSpPr>
          <p:cNvPr id="6" name="Footer Placeholder 5"/>
          <p:cNvSpPr>
            <a:spLocks noGrp="1"/>
          </p:cNvSpPr>
          <p:nvPr>
            <p:ph type="ftr" sz="quarter" idx="11"/>
          </p:nvPr>
        </p:nvSpPr>
        <p:spPr/>
        <p:txBody>
          <a:bodyPr/>
          <a:lstStyle/>
          <a:p>
            <a:r>
              <a:rPr lang="en-US" dirty="0"/>
              <a:t>© 2017 Kostelanetz &amp; Fink, LLP </a:t>
            </a:r>
          </a:p>
        </p:txBody>
      </p:sp>
      <p:sp>
        <p:nvSpPr>
          <p:cNvPr id="7" name="Slide Number Placeholder 6"/>
          <p:cNvSpPr>
            <a:spLocks noGrp="1"/>
          </p:cNvSpPr>
          <p:nvPr>
            <p:ph type="sldNum" sz="quarter" idx="12"/>
          </p:nvPr>
        </p:nvSpPr>
        <p:spPr/>
        <p:txBody>
          <a:bodyPr/>
          <a:lstStyle/>
          <a:p>
            <a:fld id="{1AC201D6-B154-4DC1-8E58-5A2E2A7404B6}" type="slidenum">
              <a:rPr lang="en-US" smtClean="0"/>
              <a:t>‹#›</a:t>
            </a:fld>
            <a:endParaRPr lang="en-US" dirty="0"/>
          </a:p>
        </p:txBody>
      </p:sp>
    </p:spTree>
    <p:extLst>
      <p:ext uri="{BB962C8B-B14F-4D97-AF65-F5344CB8AC3E}">
        <p14:creationId xmlns:p14="http://schemas.microsoft.com/office/powerpoint/2010/main" val="516013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675">
                <a:solidFill>
                  <a:srgbClr val="FFFFFF"/>
                </a:solidFill>
              </a:defRPr>
            </a:lvl1pPr>
          </a:lstStyle>
          <a:p>
            <a:fld id="{AFC21C4D-DA88-489E-9340-A1CD9D656BE9}" type="datetime1">
              <a:rPr lang="en-US" smtClean="0"/>
              <a:t>4/30/2019</a:t>
            </a:fld>
            <a:endParaRPr lang="en-US" dirty="0"/>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675" cap="all" baseline="0">
                <a:solidFill>
                  <a:srgbClr val="FFFFFF"/>
                </a:solidFill>
              </a:defRPr>
            </a:lvl1pPr>
          </a:lstStyle>
          <a:p>
            <a:r>
              <a:rPr lang="en-US" dirty="0"/>
              <a:t>© 2017 Kostelanetz &amp; Fink, LLP </a:t>
            </a:r>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788">
                <a:solidFill>
                  <a:srgbClr val="FFFFFF"/>
                </a:solidFill>
              </a:defRPr>
            </a:lvl1pPr>
          </a:lstStyle>
          <a:p>
            <a:fld id="{1AC201D6-B154-4DC1-8E58-5A2E2A7404B6}"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5157" y="207924"/>
            <a:ext cx="4158347" cy="706919"/>
          </a:xfrm>
          <a:prstGeom prst="rect">
            <a:avLst/>
          </a:prstGeom>
        </p:spPr>
      </p:pic>
    </p:spTree>
    <p:extLst>
      <p:ext uri="{BB962C8B-B14F-4D97-AF65-F5344CB8AC3E}">
        <p14:creationId xmlns:p14="http://schemas.microsoft.com/office/powerpoint/2010/main" val="30500705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cciraolo@kflaw.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858742"/>
            <a:ext cx="10058400" cy="2194559"/>
          </a:xfrm>
        </p:spPr>
        <p:txBody>
          <a:bodyPr>
            <a:normAutofit/>
          </a:bodyPr>
          <a:lstStyle/>
          <a:p>
            <a:pPr algn="ctr"/>
            <a:r>
              <a:rPr lang="en-US" sz="5300" b="1" i="1" dirty="0"/>
              <a:t>Business or Pleasure? </a:t>
            </a:r>
            <a:br>
              <a:rPr lang="en-US" sz="5300" b="1" i="1" dirty="0"/>
            </a:br>
            <a:r>
              <a:rPr lang="en-US" sz="5300" b="1" i="1" dirty="0"/>
              <a:t>Navigating the Internal Revenue Code When Your Boat is a Business</a:t>
            </a:r>
            <a:endParaRPr lang="en-US" sz="6600" b="1" dirty="0"/>
          </a:p>
        </p:txBody>
      </p:sp>
      <p:sp>
        <p:nvSpPr>
          <p:cNvPr id="3" name="Subtitle 2"/>
          <p:cNvSpPr>
            <a:spLocks noGrp="1"/>
          </p:cNvSpPr>
          <p:nvPr>
            <p:ph type="subTitle" idx="1"/>
          </p:nvPr>
        </p:nvSpPr>
        <p:spPr>
          <a:xfrm>
            <a:off x="1100051" y="3053301"/>
            <a:ext cx="10058400" cy="3172570"/>
          </a:xfrm>
        </p:spPr>
        <p:txBody>
          <a:bodyPr>
            <a:normAutofit fontScale="77500" lnSpcReduction="20000"/>
          </a:bodyPr>
          <a:lstStyle/>
          <a:p>
            <a:pPr algn="ctr">
              <a:lnSpc>
                <a:spcPct val="110000"/>
              </a:lnSpc>
              <a:spcBef>
                <a:spcPts val="0"/>
              </a:spcBef>
            </a:pPr>
            <a:r>
              <a:rPr lang="en-US" sz="3200" b="1" cap="none" spc="0" dirty="0">
                <a:solidFill>
                  <a:schemeClr val="tx1"/>
                </a:solidFill>
              </a:rPr>
              <a:t>Caroline D. Ciraolo</a:t>
            </a:r>
          </a:p>
          <a:p>
            <a:pPr algn="ctr">
              <a:lnSpc>
                <a:spcPct val="110000"/>
              </a:lnSpc>
              <a:spcBef>
                <a:spcPts val="0"/>
              </a:spcBef>
            </a:pPr>
            <a:r>
              <a:rPr lang="en-US" sz="3200" b="1" cap="none" spc="0" dirty="0">
                <a:solidFill>
                  <a:schemeClr val="tx1"/>
                </a:solidFill>
              </a:rPr>
              <a:t>Caroline Rule</a:t>
            </a:r>
          </a:p>
          <a:p>
            <a:pPr algn="ctr">
              <a:lnSpc>
                <a:spcPct val="110000"/>
              </a:lnSpc>
              <a:spcBef>
                <a:spcPts val="0"/>
              </a:spcBef>
            </a:pPr>
            <a:r>
              <a:rPr lang="en-US" sz="3200" b="1" cap="none" spc="0" dirty="0">
                <a:solidFill>
                  <a:schemeClr val="tx1"/>
                </a:solidFill>
              </a:rPr>
              <a:t>Kostelanetz &amp; Fink, LLP </a:t>
            </a:r>
          </a:p>
          <a:p>
            <a:pPr algn="ctr">
              <a:lnSpc>
                <a:spcPct val="110000"/>
              </a:lnSpc>
              <a:spcBef>
                <a:spcPts val="0"/>
              </a:spcBef>
            </a:pPr>
            <a:endParaRPr lang="en-US" sz="3000" b="1" cap="none" spc="0" dirty="0">
              <a:solidFill>
                <a:schemeClr val="tx1"/>
              </a:solidFill>
            </a:endParaRPr>
          </a:p>
          <a:p>
            <a:pPr algn="ctr">
              <a:lnSpc>
                <a:spcPct val="110000"/>
              </a:lnSpc>
              <a:spcBef>
                <a:spcPts val="0"/>
              </a:spcBef>
            </a:pPr>
            <a:r>
              <a:rPr lang="en-US" sz="3000" b="1" cap="none" spc="0" dirty="0">
                <a:solidFill>
                  <a:schemeClr val="tx1"/>
                </a:solidFill>
              </a:rPr>
              <a:t>Recreational Boating Committee</a:t>
            </a:r>
          </a:p>
          <a:p>
            <a:pPr algn="ctr">
              <a:lnSpc>
                <a:spcPct val="110000"/>
              </a:lnSpc>
              <a:spcBef>
                <a:spcPts val="0"/>
              </a:spcBef>
            </a:pPr>
            <a:r>
              <a:rPr lang="en-US" sz="3000" b="1" cap="none" spc="0" dirty="0">
                <a:solidFill>
                  <a:schemeClr val="tx1"/>
                </a:solidFill>
              </a:rPr>
              <a:t>Maritime Law Association</a:t>
            </a:r>
          </a:p>
          <a:p>
            <a:pPr algn="ctr">
              <a:lnSpc>
                <a:spcPct val="110000"/>
              </a:lnSpc>
              <a:spcBef>
                <a:spcPts val="0"/>
              </a:spcBef>
            </a:pPr>
            <a:endParaRPr lang="en-US" sz="2400" b="1" cap="none" spc="0" dirty="0">
              <a:solidFill>
                <a:schemeClr val="tx1"/>
              </a:solidFill>
            </a:endParaRPr>
          </a:p>
          <a:p>
            <a:pPr algn="ctr">
              <a:lnSpc>
                <a:spcPct val="110000"/>
              </a:lnSpc>
              <a:spcBef>
                <a:spcPts val="0"/>
              </a:spcBef>
            </a:pPr>
            <a:r>
              <a:rPr lang="en-US" sz="2900" b="1" cap="none" spc="0" dirty="0">
                <a:solidFill>
                  <a:schemeClr val="tx1"/>
                </a:solidFill>
              </a:rPr>
              <a:t>New York Yacht Club</a:t>
            </a:r>
          </a:p>
          <a:p>
            <a:pPr algn="ctr">
              <a:lnSpc>
                <a:spcPct val="110000"/>
              </a:lnSpc>
              <a:spcBef>
                <a:spcPts val="0"/>
              </a:spcBef>
            </a:pPr>
            <a:r>
              <a:rPr lang="en-US" sz="2900" b="1" cap="none" spc="0" dirty="0">
                <a:solidFill>
                  <a:schemeClr val="tx1"/>
                </a:solidFill>
              </a:rPr>
              <a:t>May 2, 2019</a:t>
            </a:r>
          </a:p>
          <a:p>
            <a:pPr algn="ctr">
              <a:lnSpc>
                <a:spcPct val="110000"/>
              </a:lnSpc>
              <a:spcBef>
                <a:spcPts val="0"/>
              </a:spcBef>
            </a:pPr>
            <a:endParaRPr lang="en-US" sz="2400" b="1" cap="none" spc="0" dirty="0">
              <a:solidFill>
                <a:schemeClr val="tx1"/>
              </a:solidFill>
            </a:endParaRPr>
          </a:p>
        </p:txBody>
      </p:sp>
      <p:sp>
        <p:nvSpPr>
          <p:cNvPr id="4" name="Footer Placeholder 3"/>
          <p:cNvSpPr>
            <a:spLocks noGrp="1"/>
          </p:cNvSpPr>
          <p:nvPr>
            <p:ph type="ftr" sz="quarter" idx="11"/>
          </p:nvPr>
        </p:nvSpPr>
        <p:spPr>
          <a:xfrm>
            <a:off x="4287449" y="6459786"/>
            <a:ext cx="3617103" cy="365125"/>
          </a:xfrm>
        </p:spPr>
        <p:txBody>
          <a:bodyPr/>
          <a:lstStyle/>
          <a:p>
            <a:r>
              <a:rPr lang="en-US" sz="800"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a:t>
            </a:fld>
            <a:endParaRPr lang="en-US" dirty="0"/>
          </a:p>
        </p:txBody>
      </p:sp>
    </p:spTree>
    <p:extLst>
      <p:ext uri="{BB962C8B-B14F-4D97-AF65-F5344CB8AC3E}">
        <p14:creationId xmlns:p14="http://schemas.microsoft.com/office/powerpoint/2010/main" val="418152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286605"/>
            <a:ext cx="11835685" cy="1450757"/>
          </a:xfrm>
        </p:spPr>
        <p:txBody>
          <a:bodyPr>
            <a:normAutofit/>
          </a:bodyPr>
          <a:lstStyle/>
          <a:p>
            <a:pPr algn="ctr"/>
            <a:r>
              <a:rPr lang="en-US" sz="4400" b="1" dirty="0"/>
              <a:t>Alternative to Depreciation? IRC § 179 Expense</a:t>
            </a:r>
          </a:p>
        </p:txBody>
      </p:sp>
      <p:sp>
        <p:nvSpPr>
          <p:cNvPr id="3" name="Content Placeholder 2"/>
          <p:cNvSpPr>
            <a:spLocks noGrp="1"/>
          </p:cNvSpPr>
          <p:nvPr>
            <p:ph idx="1"/>
          </p:nvPr>
        </p:nvSpPr>
        <p:spPr>
          <a:xfrm>
            <a:off x="611892" y="1845733"/>
            <a:ext cx="10972800" cy="4336125"/>
          </a:xfrm>
        </p:spPr>
        <p:txBody>
          <a:bodyPr>
            <a:noAutofit/>
          </a:bodyPr>
          <a:lstStyle/>
          <a:p>
            <a:pPr marL="288925" indent="-273050">
              <a:lnSpc>
                <a:spcPct val="100000"/>
              </a:lnSpc>
              <a:spcBef>
                <a:spcPts val="0"/>
              </a:spcBef>
              <a:spcAft>
                <a:spcPts val="0"/>
              </a:spcAft>
              <a:buFont typeface="Wingdings" panose="05000000000000000000" pitchFamily="2" charset="2"/>
              <a:buChar char="§"/>
            </a:pPr>
            <a:r>
              <a:rPr lang="en-US" sz="2200" dirty="0"/>
              <a:t>Taxpayer may expense (deduct) rather than capitalize (depreciate over time) $1,000,000 of certain newly-acquired property each year, so long as it is acquired </a:t>
            </a:r>
            <a:r>
              <a:rPr lang="en-US" sz="2200" i="1" dirty="0"/>
              <a:t>by purchase for use in the active conduct of a trade or business</a:t>
            </a:r>
            <a:r>
              <a:rPr lang="en-US" sz="2200" dirty="0"/>
              <a:t>. IRC § 179(a), (b)(1) and (d)(1).</a:t>
            </a:r>
          </a:p>
          <a:p>
            <a:pPr marL="288925" indent="-273050">
              <a:lnSpc>
                <a:spcPct val="100000"/>
              </a:lnSpc>
              <a:spcBef>
                <a:spcPts val="0"/>
              </a:spcBef>
              <a:spcAft>
                <a:spcPts val="0"/>
              </a:spcAft>
              <a:buFont typeface="Wingdings" panose="05000000000000000000" pitchFamily="2" charset="2"/>
              <a:buChar char="§"/>
            </a:pPr>
            <a:r>
              <a:rPr lang="en-US" sz="2200" dirty="0"/>
              <a:t>IRC § 179 allows businesses to deduct the full purchase price (up to $1,000,000) of qualifying equipment purchased or financed during the taxable year.</a:t>
            </a:r>
          </a:p>
          <a:p>
            <a:pPr marL="578231" lvl="1" indent="-342900">
              <a:lnSpc>
                <a:spcPct val="100000"/>
              </a:lnSpc>
              <a:spcBef>
                <a:spcPts val="0"/>
              </a:spcBef>
              <a:spcAft>
                <a:spcPts val="0"/>
              </a:spcAft>
              <a:buFont typeface="Wingdings" panose="05000000000000000000" pitchFamily="2" charset="2"/>
              <a:buChar char="§"/>
            </a:pPr>
            <a:r>
              <a:rPr lang="en-US" sz="2200" dirty="0"/>
              <a:t>Equipment must be used for business for more than 50% of time. Treas. Reg. § 1.179–1(d)</a:t>
            </a:r>
          </a:p>
          <a:p>
            <a:pPr marL="578231" lvl="1" indent="-342900">
              <a:lnSpc>
                <a:spcPct val="100000"/>
              </a:lnSpc>
              <a:spcBef>
                <a:spcPts val="0"/>
              </a:spcBef>
              <a:spcAft>
                <a:spcPts val="0"/>
              </a:spcAft>
              <a:buFont typeface="Wingdings" panose="05000000000000000000" pitchFamily="2" charset="2"/>
              <a:buChar char="§"/>
            </a:pPr>
            <a:r>
              <a:rPr lang="en-US" sz="2200" dirty="0"/>
              <a:t>Deduction is reduced or phased out by amount by which the value of IRC § 179 property placed in service during the year exceeds $2,500,000. IRC § 179 (b)(2)</a:t>
            </a:r>
          </a:p>
          <a:p>
            <a:pPr marL="578231" lvl="1" indent="-342900">
              <a:lnSpc>
                <a:spcPct val="100000"/>
              </a:lnSpc>
              <a:spcBef>
                <a:spcPts val="0"/>
              </a:spcBef>
              <a:spcAft>
                <a:spcPts val="0"/>
              </a:spcAft>
              <a:buFont typeface="Wingdings" panose="05000000000000000000" pitchFamily="2" charset="2"/>
              <a:buChar char="§"/>
            </a:pPr>
            <a:r>
              <a:rPr lang="en-US" sz="2200" dirty="0"/>
              <a:t>Deduction cannot exceed the aggregate amount of taxable income derived from the active conduct by the taxpayer of any trade or business during the taxable year. IRC § 179(b)(3)</a:t>
            </a:r>
          </a:p>
          <a:p>
            <a:pPr marL="288925" indent="-273050">
              <a:lnSpc>
                <a:spcPct val="100000"/>
              </a:lnSpc>
              <a:spcBef>
                <a:spcPts val="0"/>
              </a:spcBef>
              <a:spcAft>
                <a:spcPts val="0"/>
              </a:spcAft>
              <a:buFont typeface="Arial" panose="020B0604020202020204" pitchFamily="34" charset="0"/>
              <a:buChar char="•"/>
            </a:pPr>
            <a:r>
              <a:rPr lang="en-US" sz="2200" dirty="0"/>
              <a:t>Deductions can be carried forward for an unlimited number of years</a:t>
            </a:r>
          </a:p>
          <a:p>
            <a:pPr marL="288925" indent="-273050">
              <a:lnSpc>
                <a:spcPct val="100000"/>
              </a:lnSpc>
              <a:spcBef>
                <a:spcPts val="0"/>
              </a:spcBef>
              <a:spcAft>
                <a:spcPts val="0"/>
              </a:spcAft>
              <a:buFont typeface="Wingdings" panose="05000000000000000000" pitchFamily="2" charset="2"/>
              <a:buChar char="§"/>
            </a:pPr>
            <a:r>
              <a:rPr lang="en-US" sz="2200" dirty="0"/>
              <a:t>New and used equipment qualify for IRC § 179 expense (used equipment must be new to TP). </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10</a:t>
            </a:fld>
            <a:endParaRPr lang="en-US" dirty="0"/>
          </a:p>
        </p:txBody>
      </p:sp>
    </p:spTree>
    <p:extLst>
      <p:ext uri="{BB962C8B-B14F-4D97-AF65-F5344CB8AC3E}">
        <p14:creationId xmlns:p14="http://schemas.microsoft.com/office/powerpoint/2010/main" val="801520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
            </a:r>
            <a:br>
              <a:rPr lang="en-US" sz="4400" b="1" dirty="0"/>
            </a:br>
            <a:r>
              <a:rPr lang="en-US" sz="4400" b="1" dirty="0"/>
              <a:t>AT-RISK RULES</a:t>
            </a:r>
          </a:p>
        </p:txBody>
      </p:sp>
      <p:sp>
        <p:nvSpPr>
          <p:cNvPr id="3" name="Content Placeholder 2"/>
          <p:cNvSpPr>
            <a:spLocks noGrp="1"/>
          </p:cNvSpPr>
          <p:nvPr>
            <p:ph idx="1"/>
          </p:nvPr>
        </p:nvSpPr>
        <p:spPr>
          <a:xfrm>
            <a:off x="644056" y="1796995"/>
            <a:ext cx="10940994" cy="4072099"/>
          </a:xfrm>
        </p:spPr>
        <p:txBody>
          <a:bodyPr>
            <a:normAutofit/>
          </a:bodyPr>
          <a:lstStyle/>
          <a:p>
            <a:pPr marL="273050" indent="-273050">
              <a:lnSpc>
                <a:spcPct val="100000"/>
              </a:lnSpc>
              <a:spcBef>
                <a:spcPts val="0"/>
              </a:spcBef>
              <a:spcAft>
                <a:spcPts val="0"/>
              </a:spcAft>
              <a:buFont typeface="Wingdings" panose="05000000000000000000" pitchFamily="2" charset="2"/>
              <a:buChar char="§"/>
            </a:pPr>
            <a:r>
              <a:rPr lang="en-US" sz="2600" dirty="0"/>
              <a:t>Special at-risk rules limit losses that may be deducted by certain taxpayers engaged in covered activities. IRC § 465</a:t>
            </a:r>
          </a:p>
          <a:p>
            <a:pPr marL="273050" indent="-273050">
              <a:lnSpc>
                <a:spcPct val="100000"/>
              </a:lnSpc>
              <a:spcBef>
                <a:spcPts val="0"/>
              </a:spcBef>
              <a:spcAft>
                <a:spcPts val="0"/>
              </a:spcAft>
              <a:buFont typeface="Wingdings" panose="05000000000000000000" pitchFamily="2" charset="2"/>
              <a:buChar char="§"/>
            </a:pPr>
            <a:r>
              <a:rPr lang="en-US" sz="2600" dirty="0"/>
              <a:t>The at-risk rules apply to the leasing of depreciable personal property, such as boats. IRC § 465(c)(1)(C)</a:t>
            </a:r>
          </a:p>
          <a:p>
            <a:pPr marL="273050" indent="-273050">
              <a:lnSpc>
                <a:spcPct val="100000"/>
              </a:lnSpc>
              <a:spcBef>
                <a:spcPts val="0"/>
              </a:spcBef>
              <a:spcAft>
                <a:spcPts val="0"/>
              </a:spcAft>
              <a:buFont typeface="Wingdings" panose="05000000000000000000" pitchFamily="2" charset="2"/>
              <a:buChar char="§"/>
            </a:pPr>
            <a:r>
              <a:rPr lang="en-US" sz="2600" dirty="0"/>
              <a:t>Any loss from the covered activity for the year is allowed only to the extent the taxpayer is at-risk with respect to the activity at the close of the year.</a:t>
            </a:r>
          </a:p>
          <a:p>
            <a:pPr marL="273050" indent="-273050">
              <a:lnSpc>
                <a:spcPct val="100000"/>
              </a:lnSpc>
              <a:spcBef>
                <a:spcPts val="0"/>
              </a:spcBef>
              <a:spcAft>
                <a:spcPts val="0"/>
              </a:spcAft>
              <a:buFont typeface="Wingdings" panose="05000000000000000000" pitchFamily="2" charset="2"/>
              <a:buChar char="§"/>
            </a:pPr>
            <a:r>
              <a:rPr lang="en-US" sz="2600" dirty="0"/>
              <a:t>Losses that cannot be deducted are carried forward and may be available in future years. IRC § 465(a)(2)</a:t>
            </a:r>
          </a:p>
          <a:p>
            <a:pPr marL="273050" indent="-273050">
              <a:lnSpc>
                <a:spcPct val="100000"/>
              </a:lnSpc>
              <a:spcBef>
                <a:spcPts val="0"/>
              </a:spcBef>
              <a:spcAft>
                <a:spcPts val="0"/>
              </a:spcAft>
              <a:buFont typeface="Wingdings" panose="05000000000000000000" pitchFamily="2" charset="2"/>
              <a:buChar char="§"/>
            </a:pPr>
            <a:r>
              <a:rPr lang="en-US" sz="2600" dirty="0"/>
              <a:t>Taxpayer must be engaged in the activity for profit for the at-risk rules to apply</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11</a:t>
            </a:fld>
            <a:endParaRPr lang="en-US" dirty="0"/>
          </a:p>
        </p:txBody>
      </p:sp>
    </p:spTree>
    <p:extLst>
      <p:ext uri="{BB962C8B-B14F-4D97-AF65-F5344CB8AC3E}">
        <p14:creationId xmlns:p14="http://schemas.microsoft.com/office/powerpoint/2010/main" val="38782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
            </a:r>
            <a:br>
              <a:rPr lang="en-US" sz="4400" b="1" dirty="0"/>
            </a:br>
            <a:r>
              <a:rPr lang="en-US" sz="4400" b="1" dirty="0"/>
              <a:t>AT-RISK RULES</a:t>
            </a:r>
          </a:p>
        </p:txBody>
      </p:sp>
      <p:sp>
        <p:nvSpPr>
          <p:cNvPr id="3" name="Content Placeholder 2"/>
          <p:cNvSpPr>
            <a:spLocks noGrp="1"/>
          </p:cNvSpPr>
          <p:nvPr>
            <p:ph idx="1"/>
          </p:nvPr>
        </p:nvSpPr>
        <p:spPr>
          <a:xfrm>
            <a:off x="644056" y="1796995"/>
            <a:ext cx="10940994" cy="4072099"/>
          </a:xfrm>
        </p:spPr>
        <p:txBody>
          <a:bodyPr>
            <a:noAutofit/>
          </a:bodyPr>
          <a:lstStyle/>
          <a:p>
            <a:pPr marL="341313" indent="-341313">
              <a:lnSpc>
                <a:spcPct val="100000"/>
              </a:lnSpc>
              <a:spcBef>
                <a:spcPts val="0"/>
              </a:spcBef>
              <a:spcAft>
                <a:spcPts val="0"/>
              </a:spcAft>
              <a:buFont typeface="Wingdings" panose="05000000000000000000" pitchFamily="2" charset="2"/>
              <a:buChar char="§"/>
            </a:pPr>
            <a:r>
              <a:rPr lang="en-US" sz="2800" dirty="0"/>
              <a:t>A taxpayer subject to at-risk rules is at risk for an activity to the extent of:</a:t>
            </a:r>
          </a:p>
          <a:p>
            <a:pPr marL="697929" lvl="2" indent="-341313" defTabSz="684213">
              <a:lnSpc>
                <a:spcPct val="100000"/>
              </a:lnSpc>
              <a:spcBef>
                <a:spcPts val="0"/>
              </a:spcBef>
              <a:spcAft>
                <a:spcPts val="0"/>
              </a:spcAft>
              <a:buFont typeface="+mj-lt"/>
              <a:buAutoNum type="arabicPeriod"/>
            </a:pPr>
            <a:r>
              <a:rPr lang="en-US" sz="2800" dirty="0"/>
              <a:t>Money contributed by the taxpayer to the activity,</a:t>
            </a:r>
          </a:p>
          <a:p>
            <a:pPr marL="697929" lvl="2" indent="-341313" defTabSz="684213">
              <a:lnSpc>
                <a:spcPct val="100000"/>
              </a:lnSpc>
              <a:spcBef>
                <a:spcPts val="0"/>
              </a:spcBef>
              <a:spcAft>
                <a:spcPts val="0"/>
              </a:spcAft>
              <a:buFont typeface="+mj-lt"/>
              <a:buAutoNum type="arabicPeriod"/>
            </a:pPr>
            <a:r>
              <a:rPr lang="en-US" sz="2800" dirty="0"/>
              <a:t>Adjusted basis of property contributed by taxpayer to the activity, and</a:t>
            </a:r>
          </a:p>
          <a:p>
            <a:pPr marL="697929" lvl="2" indent="-341313" defTabSz="684213">
              <a:lnSpc>
                <a:spcPct val="100000"/>
              </a:lnSpc>
              <a:spcBef>
                <a:spcPts val="0"/>
              </a:spcBef>
              <a:spcAft>
                <a:spcPts val="0"/>
              </a:spcAft>
              <a:buFont typeface="+mj-lt"/>
              <a:buAutoNum type="arabicPeriod"/>
            </a:pPr>
            <a:r>
              <a:rPr lang="en-US" sz="2800" dirty="0"/>
              <a:t>Amounts borrowed with respect to the activity.</a:t>
            </a:r>
          </a:p>
          <a:p>
            <a:pPr marL="341313" indent="-341313">
              <a:lnSpc>
                <a:spcPct val="100000"/>
              </a:lnSpc>
              <a:spcBef>
                <a:spcPts val="0"/>
              </a:spcBef>
              <a:spcAft>
                <a:spcPts val="0"/>
              </a:spcAft>
              <a:buFont typeface="Wingdings" panose="05000000000000000000" pitchFamily="2" charset="2"/>
              <a:buChar char="§"/>
            </a:pPr>
            <a:r>
              <a:rPr lang="en-US" sz="2800" dirty="0"/>
              <a:t>At-risk rules limit losses to the excess of deductions allocable to a specific activity that would be allowed for a year, disregarding the at-risk limit, over income of taxpayer in such year from that activity. IRC § 465(d)</a:t>
            </a:r>
          </a:p>
          <a:p>
            <a:pPr marL="341313" indent="-341313">
              <a:lnSpc>
                <a:spcPct val="100000"/>
              </a:lnSpc>
              <a:spcBef>
                <a:spcPts val="0"/>
              </a:spcBef>
              <a:spcAft>
                <a:spcPts val="0"/>
              </a:spcAft>
              <a:buFont typeface="Wingdings" panose="05000000000000000000" pitchFamily="2" charset="2"/>
              <a:buChar char="§"/>
            </a:pPr>
            <a:r>
              <a:rPr lang="en-US" sz="2800" dirty="0"/>
              <a:t>The at-risk limitation applies only if the activity results in a loss.</a:t>
            </a:r>
          </a:p>
          <a:p>
            <a:pPr marL="341313" indent="-341313">
              <a:lnSpc>
                <a:spcPct val="100000"/>
              </a:lnSpc>
              <a:spcBef>
                <a:spcPts val="0"/>
              </a:spcBef>
              <a:spcAft>
                <a:spcPts val="0"/>
              </a:spcAft>
              <a:buFont typeface="Wingdings" panose="05000000000000000000" pitchFamily="2" charset="2"/>
              <a:buChar char="§"/>
            </a:pPr>
            <a:r>
              <a:rPr lang="en-US" sz="2800" dirty="0"/>
              <a:t>Losses allowed may not reduce taxpayer’s at-risk amount below zero.</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12</a:t>
            </a:fld>
            <a:endParaRPr lang="en-US" dirty="0"/>
          </a:p>
        </p:txBody>
      </p:sp>
    </p:spTree>
    <p:extLst>
      <p:ext uri="{BB962C8B-B14F-4D97-AF65-F5344CB8AC3E}">
        <p14:creationId xmlns:p14="http://schemas.microsoft.com/office/powerpoint/2010/main" val="335327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1559129"/>
          </a:xfrm>
        </p:spPr>
        <p:txBody>
          <a:bodyPr>
            <a:normAutofit/>
          </a:bodyPr>
          <a:lstStyle/>
          <a:p>
            <a:pPr algn="ctr"/>
            <a:r>
              <a:rPr lang="en-US" sz="4400" b="1" dirty="0"/>
              <a:t>Is Your Boat Business a Passive Activity?</a:t>
            </a:r>
          </a:p>
        </p:txBody>
      </p:sp>
      <p:sp>
        <p:nvSpPr>
          <p:cNvPr id="3" name="Content Placeholder 2"/>
          <p:cNvSpPr>
            <a:spLocks noGrp="1"/>
          </p:cNvSpPr>
          <p:nvPr>
            <p:ph idx="1"/>
          </p:nvPr>
        </p:nvSpPr>
        <p:spPr>
          <a:xfrm>
            <a:off x="421419" y="1845734"/>
            <a:ext cx="11457830" cy="4065184"/>
          </a:xfrm>
        </p:spPr>
        <p:txBody>
          <a:bodyPr>
            <a:noAutofit/>
          </a:bodyPr>
          <a:lstStyle/>
          <a:p>
            <a:pPr marL="344488" indent="-227013">
              <a:lnSpc>
                <a:spcPct val="120000"/>
              </a:lnSpc>
              <a:spcAft>
                <a:spcPts val="600"/>
              </a:spcAft>
              <a:buFont typeface="Wingdings" panose="05000000000000000000" pitchFamily="2" charset="2"/>
              <a:buChar char="§"/>
            </a:pPr>
            <a:r>
              <a:rPr lang="en-US" sz="2400" dirty="0"/>
              <a:t>Taxpayers are generally prohibited from using a loss derived from a passive activity to reduce income from non-passive activities during any taxable year.  IRC §§ 469(a), (d)(1).</a:t>
            </a:r>
          </a:p>
          <a:p>
            <a:pPr marL="679831" lvl="1" indent="-342900">
              <a:lnSpc>
                <a:spcPct val="120000"/>
              </a:lnSpc>
              <a:spcAft>
                <a:spcPts val="600"/>
              </a:spcAft>
              <a:buFont typeface="Wingdings" panose="05000000000000000000" pitchFamily="2" charset="2"/>
              <a:buChar char="§"/>
            </a:pPr>
            <a:r>
              <a:rPr lang="en-US" sz="2400" dirty="0"/>
              <a:t>A passive activity is a business in which the taxpayer does not materially participate.  </a:t>
            </a:r>
          </a:p>
          <a:p>
            <a:pPr marL="344488" indent="-227013">
              <a:buFont typeface="Wingdings" panose="05000000000000000000" pitchFamily="2" charset="2"/>
              <a:buChar char="§"/>
            </a:pPr>
            <a:r>
              <a:rPr lang="en-US" sz="2400" dirty="0"/>
              <a:t>Rental Activity as a Passive Activity</a:t>
            </a:r>
          </a:p>
          <a:p>
            <a:pPr marL="679831" lvl="1" indent="-342900">
              <a:lnSpc>
                <a:spcPct val="120000"/>
              </a:lnSpc>
              <a:spcBef>
                <a:spcPts val="1200"/>
              </a:spcBef>
              <a:spcAft>
                <a:spcPts val="600"/>
              </a:spcAft>
              <a:buFont typeface="Wingdings" panose="05000000000000000000" pitchFamily="2" charset="2"/>
              <a:buChar char="§"/>
            </a:pPr>
            <a:r>
              <a:rPr lang="en-US" sz="2400" dirty="0"/>
              <a:t>Generally, any rental activity is deemed a passive activity, without regard to what extent the taxpayer participates in the activity. IRC § 469(c)(1), (3); Treas. Reg. § 1.469-1T(1)(ii)</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13</a:t>
            </a:fld>
            <a:endParaRPr lang="en-US" dirty="0"/>
          </a:p>
        </p:txBody>
      </p:sp>
    </p:spTree>
    <p:extLst>
      <p:ext uri="{BB962C8B-B14F-4D97-AF65-F5344CB8AC3E}">
        <p14:creationId xmlns:p14="http://schemas.microsoft.com/office/powerpoint/2010/main" val="284651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80305"/>
            <a:ext cx="10058400" cy="1665430"/>
          </a:xfrm>
        </p:spPr>
        <p:txBody>
          <a:bodyPr>
            <a:normAutofit/>
          </a:bodyPr>
          <a:lstStyle/>
          <a:p>
            <a:pPr algn="ctr"/>
            <a:r>
              <a:rPr lang="en-US" sz="4800" b="1" dirty="0"/>
              <a:t>Rental Activity Defined</a:t>
            </a:r>
          </a:p>
        </p:txBody>
      </p:sp>
      <p:sp>
        <p:nvSpPr>
          <p:cNvPr id="3" name="Content Placeholder 2"/>
          <p:cNvSpPr>
            <a:spLocks noGrp="1"/>
          </p:cNvSpPr>
          <p:nvPr>
            <p:ph idx="1"/>
          </p:nvPr>
        </p:nvSpPr>
        <p:spPr>
          <a:xfrm>
            <a:off x="618767" y="2041930"/>
            <a:ext cx="10945299" cy="3827163"/>
          </a:xfrm>
        </p:spPr>
        <p:txBody>
          <a:bodyPr>
            <a:normAutofit/>
          </a:bodyPr>
          <a:lstStyle/>
          <a:p>
            <a:pPr marL="117475" indent="0">
              <a:lnSpc>
                <a:spcPct val="100000"/>
              </a:lnSpc>
              <a:spcBef>
                <a:spcPts val="0"/>
              </a:spcBef>
              <a:spcAft>
                <a:spcPts val="0"/>
              </a:spcAft>
              <a:buNone/>
            </a:pPr>
            <a:r>
              <a:rPr lang="en-US" sz="2400" dirty="0">
                <a:solidFill>
                  <a:schemeClr val="accent2">
                    <a:lumMod val="60000"/>
                    <a:lumOff val="40000"/>
                  </a:schemeClr>
                </a:solidFill>
              </a:rPr>
              <a:t>Except as otherwise provided</a:t>
            </a:r>
            <a:r>
              <a:rPr lang="en-US" sz="2400" dirty="0"/>
              <a:t>, an activity is a </a:t>
            </a:r>
            <a:r>
              <a:rPr lang="en-US" sz="2400" dirty="0">
                <a:solidFill>
                  <a:schemeClr val="accent2">
                    <a:lumMod val="60000"/>
                    <a:lumOff val="40000"/>
                  </a:schemeClr>
                </a:solidFill>
              </a:rPr>
              <a:t>rental activity </a:t>
            </a:r>
            <a:r>
              <a:rPr lang="en-US" sz="2400" dirty="0"/>
              <a:t>for a taxable year if –</a:t>
            </a:r>
          </a:p>
          <a:p>
            <a:pPr marL="117475" indent="0">
              <a:lnSpc>
                <a:spcPct val="100000"/>
              </a:lnSpc>
              <a:spcBef>
                <a:spcPts val="0"/>
              </a:spcBef>
              <a:spcAft>
                <a:spcPts val="0"/>
              </a:spcAft>
              <a:buNone/>
            </a:pPr>
            <a:endParaRPr lang="en-US" sz="1200" dirty="0"/>
          </a:p>
          <a:p>
            <a:pPr marL="687388" indent="-342900">
              <a:lnSpc>
                <a:spcPct val="100000"/>
              </a:lnSpc>
              <a:spcBef>
                <a:spcPts val="0"/>
              </a:spcBef>
              <a:spcAft>
                <a:spcPts val="0"/>
              </a:spcAft>
              <a:buFont typeface="+mj-lt"/>
              <a:buAutoNum type="alphaUcPeriod"/>
            </a:pPr>
            <a:r>
              <a:rPr lang="en-US" sz="2400" dirty="0"/>
              <a:t>During such taxable year, tangible property held in connection with the activity is used by customers or held for use by customers; </a:t>
            </a:r>
            <a:r>
              <a:rPr lang="en-US" sz="2400" dirty="0">
                <a:solidFill>
                  <a:schemeClr val="accent2">
                    <a:lumMod val="60000"/>
                    <a:lumOff val="40000"/>
                  </a:schemeClr>
                </a:solidFill>
              </a:rPr>
              <a:t>and</a:t>
            </a:r>
            <a:r>
              <a:rPr lang="en-US" sz="2400" dirty="0"/>
              <a:t>	</a:t>
            </a:r>
          </a:p>
          <a:p>
            <a:pPr marL="687388" indent="-342900">
              <a:lnSpc>
                <a:spcPct val="100000"/>
              </a:lnSpc>
              <a:spcBef>
                <a:spcPts val="0"/>
              </a:spcBef>
              <a:spcAft>
                <a:spcPts val="0"/>
              </a:spcAft>
              <a:buFont typeface="+mj-lt"/>
              <a:buAutoNum type="alphaUcPeriod"/>
            </a:pPr>
            <a:endParaRPr lang="en-US" sz="1400" dirty="0"/>
          </a:p>
          <a:p>
            <a:pPr marL="687388" indent="-342900">
              <a:lnSpc>
                <a:spcPct val="100000"/>
              </a:lnSpc>
              <a:spcBef>
                <a:spcPts val="0"/>
              </a:spcBef>
              <a:spcAft>
                <a:spcPts val="0"/>
              </a:spcAft>
              <a:buFont typeface="+mj-lt"/>
              <a:buAutoNum type="alphaUcPeriod"/>
            </a:pPr>
            <a:r>
              <a:rPr lang="en-US" sz="2400" dirty="0"/>
              <a:t>The gross income attributable to the conduct of the activity during such taxable year represents amounts paid or to be paid by customers principally for the use of such tangible property (without regard to whether the use of the property by customers is pursuant to a lease or pursuant to a service contract or other arrangement that is not denominated a lease).</a:t>
            </a:r>
          </a:p>
          <a:p>
            <a:pPr marL="117475" indent="0">
              <a:lnSpc>
                <a:spcPct val="100000"/>
              </a:lnSpc>
              <a:spcBef>
                <a:spcPts val="0"/>
              </a:spcBef>
              <a:spcAft>
                <a:spcPts val="0"/>
              </a:spcAft>
              <a:buNone/>
            </a:pPr>
            <a:r>
              <a:rPr lang="en-US" sz="2400" dirty="0"/>
              <a:t>	Treas. Reg. § 1.469-1T(e)(3)</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14</a:t>
            </a:fld>
            <a:endParaRPr lang="en-US" dirty="0"/>
          </a:p>
        </p:txBody>
      </p:sp>
    </p:spTree>
    <p:extLst>
      <p:ext uri="{BB962C8B-B14F-4D97-AF65-F5344CB8AC3E}">
        <p14:creationId xmlns:p14="http://schemas.microsoft.com/office/powerpoint/2010/main" val="521134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129" y="260847"/>
            <a:ext cx="11859700" cy="1559129"/>
          </a:xfrm>
        </p:spPr>
        <p:txBody>
          <a:bodyPr>
            <a:normAutofit/>
          </a:bodyPr>
          <a:lstStyle/>
          <a:p>
            <a:pPr algn="ctr"/>
            <a:r>
              <a:rPr lang="en-US" sz="4400" b="1" dirty="0"/>
              <a:t>Your Boat Business is not a Rental Activity if…</a:t>
            </a:r>
          </a:p>
        </p:txBody>
      </p:sp>
      <p:sp>
        <p:nvSpPr>
          <p:cNvPr id="3" name="Content Placeholder 2"/>
          <p:cNvSpPr>
            <a:spLocks noGrp="1"/>
          </p:cNvSpPr>
          <p:nvPr>
            <p:ph idx="1"/>
          </p:nvPr>
        </p:nvSpPr>
        <p:spPr>
          <a:xfrm>
            <a:off x="316260" y="1819976"/>
            <a:ext cx="11502188" cy="4154562"/>
          </a:xfrm>
        </p:spPr>
        <p:txBody>
          <a:bodyPr>
            <a:noAutofit/>
          </a:bodyPr>
          <a:lstStyle/>
          <a:p>
            <a:pPr marL="344488" indent="-241300">
              <a:lnSpc>
                <a:spcPct val="120000"/>
              </a:lnSpc>
              <a:spcBef>
                <a:spcPts val="0"/>
              </a:spcBef>
              <a:spcAft>
                <a:spcPts val="0"/>
              </a:spcAft>
              <a:buFont typeface="Wingdings" panose="05000000000000000000" pitchFamily="2" charset="2"/>
              <a:buChar char="§"/>
            </a:pPr>
            <a:r>
              <a:rPr lang="en-US" sz="1800" dirty="0"/>
              <a:t>average period of customer use for the property is </a:t>
            </a:r>
            <a:r>
              <a:rPr lang="en-US" sz="1800" dirty="0">
                <a:solidFill>
                  <a:schemeClr val="accent2">
                    <a:lumMod val="60000"/>
                    <a:lumOff val="40000"/>
                  </a:schemeClr>
                </a:solidFill>
              </a:rPr>
              <a:t>seven days or less</a:t>
            </a:r>
            <a:r>
              <a:rPr lang="en-US" sz="1800" dirty="0"/>
              <a:t>. Treas. Reg. § 1.469-1T(e)(3)(ii)(A)</a:t>
            </a:r>
          </a:p>
          <a:p>
            <a:pPr marL="344488" indent="-241300">
              <a:lnSpc>
                <a:spcPct val="120000"/>
              </a:lnSpc>
              <a:spcBef>
                <a:spcPts val="0"/>
              </a:spcBef>
              <a:spcAft>
                <a:spcPts val="0"/>
              </a:spcAft>
              <a:buFont typeface="Wingdings" panose="05000000000000000000" pitchFamily="2" charset="2"/>
              <a:buChar char="§"/>
            </a:pPr>
            <a:r>
              <a:rPr lang="en-US" sz="1800" dirty="0"/>
              <a:t>average period of customer use for the property is </a:t>
            </a:r>
            <a:r>
              <a:rPr lang="en-US" sz="1800" dirty="0">
                <a:solidFill>
                  <a:schemeClr val="accent2">
                    <a:lumMod val="60000"/>
                    <a:lumOff val="40000"/>
                  </a:schemeClr>
                </a:solidFill>
              </a:rPr>
              <a:t>30 days or less</a:t>
            </a:r>
            <a:r>
              <a:rPr lang="en-US" sz="1800" dirty="0"/>
              <a:t>, and </a:t>
            </a:r>
            <a:r>
              <a:rPr lang="en-US" sz="1800" dirty="0">
                <a:solidFill>
                  <a:schemeClr val="accent2">
                    <a:lumMod val="60000"/>
                    <a:lumOff val="40000"/>
                  </a:schemeClr>
                </a:solidFill>
              </a:rPr>
              <a:t>significant personal services </a:t>
            </a:r>
            <a:r>
              <a:rPr lang="en-US" sz="1800" dirty="0"/>
              <a:t>. . . are provided by or on behalf of property owner for making property available for use by customers. Treas. Reg. § 1.469-1T(e)(3)(iv)(A)</a:t>
            </a:r>
          </a:p>
          <a:p>
            <a:pPr marL="688086" lvl="1" indent="-285750">
              <a:lnSpc>
                <a:spcPct val="120000"/>
              </a:lnSpc>
              <a:spcBef>
                <a:spcPts val="0"/>
              </a:spcBef>
              <a:spcAft>
                <a:spcPts val="0"/>
              </a:spcAft>
              <a:buFont typeface="Wingdings" panose="05000000000000000000" pitchFamily="2" charset="2"/>
              <a:buChar char="§"/>
            </a:pPr>
            <a:r>
              <a:rPr lang="en-US" sz="1800" dirty="0"/>
              <a:t>To determine </a:t>
            </a:r>
            <a:r>
              <a:rPr lang="en-US" sz="1800" dirty="0">
                <a:solidFill>
                  <a:schemeClr val="accent2">
                    <a:lumMod val="60000"/>
                    <a:lumOff val="40000"/>
                  </a:schemeClr>
                </a:solidFill>
              </a:rPr>
              <a:t>significant personal services</a:t>
            </a:r>
            <a:r>
              <a:rPr lang="en-US" sz="1800" dirty="0"/>
              <a:t>, all relevant facts and circumstances are considered, including: the </a:t>
            </a:r>
            <a:r>
              <a:rPr lang="en-US" sz="1800" dirty="0">
                <a:solidFill>
                  <a:schemeClr val="accent2">
                    <a:lumMod val="60000"/>
                    <a:lumOff val="40000"/>
                  </a:schemeClr>
                </a:solidFill>
              </a:rPr>
              <a:t>frequency</a:t>
            </a:r>
            <a:r>
              <a:rPr lang="en-US" sz="1800" dirty="0"/>
              <a:t> with which the services are provided, the </a:t>
            </a:r>
            <a:r>
              <a:rPr lang="en-US" sz="1800" dirty="0">
                <a:solidFill>
                  <a:schemeClr val="accent2">
                    <a:lumMod val="60000"/>
                    <a:lumOff val="40000"/>
                  </a:schemeClr>
                </a:solidFill>
              </a:rPr>
              <a:t>type and amount of labor required </a:t>
            </a:r>
            <a:r>
              <a:rPr lang="en-US" sz="1800" dirty="0"/>
              <a:t>to perform the services, and the </a:t>
            </a:r>
            <a:r>
              <a:rPr lang="en-US" sz="1800" dirty="0">
                <a:solidFill>
                  <a:schemeClr val="accent2">
                    <a:lumMod val="60000"/>
                    <a:lumOff val="40000"/>
                  </a:schemeClr>
                </a:solidFill>
              </a:rPr>
              <a:t>value</a:t>
            </a:r>
            <a:r>
              <a:rPr lang="en-US" sz="1800" dirty="0"/>
              <a:t> of the services </a:t>
            </a:r>
            <a:r>
              <a:rPr lang="en-US" sz="1800" dirty="0">
                <a:solidFill>
                  <a:schemeClr val="accent2">
                    <a:lumMod val="60000"/>
                    <a:lumOff val="40000"/>
                  </a:schemeClr>
                </a:solidFill>
              </a:rPr>
              <a:t>relative to the amount charged </a:t>
            </a:r>
            <a:r>
              <a:rPr lang="en-US" sz="1800" dirty="0"/>
              <a:t>for the use of the property</a:t>
            </a:r>
          </a:p>
          <a:p>
            <a:pPr marL="688086" lvl="1" indent="-285750">
              <a:lnSpc>
                <a:spcPct val="120000"/>
              </a:lnSpc>
              <a:spcBef>
                <a:spcPts val="0"/>
              </a:spcBef>
              <a:spcAft>
                <a:spcPts val="0"/>
              </a:spcAft>
              <a:buFont typeface="Wingdings" panose="05000000000000000000" pitchFamily="2" charset="2"/>
              <a:buChar char="§"/>
            </a:pPr>
            <a:r>
              <a:rPr lang="en-US" sz="1800" dirty="0"/>
              <a:t>Significant personal services include services performed by </a:t>
            </a:r>
            <a:r>
              <a:rPr lang="en-US" sz="1800" dirty="0">
                <a:solidFill>
                  <a:schemeClr val="accent2">
                    <a:lumMod val="60000"/>
                    <a:lumOff val="40000"/>
                  </a:schemeClr>
                </a:solidFill>
              </a:rPr>
              <a:t>individuals</a:t>
            </a:r>
            <a:r>
              <a:rPr lang="en-US" sz="1800" dirty="0"/>
              <a:t>, and do not include </a:t>
            </a:r>
            <a:r>
              <a:rPr lang="en-US" sz="1800" dirty="0">
                <a:solidFill>
                  <a:schemeClr val="accent2">
                    <a:lumMod val="60000"/>
                    <a:lumOff val="40000"/>
                  </a:schemeClr>
                </a:solidFill>
              </a:rPr>
              <a:t>excluded services</a:t>
            </a:r>
            <a:r>
              <a:rPr lang="en-US" sz="1800" dirty="0"/>
              <a:t> </a:t>
            </a:r>
          </a:p>
          <a:p>
            <a:pPr marL="688086" lvl="1" indent="-285750">
              <a:lnSpc>
                <a:spcPct val="120000"/>
              </a:lnSpc>
              <a:spcBef>
                <a:spcPts val="0"/>
              </a:spcBef>
              <a:spcAft>
                <a:spcPts val="0"/>
              </a:spcAft>
              <a:buFont typeface="Wingdings" panose="05000000000000000000" pitchFamily="2" charset="2"/>
              <a:buChar char="§"/>
            </a:pPr>
            <a:r>
              <a:rPr lang="en-US" sz="1800" dirty="0">
                <a:solidFill>
                  <a:schemeClr val="accent2">
                    <a:lumMod val="60000"/>
                    <a:lumOff val="40000"/>
                  </a:schemeClr>
                </a:solidFill>
              </a:rPr>
              <a:t>Excluded services</a:t>
            </a:r>
            <a:r>
              <a:rPr lang="en-US" sz="1800" dirty="0"/>
              <a:t> means, with respect to any property made available for use by customers -</a:t>
            </a:r>
          </a:p>
          <a:p>
            <a:pPr marL="914400" lvl="5" indent="-227013">
              <a:lnSpc>
                <a:spcPct val="120000"/>
              </a:lnSpc>
              <a:spcBef>
                <a:spcPts val="0"/>
              </a:spcBef>
              <a:spcAft>
                <a:spcPts val="0"/>
              </a:spcAft>
              <a:buFont typeface="+mj-lt"/>
              <a:buAutoNum type="arabicPeriod"/>
            </a:pPr>
            <a:r>
              <a:rPr lang="en-US" sz="1800" dirty="0"/>
              <a:t>Services necessary to permit the lawful use of the property; [or]</a:t>
            </a:r>
          </a:p>
          <a:p>
            <a:pPr marL="914400" lvl="5" indent="-227013">
              <a:lnSpc>
                <a:spcPct val="120000"/>
              </a:lnSpc>
              <a:spcBef>
                <a:spcPts val="0"/>
              </a:spcBef>
              <a:spcAft>
                <a:spcPts val="0"/>
              </a:spcAft>
              <a:buFont typeface="+mj-lt"/>
              <a:buAutoNum type="arabicPeriod"/>
            </a:pPr>
            <a:r>
              <a:rPr lang="en-US" sz="1800" dirty="0"/>
              <a:t>Services performed for improvements or repairs that extend the property's useful life for a period substantially longer than average period for which property is used by customers. Treas. Reg. § 1.469-1T(e)(3)(iv)(A)</a:t>
            </a:r>
          </a:p>
          <a:p>
            <a:pPr marL="344488" indent="-241300">
              <a:lnSpc>
                <a:spcPct val="120000"/>
              </a:lnSpc>
              <a:spcBef>
                <a:spcPts val="0"/>
              </a:spcBef>
              <a:spcAft>
                <a:spcPts val="0"/>
              </a:spcAft>
              <a:buFont typeface="Wingdings" panose="05000000000000000000" pitchFamily="2" charset="2"/>
              <a:buChar char="§"/>
            </a:pPr>
            <a:r>
              <a:rPr lang="en-US" sz="1800" dirty="0">
                <a:solidFill>
                  <a:schemeClr val="accent2">
                    <a:lumMod val="60000"/>
                    <a:lumOff val="40000"/>
                  </a:schemeClr>
                </a:solidFill>
              </a:rPr>
              <a:t>Extraordinary personal services</a:t>
            </a:r>
            <a:r>
              <a:rPr lang="en-US" sz="1800" dirty="0"/>
              <a:t> are provided by or on behalf of the owner of the property in connection with making the property available for use by customers. Treas. Reg. § 1.469-1T(e)(3)(ii)(C)</a:t>
            </a:r>
          </a:p>
        </p:txBody>
      </p:sp>
      <p:sp>
        <p:nvSpPr>
          <p:cNvPr id="4" name="Footer Placeholder 3"/>
          <p:cNvSpPr>
            <a:spLocks noGrp="1"/>
          </p:cNvSpPr>
          <p:nvPr>
            <p:ph type="ftr" sz="quarter" idx="11"/>
          </p:nvPr>
        </p:nvSpPr>
        <p:spPr>
          <a:xfrm>
            <a:off x="3715078" y="6283663"/>
            <a:ext cx="4822804" cy="365125"/>
          </a:xfrm>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15</a:t>
            </a:fld>
            <a:endParaRPr lang="en-US" dirty="0"/>
          </a:p>
        </p:txBody>
      </p:sp>
    </p:spTree>
    <p:extLst>
      <p:ext uri="{BB962C8B-B14F-4D97-AF65-F5344CB8AC3E}">
        <p14:creationId xmlns:p14="http://schemas.microsoft.com/office/powerpoint/2010/main" val="261394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767" y="286605"/>
            <a:ext cx="10945299" cy="1450757"/>
          </a:xfrm>
        </p:spPr>
        <p:txBody>
          <a:bodyPr>
            <a:normAutofit/>
          </a:bodyPr>
          <a:lstStyle/>
          <a:p>
            <a:pPr algn="ctr"/>
            <a:r>
              <a:rPr lang="en-US" sz="4400" b="1" dirty="0"/>
              <a:t>Did You Materially Participate?</a:t>
            </a:r>
          </a:p>
        </p:txBody>
      </p:sp>
      <p:sp>
        <p:nvSpPr>
          <p:cNvPr id="3" name="Content Placeholder 2"/>
          <p:cNvSpPr>
            <a:spLocks noGrp="1"/>
          </p:cNvSpPr>
          <p:nvPr>
            <p:ph idx="1"/>
          </p:nvPr>
        </p:nvSpPr>
        <p:spPr>
          <a:xfrm>
            <a:off x="618767" y="1890677"/>
            <a:ext cx="10945299" cy="3978417"/>
          </a:xfrm>
        </p:spPr>
        <p:txBody>
          <a:bodyPr>
            <a:normAutofit/>
          </a:bodyPr>
          <a:lstStyle/>
          <a:p>
            <a:pPr marL="230188" indent="-230188">
              <a:lnSpc>
                <a:spcPct val="100000"/>
              </a:lnSpc>
              <a:spcBef>
                <a:spcPts val="0"/>
              </a:spcBef>
              <a:spcAft>
                <a:spcPts val="0"/>
              </a:spcAft>
              <a:buFont typeface="Wingdings" panose="05000000000000000000" pitchFamily="2" charset="2"/>
              <a:buChar char="§"/>
            </a:pPr>
            <a:r>
              <a:rPr lang="en-US" sz="2200" dirty="0"/>
              <a:t>Even if your boat business is not a passive rental activity, you must establish that you </a:t>
            </a:r>
            <a:r>
              <a:rPr lang="en-US" sz="2200" dirty="0">
                <a:solidFill>
                  <a:schemeClr val="accent2">
                    <a:lumMod val="60000"/>
                    <a:lumOff val="40000"/>
                  </a:schemeClr>
                </a:solidFill>
              </a:rPr>
              <a:t>materially participate </a:t>
            </a:r>
            <a:r>
              <a:rPr lang="en-US" sz="2200" dirty="0"/>
              <a:t>in the business in order to claim net losses. IRC § 469(c).</a:t>
            </a:r>
          </a:p>
          <a:p>
            <a:pPr marL="230188" indent="-230188">
              <a:lnSpc>
                <a:spcPct val="100000"/>
              </a:lnSpc>
              <a:spcBef>
                <a:spcPts val="0"/>
              </a:spcBef>
              <a:spcAft>
                <a:spcPts val="0"/>
              </a:spcAft>
              <a:buFont typeface="Wingdings" panose="05000000000000000000" pitchFamily="2" charset="2"/>
              <a:buChar char="§"/>
            </a:pPr>
            <a:r>
              <a:rPr lang="en-US" sz="2200" dirty="0"/>
              <a:t>Treasury Regulations provide seven tests for </a:t>
            </a:r>
            <a:r>
              <a:rPr lang="en-US" sz="2200" dirty="0">
                <a:solidFill>
                  <a:schemeClr val="accent2">
                    <a:lumMod val="60000"/>
                    <a:lumOff val="40000"/>
                  </a:schemeClr>
                </a:solidFill>
              </a:rPr>
              <a:t>material participation</a:t>
            </a:r>
            <a:r>
              <a:rPr lang="en-US" sz="2200" dirty="0"/>
              <a:t>. Two are relevant to the boat business:</a:t>
            </a:r>
          </a:p>
          <a:p>
            <a:pPr marL="982980" indent="-342900">
              <a:lnSpc>
                <a:spcPct val="100000"/>
              </a:lnSpc>
              <a:spcBef>
                <a:spcPts val="0"/>
              </a:spcBef>
              <a:spcAft>
                <a:spcPts val="0"/>
              </a:spcAft>
              <a:buFont typeface="Wingdings" panose="05000000000000000000" pitchFamily="2" charset="2"/>
              <a:buChar char="§"/>
            </a:pPr>
            <a:r>
              <a:rPr lang="en-US" sz="2200" dirty="0"/>
              <a:t>Individual participates in the activity for more than 500 hours during such year</a:t>
            </a:r>
          </a:p>
          <a:p>
            <a:pPr marL="982980" indent="-342900">
              <a:lnSpc>
                <a:spcPct val="100000"/>
              </a:lnSpc>
              <a:spcBef>
                <a:spcPts val="0"/>
              </a:spcBef>
              <a:spcAft>
                <a:spcPts val="0"/>
              </a:spcAft>
              <a:buFont typeface="Wingdings" panose="05000000000000000000" pitchFamily="2" charset="2"/>
              <a:buChar char="§"/>
            </a:pPr>
            <a:r>
              <a:rPr lang="en-US" sz="2200" dirty="0"/>
              <a:t>Individual participates in the activity for more than 100 hours during such year, and his/her participation in such year is not less than participation in the activity of any other individual for such year.</a:t>
            </a:r>
          </a:p>
          <a:p>
            <a:pPr marL="982980" indent="-342900">
              <a:lnSpc>
                <a:spcPct val="100000"/>
              </a:lnSpc>
              <a:spcBef>
                <a:spcPts val="0"/>
              </a:spcBef>
              <a:spcAft>
                <a:spcPts val="0"/>
              </a:spcAft>
              <a:buFont typeface="Wingdings" panose="05000000000000000000" pitchFamily="2" charset="2"/>
              <a:buChar char="§"/>
            </a:pPr>
            <a:r>
              <a:rPr lang="en-US" sz="2200" dirty="0"/>
              <a:t>Treas. Reg. §§ 1.469-5T(a)(1) and (3)</a:t>
            </a:r>
          </a:p>
          <a:p>
            <a:pPr marL="982980" indent="-342900">
              <a:lnSpc>
                <a:spcPct val="100000"/>
              </a:lnSpc>
              <a:spcBef>
                <a:spcPts val="0"/>
              </a:spcBef>
              <a:spcAft>
                <a:spcPts val="0"/>
              </a:spcAft>
              <a:buFont typeface="Wingdings" panose="05000000000000000000" pitchFamily="2" charset="2"/>
              <a:buChar char="§"/>
            </a:pPr>
            <a:r>
              <a:rPr lang="en-US" sz="2200" dirty="0"/>
              <a:t>For purposes of the 100 hour test, a taxpayer’s spouse’s participation in the activity is treated as participation by the taxpayer. Treas. Reg. 1-469-5T(f)(3)</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16</a:t>
            </a:fld>
            <a:endParaRPr lang="en-US" dirty="0"/>
          </a:p>
        </p:txBody>
      </p:sp>
    </p:spTree>
    <p:extLst>
      <p:ext uri="{BB962C8B-B14F-4D97-AF65-F5344CB8AC3E}">
        <p14:creationId xmlns:p14="http://schemas.microsoft.com/office/powerpoint/2010/main" val="1181295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9630"/>
            <a:ext cx="10058400" cy="1619167"/>
          </a:xfrm>
        </p:spPr>
        <p:txBody>
          <a:bodyPr>
            <a:normAutofit/>
          </a:bodyPr>
          <a:lstStyle/>
          <a:p>
            <a:pPr algn="ctr"/>
            <a:r>
              <a:rPr lang="en-US" sz="4400" b="1" dirty="0"/>
              <a:t>Defining Material Participation</a:t>
            </a:r>
          </a:p>
        </p:txBody>
      </p:sp>
      <p:sp>
        <p:nvSpPr>
          <p:cNvPr id="3" name="Content Placeholder 2"/>
          <p:cNvSpPr>
            <a:spLocks noGrp="1"/>
          </p:cNvSpPr>
          <p:nvPr>
            <p:ph idx="1"/>
          </p:nvPr>
        </p:nvSpPr>
        <p:spPr>
          <a:xfrm>
            <a:off x="632517" y="1815050"/>
            <a:ext cx="10945300" cy="4303362"/>
          </a:xfrm>
        </p:spPr>
        <p:txBody>
          <a:bodyPr>
            <a:normAutofit/>
          </a:bodyPr>
          <a:lstStyle/>
          <a:p>
            <a:pPr marL="392112" indent="-285750">
              <a:lnSpc>
                <a:spcPct val="100000"/>
              </a:lnSpc>
              <a:spcBef>
                <a:spcPts val="0"/>
              </a:spcBef>
              <a:spcAft>
                <a:spcPts val="0"/>
              </a:spcAft>
              <a:buFont typeface="Wingdings" panose="05000000000000000000" pitchFamily="2" charset="2"/>
              <a:buChar char="§"/>
            </a:pPr>
            <a:r>
              <a:rPr lang="en-US" sz="1800" dirty="0"/>
              <a:t>To materially participate taxpayer must be involved in operations on a regular, continuous, and substantial basis. IRC § 469(h)(1)</a:t>
            </a:r>
          </a:p>
          <a:p>
            <a:pPr marL="392112" indent="-285750">
              <a:lnSpc>
                <a:spcPct val="100000"/>
              </a:lnSpc>
              <a:spcBef>
                <a:spcPts val="0"/>
              </a:spcBef>
              <a:spcAft>
                <a:spcPts val="0"/>
              </a:spcAft>
              <a:buFont typeface="Wingdings" panose="05000000000000000000" pitchFamily="2" charset="2"/>
              <a:buChar char="§"/>
            </a:pPr>
            <a:r>
              <a:rPr lang="en-US" sz="1800" dirty="0"/>
              <a:t>Materially participating in the boat chartering business can include, among other activities:</a:t>
            </a:r>
          </a:p>
          <a:p>
            <a:pPr marL="742950" indent="-285750">
              <a:lnSpc>
                <a:spcPct val="100000"/>
              </a:lnSpc>
              <a:spcBef>
                <a:spcPts val="0"/>
              </a:spcBef>
              <a:spcAft>
                <a:spcPts val="0"/>
              </a:spcAft>
              <a:buFont typeface="Wingdings" panose="05000000000000000000" pitchFamily="2" charset="2"/>
              <a:buChar char="§"/>
            </a:pPr>
            <a:r>
              <a:rPr lang="en-US" sz="1800" dirty="0"/>
              <a:t>Maintaining a website.</a:t>
            </a:r>
          </a:p>
          <a:p>
            <a:pPr marL="742950" indent="-285750">
              <a:lnSpc>
                <a:spcPct val="100000"/>
              </a:lnSpc>
              <a:spcBef>
                <a:spcPts val="0"/>
              </a:spcBef>
              <a:spcAft>
                <a:spcPts val="0"/>
              </a:spcAft>
              <a:buFont typeface="Wingdings" panose="05000000000000000000" pitchFamily="2" charset="2"/>
              <a:buChar char="§"/>
            </a:pPr>
            <a:r>
              <a:rPr lang="en-US" sz="1800" dirty="0"/>
              <a:t>Attending trade shows.</a:t>
            </a:r>
          </a:p>
          <a:p>
            <a:pPr marL="742950" indent="-285750">
              <a:lnSpc>
                <a:spcPct val="100000"/>
              </a:lnSpc>
              <a:spcBef>
                <a:spcPts val="0"/>
              </a:spcBef>
              <a:spcAft>
                <a:spcPts val="0"/>
              </a:spcAft>
              <a:buFont typeface="Wingdings" panose="05000000000000000000" pitchFamily="2" charset="2"/>
              <a:buChar char="§"/>
            </a:pPr>
            <a:r>
              <a:rPr lang="en-US" sz="1800" dirty="0"/>
              <a:t>Undertaking “familiarization trips” to proposed cruising grounds.</a:t>
            </a:r>
          </a:p>
          <a:p>
            <a:pPr marL="742950" indent="-285750">
              <a:lnSpc>
                <a:spcPct val="100000"/>
              </a:lnSpc>
              <a:spcBef>
                <a:spcPts val="0"/>
              </a:spcBef>
              <a:spcAft>
                <a:spcPts val="0"/>
              </a:spcAft>
              <a:buFont typeface="Wingdings" panose="05000000000000000000" pitchFamily="2" charset="2"/>
              <a:buChar char="§"/>
            </a:pPr>
            <a:r>
              <a:rPr lang="en-US" sz="1800" dirty="0"/>
              <a:t>Contract negotiation.</a:t>
            </a:r>
          </a:p>
          <a:p>
            <a:pPr marL="742950" indent="-285750">
              <a:lnSpc>
                <a:spcPct val="100000"/>
              </a:lnSpc>
              <a:spcBef>
                <a:spcPts val="0"/>
              </a:spcBef>
              <a:spcAft>
                <a:spcPts val="0"/>
              </a:spcAft>
              <a:buFont typeface="Wingdings" panose="05000000000000000000" pitchFamily="2" charset="2"/>
              <a:buChar char="§"/>
            </a:pPr>
            <a:r>
              <a:rPr lang="en-US" sz="1800" dirty="0"/>
              <a:t>Asset inspection trips.</a:t>
            </a:r>
          </a:p>
          <a:p>
            <a:pPr marL="457200" indent="-274320">
              <a:lnSpc>
                <a:spcPct val="100000"/>
              </a:lnSpc>
              <a:spcBef>
                <a:spcPts val="0"/>
              </a:spcBef>
              <a:spcAft>
                <a:spcPts val="0"/>
              </a:spcAft>
              <a:buFont typeface="Wingdings" panose="05000000000000000000" pitchFamily="2" charset="2"/>
              <a:buChar char="§"/>
            </a:pPr>
            <a:r>
              <a:rPr lang="en-US" sz="1800" dirty="0"/>
              <a:t>Establishing </a:t>
            </a:r>
            <a:r>
              <a:rPr lang="en-US" sz="1800" dirty="0">
                <a:solidFill>
                  <a:schemeClr val="accent2">
                    <a:lumMod val="60000"/>
                    <a:lumOff val="40000"/>
                  </a:schemeClr>
                </a:solidFill>
              </a:rPr>
              <a:t>material participation</a:t>
            </a:r>
            <a:r>
              <a:rPr lang="en-US" sz="1800" dirty="0"/>
              <a:t>: </a:t>
            </a:r>
          </a:p>
          <a:p>
            <a:pPr marL="742950" indent="-285750">
              <a:lnSpc>
                <a:spcPct val="100000"/>
              </a:lnSpc>
              <a:spcBef>
                <a:spcPts val="0"/>
              </a:spcBef>
              <a:spcAft>
                <a:spcPts val="0"/>
              </a:spcAft>
              <a:buFont typeface="Wingdings" panose="05000000000000000000" pitchFamily="2" charset="2"/>
              <a:buChar char="§"/>
            </a:pPr>
            <a:r>
              <a:rPr lang="en-US" sz="1800" dirty="0"/>
              <a:t>Best practice: contemporaneous daily time reports, logs, or similar documents</a:t>
            </a:r>
          </a:p>
          <a:p>
            <a:pPr marL="742950" indent="-285750">
              <a:lnSpc>
                <a:spcPct val="100000"/>
              </a:lnSpc>
              <a:spcBef>
                <a:spcPts val="0"/>
              </a:spcBef>
              <a:spcAft>
                <a:spcPts val="0"/>
              </a:spcAft>
              <a:buFont typeface="Wingdings" panose="05000000000000000000" pitchFamily="2" charset="2"/>
              <a:buChar char="§"/>
            </a:pPr>
            <a:r>
              <a:rPr lang="en-US" sz="1800" dirty="0"/>
              <a:t>Such documents are not required if participation can be established by other </a:t>
            </a:r>
            <a:r>
              <a:rPr lang="en-US" sz="1800" dirty="0">
                <a:solidFill>
                  <a:schemeClr val="accent2">
                    <a:lumMod val="60000"/>
                    <a:lumOff val="40000"/>
                  </a:schemeClr>
                </a:solidFill>
              </a:rPr>
              <a:t>reasonable means</a:t>
            </a:r>
          </a:p>
          <a:p>
            <a:pPr marL="742950" indent="-285750">
              <a:lnSpc>
                <a:spcPct val="100000"/>
              </a:lnSpc>
              <a:spcBef>
                <a:spcPts val="0"/>
              </a:spcBef>
              <a:spcAft>
                <a:spcPts val="0"/>
              </a:spcAft>
              <a:buFont typeface="Wingdings" panose="05000000000000000000" pitchFamily="2" charset="2"/>
              <a:buChar char="§"/>
            </a:pPr>
            <a:r>
              <a:rPr lang="en-US" sz="1800" dirty="0">
                <a:solidFill>
                  <a:schemeClr val="accent2">
                    <a:lumMod val="60000"/>
                    <a:lumOff val="40000"/>
                  </a:schemeClr>
                </a:solidFill>
              </a:rPr>
              <a:t>Reasonable means</a:t>
            </a:r>
            <a:r>
              <a:rPr lang="en-US" sz="1800" dirty="0"/>
              <a:t> may include but are not limited to the identification of services performed over a period of time and the approximate number of hours spent performing such services during such period, based on appointment books, calendars, or narrative summaries.</a:t>
            </a:r>
          </a:p>
          <a:p>
            <a:pPr marL="1028700" indent="-285750">
              <a:lnSpc>
                <a:spcPct val="100000"/>
              </a:lnSpc>
              <a:spcBef>
                <a:spcPts val="0"/>
              </a:spcBef>
              <a:spcAft>
                <a:spcPts val="0"/>
              </a:spcAft>
              <a:buFont typeface="Wingdings" panose="05000000000000000000" pitchFamily="2" charset="2"/>
              <a:buChar char="§"/>
            </a:pPr>
            <a:r>
              <a:rPr lang="en-US" sz="1800" dirty="0"/>
              <a:t>Treas. Reg. § 1.469–5T(f)(4)</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17</a:t>
            </a:fld>
            <a:endParaRPr lang="en-US" dirty="0"/>
          </a:p>
        </p:txBody>
      </p:sp>
    </p:spTree>
    <p:extLst>
      <p:ext uri="{BB962C8B-B14F-4D97-AF65-F5344CB8AC3E}">
        <p14:creationId xmlns:p14="http://schemas.microsoft.com/office/powerpoint/2010/main" val="2010463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a:t>Kline v. Commissioner</a:t>
            </a:r>
            <a:r>
              <a:rPr lang="en-US" sz="4000" b="1" dirty="0"/>
              <a:t>, T.C. Memo 2015-144</a:t>
            </a:r>
          </a:p>
        </p:txBody>
      </p:sp>
      <p:sp>
        <p:nvSpPr>
          <p:cNvPr id="3" name="Content Placeholder 2"/>
          <p:cNvSpPr>
            <a:spLocks noGrp="1"/>
          </p:cNvSpPr>
          <p:nvPr>
            <p:ph idx="1"/>
          </p:nvPr>
        </p:nvSpPr>
        <p:spPr>
          <a:xfrm>
            <a:off x="625642" y="1794424"/>
            <a:ext cx="10924674" cy="4074670"/>
          </a:xfrm>
        </p:spPr>
        <p:txBody>
          <a:bodyPr>
            <a:normAutofit lnSpcReduction="10000"/>
          </a:bodyPr>
          <a:lstStyle/>
          <a:p>
            <a:pPr marL="446088" indent="-342900">
              <a:lnSpc>
                <a:spcPct val="100000"/>
              </a:lnSpc>
              <a:spcBef>
                <a:spcPts val="0"/>
              </a:spcBef>
              <a:spcAft>
                <a:spcPts val="0"/>
              </a:spcAft>
              <a:buFont typeface="Wingdings" panose="05000000000000000000" pitchFamily="2" charset="2"/>
              <a:buChar char="§"/>
            </a:pPr>
            <a:r>
              <a:rPr lang="en-US" sz="2400" dirty="0"/>
              <a:t>Court considered whether boat charter business was a passive activity</a:t>
            </a:r>
          </a:p>
          <a:p>
            <a:pPr marL="446088" indent="-342900">
              <a:lnSpc>
                <a:spcPct val="100000"/>
              </a:lnSpc>
              <a:spcBef>
                <a:spcPts val="0"/>
              </a:spcBef>
              <a:spcAft>
                <a:spcPts val="0"/>
              </a:spcAft>
              <a:buFont typeface="Wingdings" panose="05000000000000000000" pitchFamily="2" charset="2"/>
              <a:buChar char="§"/>
            </a:pPr>
            <a:r>
              <a:rPr lang="en-US" sz="2400" dirty="0"/>
              <a:t>Parties stipulated that the average period of customers’ use of Petitioners’ two boats was less than 7 days</a:t>
            </a:r>
          </a:p>
          <a:p>
            <a:pPr marL="446088" indent="-342900">
              <a:lnSpc>
                <a:spcPct val="100000"/>
              </a:lnSpc>
              <a:spcBef>
                <a:spcPts val="0"/>
              </a:spcBef>
              <a:spcAft>
                <a:spcPts val="0"/>
              </a:spcAft>
              <a:buFont typeface="Wingdings" panose="05000000000000000000" pitchFamily="2" charset="2"/>
              <a:buChar char="§"/>
            </a:pPr>
            <a:r>
              <a:rPr lang="en-US" sz="2400" dirty="0"/>
              <a:t>IRS conceded that Petitioners engaged in a charter business, but argued that they did not </a:t>
            </a:r>
            <a:r>
              <a:rPr lang="en-US" sz="2400" i="1" dirty="0"/>
              <a:t>materially participate</a:t>
            </a:r>
            <a:r>
              <a:rPr lang="en-US" sz="2400" dirty="0"/>
              <a:t> in the charter business</a:t>
            </a:r>
          </a:p>
          <a:p>
            <a:pPr marL="446088" indent="-342900">
              <a:lnSpc>
                <a:spcPct val="100000"/>
              </a:lnSpc>
              <a:spcBef>
                <a:spcPts val="0"/>
              </a:spcBef>
              <a:spcAft>
                <a:spcPts val="0"/>
              </a:spcAft>
              <a:buFont typeface="Wingdings" panose="05000000000000000000" pitchFamily="2" charset="2"/>
              <a:buChar char="§"/>
            </a:pPr>
            <a:r>
              <a:rPr lang="en-US" sz="2400" dirty="0"/>
              <a:t>Under Treas. Reg. § 1.469-5T(a)(3), Petitioners established that they spent 100 hours or more each year engaged in the charter business, including charters in which the husband took part as captain and the wife organized provisions</a:t>
            </a:r>
          </a:p>
          <a:p>
            <a:pPr marL="446088" indent="-342900">
              <a:lnSpc>
                <a:spcPct val="100000"/>
              </a:lnSpc>
              <a:spcBef>
                <a:spcPts val="0"/>
              </a:spcBef>
              <a:spcAft>
                <a:spcPts val="0"/>
              </a:spcAft>
              <a:buFont typeface="Wingdings" panose="05000000000000000000" pitchFamily="2" charset="2"/>
              <a:buChar char="§"/>
            </a:pPr>
            <a:r>
              <a:rPr lang="en-US" sz="2400" dirty="0"/>
              <a:t>Petitioners’ participation in some of the charters did not preclude materially participation, since they spent time preparing for and sailing on those charters</a:t>
            </a:r>
          </a:p>
          <a:p>
            <a:pPr marL="446088" indent="-342900">
              <a:lnSpc>
                <a:spcPct val="100000"/>
              </a:lnSpc>
              <a:spcBef>
                <a:spcPts val="0"/>
              </a:spcBef>
              <a:spcAft>
                <a:spcPts val="0"/>
              </a:spcAft>
              <a:buFont typeface="Wingdings" panose="05000000000000000000" pitchFamily="2" charset="2"/>
              <a:buChar char="§"/>
            </a:pPr>
            <a:r>
              <a:rPr lang="en-US" sz="2400" dirty="0"/>
              <a:t>Court held that the losses were losses from an active, not passive, activity</a:t>
            </a:r>
          </a:p>
        </p:txBody>
      </p:sp>
      <p:sp>
        <p:nvSpPr>
          <p:cNvPr id="4" name="Footer Placeholder 3"/>
          <p:cNvSpPr>
            <a:spLocks noGrp="1"/>
          </p:cNvSpPr>
          <p:nvPr>
            <p:ph type="ftr" sz="quarter" idx="11"/>
          </p:nvPr>
        </p:nvSpPr>
        <p:spPr/>
        <p:txBody>
          <a:bodyPr/>
          <a:lstStyle/>
          <a:p>
            <a:r>
              <a:rPr lang="en-US" dirty="0"/>
              <a:t>© 2017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18</a:t>
            </a:fld>
            <a:endParaRPr lang="en-US" dirty="0"/>
          </a:p>
        </p:txBody>
      </p:sp>
    </p:spTree>
    <p:extLst>
      <p:ext uri="{BB962C8B-B14F-4D97-AF65-F5344CB8AC3E}">
        <p14:creationId xmlns:p14="http://schemas.microsoft.com/office/powerpoint/2010/main" val="4155382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a:t>White v. Commissioner,</a:t>
            </a:r>
            <a:r>
              <a:rPr lang="en-US" sz="4000" b="1" dirty="0"/>
              <a:t> T.C. Summ. Op. 2004-139</a:t>
            </a:r>
          </a:p>
        </p:txBody>
      </p:sp>
      <p:sp>
        <p:nvSpPr>
          <p:cNvPr id="3" name="Content Placeholder 2"/>
          <p:cNvSpPr>
            <a:spLocks noGrp="1"/>
          </p:cNvSpPr>
          <p:nvPr>
            <p:ph idx="1"/>
          </p:nvPr>
        </p:nvSpPr>
        <p:spPr>
          <a:xfrm>
            <a:off x="397565" y="1737363"/>
            <a:ext cx="11441927" cy="4131732"/>
          </a:xfrm>
        </p:spPr>
        <p:txBody>
          <a:bodyPr>
            <a:noAutofit/>
          </a:bodyPr>
          <a:lstStyle/>
          <a:p>
            <a:pPr marL="449263" indent="-342900">
              <a:lnSpc>
                <a:spcPct val="100000"/>
              </a:lnSpc>
              <a:spcBef>
                <a:spcPts val="0"/>
              </a:spcBef>
              <a:spcAft>
                <a:spcPts val="0"/>
              </a:spcAft>
              <a:buFont typeface="Wingdings" panose="05000000000000000000" pitchFamily="2" charset="2"/>
              <a:buChar char="§"/>
            </a:pPr>
            <a:r>
              <a:rPr lang="en-US" sz="2100" dirty="0"/>
              <a:t>Yacht owners leased their boat for a year to a charter boat business with control over to customers</a:t>
            </a:r>
          </a:p>
          <a:p>
            <a:pPr marL="449263" indent="-342900">
              <a:lnSpc>
                <a:spcPct val="100000"/>
              </a:lnSpc>
              <a:spcBef>
                <a:spcPts val="0"/>
              </a:spcBef>
              <a:spcAft>
                <a:spcPts val="0"/>
              </a:spcAft>
              <a:buFont typeface="Wingdings" panose="05000000000000000000" pitchFamily="2" charset="2"/>
              <a:buChar char="§"/>
            </a:pPr>
            <a:r>
              <a:rPr lang="en-US" sz="2100" dirty="0"/>
              <a:t>Court held that the </a:t>
            </a:r>
            <a:r>
              <a:rPr lang="en-US" sz="2100" dirty="0">
                <a:solidFill>
                  <a:schemeClr val="accent2">
                    <a:lumMod val="60000"/>
                    <a:lumOff val="40000"/>
                  </a:schemeClr>
                </a:solidFill>
              </a:rPr>
              <a:t>one-year lease was the average rental period </a:t>
            </a:r>
            <a:r>
              <a:rPr lang="en-US" sz="2100" dirty="0"/>
              <a:t>(Treas. Reg. § 1.469-1T(e)(3)(ii)(A))</a:t>
            </a:r>
          </a:p>
          <a:p>
            <a:pPr marL="449263" indent="-342900">
              <a:lnSpc>
                <a:spcPct val="100000"/>
              </a:lnSpc>
              <a:spcBef>
                <a:spcPts val="0"/>
              </a:spcBef>
              <a:spcAft>
                <a:spcPts val="0"/>
              </a:spcAft>
              <a:buFont typeface="Wingdings" panose="05000000000000000000" pitchFamily="2" charset="2"/>
              <a:buChar char="§"/>
            </a:pPr>
            <a:r>
              <a:rPr lang="en-US" sz="2100" dirty="0"/>
              <a:t>Yacht owners argued that maintenance services to the boat-charter business, including updating the boat’s webpage, searching for and acquiring proper repair parts, performing installations, and routine maintenance to keep the yacht in pristine condition constituted </a:t>
            </a:r>
            <a:r>
              <a:rPr lang="en-US" sz="2100" dirty="0">
                <a:solidFill>
                  <a:schemeClr val="accent2">
                    <a:lumMod val="60000"/>
                    <a:lumOff val="40000"/>
                  </a:schemeClr>
                </a:solidFill>
              </a:rPr>
              <a:t>exceptional personal services</a:t>
            </a:r>
            <a:r>
              <a:rPr lang="en-US" sz="2100" dirty="0"/>
              <a:t>.</a:t>
            </a:r>
          </a:p>
          <a:p>
            <a:pPr marL="449263" indent="-342900">
              <a:lnSpc>
                <a:spcPct val="100000"/>
              </a:lnSpc>
              <a:spcBef>
                <a:spcPts val="0"/>
              </a:spcBef>
              <a:spcAft>
                <a:spcPts val="0"/>
              </a:spcAft>
              <a:buFont typeface="Wingdings" panose="05000000000000000000" pitchFamily="2" charset="2"/>
              <a:buChar char="§"/>
            </a:pPr>
            <a:r>
              <a:rPr lang="en-US" sz="2100" dirty="0"/>
              <a:t>Court rejected this argument:</a:t>
            </a:r>
          </a:p>
          <a:p>
            <a:pPr marL="668719" lvl="1" indent="-342900">
              <a:lnSpc>
                <a:spcPct val="100000"/>
              </a:lnSpc>
              <a:spcBef>
                <a:spcPts val="0"/>
              </a:spcBef>
              <a:spcAft>
                <a:spcPts val="0"/>
              </a:spcAft>
              <a:buFont typeface="Wingdings" panose="05000000000000000000" pitchFamily="2" charset="2"/>
              <a:buChar char="§"/>
            </a:pPr>
            <a:r>
              <a:rPr lang="en-US" sz="2100" dirty="0"/>
              <a:t>All of petitioners' personal services . . . were provided in connection with the use of their sailboat by [a charter business and the charter business’s] third-party charterers, and such use of petitioners' sailboat was not incidental to the personal services provided by petitioners.</a:t>
            </a:r>
          </a:p>
          <a:p>
            <a:pPr marL="668719" lvl="1" indent="-342900">
              <a:lnSpc>
                <a:spcPct val="100000"/>
              </a:lnSpc>
              <a:spcBef>
                <a:spcPts val="0"/>
              </a:spcBef>
              <a:spcAft>
                <a:spcPts val="0"/>
              </a:spcAft>
              <a:buFont typeface="Wingdings" panose="05000000000000000000" pitchFamily="2" charset="2"/>
              <a:buChar char="§"/>
            </a:pPr>
            <a:r>
              <a:rPr lang="en-US" sz="2100" dirty="0"/>
              <a:t>Although prospective charterers may have selected [the sailboat] because of its pristine condition, a charterer's objective is to rent a well-maintained sailboat rather than to obtain a sailboat incidental to the receipt of petitioners' cleaning, maintenance, and repair services.</a:t>
            </a:r>
          </a:p>
        </p:txBody>
      </p:sp>
      <p:sp>
        <p:nvSpPr>
          <p:cNvPr id="4" name="Footer Placeholder 3"/>
          <p:cNvSpPr>
            <a:spLocks noGrp="1"/>
          </p:cNvSpPr>
          <p:nvPr>
            <p:ph type="ftr" sz="quarter" idx="11"/>
          </p:nvPr>
        </p:nvSpPr>
        <p:spPr/>
        <p:txBody>
          <a:bodyPr/>
          <a:lstStyle/>
          <a:p>
            <a:r>
              <a:rPr lang="en-US" dirty="0"/>
              <a:t>© 2017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19</a:t>
            </a:fld>
            <a:endParaRPr lang="en-US" dirty="0"/>
          </a:p>
        </p:txBody>
      </p:sp>
    </p:spTree>
    <p:extLst>
      <p:ext uri="{BB962C8B-B14F-4D97-AF65-F5344CB8AC3E}">
        <p14:creationId xmlns:p14="http://schemas.microsoft.com/office/powerpoint/2010/main" val="163215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The Business of Borrowing Boats</a:t>
            </a:r>
          </a:p>
        </p:txBody>
      </p:sp>
      <p:sp>
        <p:nvSpPr>
          <p:cNvPr id="3" name="Content Placeholder 2"/>
          <p:cNvSpPr>
            <a:spLocks noGrp="1"/>
          </p:cNvSpPr>
          <p:nvPr>
            <p:ph idx="1"/>
          </p:nvPr>
        </p:nvSpPr>
        <p:spPr>
          <a:xfrm>
            <a:off x="605017" y="1677546"/>
            <a:ext cx="10972800" cy="4413972"/>
          </a:xfrm>
        </p:spPr>
        <p:txBody>
          <a:bodyPr>
            <a:noAutofit/>
          </a:bodyPr>
          <a:lstStyle/>
          <a:p>
            <a:pPr marL="273050" indent="-273050">
              <a:buFont typeface="Wingdings" panose="05000000000000000000" pitchFamily="2" charset="2"/>
              <a:buChar char="§"/>
            </a:pPr>
            <a:r>
              <a:rPr lang="en-US" sz="2800" dirty="0"/>
              <a:t>Following the business model of companies like Airbnb, owners are offering their boats to third parties for rental</a:t>
            </a:r>
          </a:p>
          <a:p>
            <a:pPr marL="273050" indent="-273050">
              <a:buFont typeface="Wingdings" panose="05000000000000000000" pitchFamily="2" charset="2"/>
              <a:buChar char="§"/>
            </a:pPr>
            <a:r>
              <a:rPr lang="en-US" sz="2800" dirty="0"/>
              <a:t>Peer-to-peer renting is on the rise, with owners listing their boats through third party websites that connect them with potential renters (boatsetter.com, getmyboat.com, SamBoat.com) </a:t>
            </a:r>
          </a:p>
          <a:p>
            <a:pPr marL="273050" indent="-273050">
              <a:buFont typeface="Wingdings" panose="05000000000000000000" pitchFamily="2" charset="2"/>
              <a:buChar char="§"/>
            </a:pPr>
            <a:r>
              <a:rPr lang="en-US" sz="2800" dirty="0"/>
              <a:t>Owners can decide when their boat is available, how long the rental period will be, how much the rental will cost, and whether a potential renter can use their boat.</a:t>
            </a:r>
          </a:p>
          <a:p>
            <a:pPr marL="273050" indent="-273050">
              <a:buFont typeface="Wingdings" panose="05000000000000000000" pitchFamily="2" charset="2"/>
              <a:buChar char="§"/>
            </a:pPr>
            <a:r>
              <a:rPr lang="en-US" sz="2800" dirty="0"/>
              <a:t>Brokers and management companies will manage logistics for </a:t>
            </a:r>
            <a:r>
              <a:rPr lang="en-US" sz="2800"/>
              <a:t>a fee</a:t>
            </a:r>
            <a:endParaRPr lang="en-US" sz="2800" dirty="0"/>
          </a:p>
          <a:p>
            <a:pPr marL="273050" indent="-273050">
              <a:buFont typeface="Wingdings" panose="05000000000000000000" pitchFamily="2" charset="2"/>
              <a:buChar char="§"/>
            </a:pPr>
            <a:r>
              <a:rPr lang="en-US" sz="2800" dirty="0">
                <a:solidFill>
                  <a:schemeClr val="accent2">
                    <a:lumMod val="60000"/>
                    <a:lumOff val="40000"/>
                  </a:schemeClr>
                </a:solidFill>
              </a:rPr>
              <a:t>With the rental income, comes tax reporting obligations</a:t>
            </a:r>
          </a:p>
          <a:p>
            <a:pPr marL="273050" indent="-273050">
              <a:buFont typeface="Wingdings" panose="05000000000000000000" pitchFamily="2" charset="2"/>
              <a:buChar char="§"/>
            </a:pPr>
            <a:endParaRPr lang="en-US" sz="2400" dirty="0"/>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2</a:t>
            </a:fld>
            <a:endParaRPr lang="en-US" dirty="0"/>
          </a:p>
        </p:txBody>
      </p:sp>
    </p:spTree>
    <p:extLst>
      <p:ext uri="{BB962C8B-B14F-4D97-AF65-F5344CB8AC3E}">
        <p14:creationId xmlns:p14="http://schemas.microsoft.com/office/powerpoint/2010/main" val="22577030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397" y="286605"/>
            <a:ext cx="11060264" cy="1559129"/>
          </a:xfrm>
        </p:spPr>
        <p:txBody>
          <a:bodyPr>
            <a:normAutofit/>
          </a:bodyPr>
          <a:lstStyle/>
          <a:p>
            <a:r>
              <a:rPr lang="en-US" sz="3800" b="1" dirty="0"/>
              <a:t>Boats used for Entertainment, Amusement or Recreation</a:t>
            </a:r>
          </a:p>
        </p:txBody>
      </p:sp>
      <p:sp>
        <p:nvSpPr>
          <p:cNvPr id="3" name="Content Placeholder 2"/>
          <p:cNvSpPr>
            <a:spLocks noGrp="1"/>
          </p:cNvSpPr>
          <p:nvPr>
            <p:ph idx="1"/>
          </p:nvPr>
        </p:nvSpPr>
        <p:spPr>
          <a:xfrm>
            <a:off x="543339" y="1845734"/>
            <a:ext cx="11176884" cy="4023360"/>
          </a:xfrm>
        </p:spPr>
        <p:txBody>
          <a:bodyPr>
            <a:noAutofit/>
          </a:bodyPr>
          <a:lstStyle/>
          <a:p>
            <a:pPr>
              <a:lnSpc>
                <a:spcPct val="100000"/>
              </a:lnSpc>
              <a:spcBef>
                <a:spcPts val="0"/>
              </a:spcBef>
              <a:spcAft>
                <a:spcPts val="0"/>
              </a:spcAft>
            </a:pPr>
            <a:r>
              <a:rPr lang="en-US" sz="2100" dirty="0"/>
              <a:t>Under IRC § 274(a)(1)(B), no deduction is permitted with respect to a facility used in a connection with “an activity generally considered to constitute entertainment, amusement or recreation.”</a:t>
            </a:r>
          </a:p>
          <a:p>
            <a:pPr>
              <a:lnSpc>
                <a:spcPct val="100000"/>
              </a:lnSpc>
              <a:spcBef>
                <a:spcPts val="0"/>
              </a:spcBef>
              <a:spcAft>
                <a:spcPts val="0"/>
              </a:spcAft>
            </a:pPr>
            <a:endParaRPr lang="en-US" sz="1200" dirty="0"/>
          </a:p>
          <a:p>
            <a:pPr>
              <a:lnSpc>
                <a:spcPct val="100000"/>
              </a:lnSpc>
              <a:spcBef>
                <a:spcPts val="0"/>
              </a:spcBef>
              <a:spcAft>
                <a:spcPts val="0"/>
              </a:spcAft>
            </a:pPr>
            <a:r>
              <a:rPr lang="en-US" sz="2100" i="1" dirty="0"/>
              <a:t>Catalano v. Commissioner</a:t>
            </a:r>
            <a:r>
              <a:rPr lang="en-US" sz="2100" dirty="0"/>
              <a:t>, 240 F.3d 842 (9th Cir 2001)</a:t>
            </a:r>
          </a:p>
          <a:p>
            <a:pPr>
              <a:lnSpc>
                <a:spcPct val="100000"/>
              </a:lnSpc>
              <a:spcBef>
                <a:spcPts val="0"/>
              </a:spcBef>
              <a:spcAft>
                <a:spcPts val="0"/>
              </a:spcAft>
            </a:pPr>
            <a:r>
              <a:rPr lang="en-US" sz="2100" dirty="0"/>
              <a:t>An attorney leased three boats to his S corporation, which used the boats to entertain clients and deducted the lease payments.  Court held that the boats constituted entertainment facilities and so the deductions were prohibited.  </a:t>
            </a:r>
          </a:p>
          <a:p>
            <a:pPr>
              <a:lnSpc>
                <a:spcPct val="100000"/>
              </a:lnSpc>
              <a:spcBef>
                <a:spcPts val="0"/>
              </a:spcBef>
              <a:spcAft>
                <a:spcPts val="0"/>
              </a:spcAft>
            </a:pPr>
            <a:endParaRPr lang="en-US" sz="1200" i="1" u="sng" dirty="0"/>
          </a:p>
          <a:p>
            <a:pPr>
              <a:lnSpc>
                <a:spcPct val="100000"/>
              </a:lnSpc>
              <a:spcBef>
                <a:spcPts val="0"/>
              </a:spcBef>
              <a:spcAft>
                <a:spcPts val="0"/>
              </a:spcAft>
            </a:pPr>
            <a:r>
              <a:rPr lang="en-US" sz="2100" i="1" dirty="0"/>
              <a:t>Frisbie, Inc. v. Commissioner</a:t>
            </a:r>
            <a:r>
              <a:rPr lang="en-US" sz="2100" dirty="0"/>
              <a:t>, T.C. Memo. 1990-419</a:t>
            </a:r>
          </a:p>
          <a:p>
            <a:pPr>
              <a:lnSpc>
                <a:spcPct val="100000"/>
              </a:lnSpc>
              <a:spcBef>
                <a:spcPts val="0"/>
              </a:spcBef>
              <a:spcAft>
                <a:spcPts val="0"/>
              </a:spcAft>
            </a:pPr>
            <a:r>
              <a:rPr lang="en-US" sz="2100" dirty="0"/>
              <a:t>The court held that, “Any entertainment use of a sailboat constitutes an absolute bar to deductibility of business expenses.”  Consequently, although a taxpayer used a sailboat for business meetings and “lodging attendant to business activities,” the fact that he also used the boat for his and clients’ personal sailing pleasure operated as an absolute bar to the claimed deductions related to the boat.</a:t>
            </a:r>
          </a:p>
        </p:txBody>
      </p:sp>
      <p:sp>
        <p:nvSpPr>
          <p:cNvPr id="4" name="Footer Placeholder 3"/>
          <p:cNvSpPr>
            <a:spLocks noGrp="1"/>
          </p:cNvSpPr>
          <p:nvPr>
            <p:ph type="ftr" sz="quarter" idx="11"/>
          </p:nvPr>
        </p:nvSpPr>
        <p:spPr/>
        <p:txBody>
          <a:bodyPr/>
          <a:lstStyle/>
          <a:p>
            <a:r>
              <a:rPr lang="en-US" dirty="0"/>
              <a:t>© 2017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20</a:t>
            </a:fld>
            <a:endParaRPr lang="en-US" dirty="0"/>
          </a:p>
        </p:txBody>
      </p:sp>
    </p:spTree>
    <p:extLst>
      <p:ext uri="{BB962C8B-B14F-4D97-AF65-F5344CB8AC3E}">
        <p14:creationId xmlns:p14="http://schemas.microsoft.com/office/powerpoint/2010/main" val="33183936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Boat as a Second Home</a:t>
            </a:r>
          </a:p>
        </p:txBody>
      </p:sp>
      <p:sp>
        <p:nvSpPr>
          <p:cNvPr id="3" name="Content Placeholder 2"/>
          <p:cNvSpPr>
            <a:spLocks noGrp="1"/>
          </p:cNvSpPr>
          <p:nvPr>
            <p:ph idx="1"/>
          </p:nvPr>
        </p:nvSpPr>
        <p:spPr>
          <a:xfrm>
            <a:off x="429370" y="1737362"/>
            <a:ext cx="11410121" cy="4131732"/>
          </a:xfrm>
        </p:spPr>
        <p:txBody>
          <a:bodyPr>
            <a:noAutofit/>
          </a:bodyPr>
          <a:lstStyle/>
          <a:p>
            <a:pPr marL="461963" indent="-273050">
              <a:lnSpc>
                <a:spcPct val="100000"/>
              </a:lnSpc>
              <a:spcBef>
                <a:spcPts val="0"/>
              </a:spcBef>
              <a:spcAft>
                <a:spcPts val="0"/>
              </a:spcAft>
              <a:buFont typeface="Wingdings" panose="05000000000000000000" pitchFamily="2" charset="2"/>
              <a:buChar char="§"/>
            </a:pPr>
            <a:r>
              <a:rPr lang="en-US" sz="2400" dirty="0"/>
              <a:t>Watercraft that has at least one berth, a galley, and toilet can qualify for a mortgage interest deduction on a second home. Temp. Reg. § 1.163-10T</a:t>
            </a:r>
          </a:p>
          <a:p>
            <a:pPr marL="461963" indent="-273050">
              <a:lnSpc>
                <a:spcPct val="100000"/>
              </a:lnSpc>
              <a:spcBef>
                <a:spcPts val="0"/>
              </a:spcBef>
              <a:spcAft>
                <a:spcPts val="0"/>
              </a:spcAft>
              <a:buFont typeface="Wingdings" panose="05000000000000000000" pitchFamily="2" charset="2"/>
              <a:buChar char="§"/>
            </a:pPr>
            <a:r>
              <a:rPr lang="en-US" sz="2400" dirty="0"/>
              <a:t>Deductions are limited for rentals of a second home used for personal purposes:</a:t>
            </a:r>
          </a:p>
          <a:p>
            <a:pPr marL="681419" lvl="1" indent="-273050">
              <a:lnSpc>
                <a:spcPct val="100000"/>
              </a:lnSpc>
              <a:spcBef>
                <a:spcPts val="0"/>
              </a:spcBef>
              <a:spcAft>
                <a:spcPts val="0"/>
              </a:spcAft>
              <a:buFont typeface="Courier New" panose="02070309020205020404" pitchFamily="49" charset="0"/>
              <a:buChar char="o"/>
            </a:pPr>
            <a:r>
              <a:rPr lang="en-US" sz="2400" dirty="0"/>
              <a:t>If taxpayer rents out the second-home boat, she must use it herself for the longer of 15 days or 10% of the number of days she rents it out, to take itemized deductions for a second home. IRC § 280A(d)(1)</a:t>
            </a:r>
          </a:p>
          <a:p>
            <a:pPr marL="681419" lvl="1" indent="-273050">
              <a:lnSpc>
                <a:spcPct val="100000"/>
              </a:lnSpc>
              <a:spcBef>
                <a:spcPts val="0"/>
              </a:spcBef>
              <a:spcAft>
                <a:spcPts val="0"/>
              </a:spcAft>
              <a:buFont typeface="Courier New" panose="02070309020205020404" pitchFamily="49" charset="0"/>
              <a:buChar char="o"/>
            </a:pPr>
            <a:r>
              <a:rPr lang="en-US" sz="2400" dirty="0"/>
              <a:t>If a boat is not a personal residence because there are too many rental or too few personal-use days, it is treated as rental property, and all expenses (including interest) are allocated between rental use and personal use.  The personal use portion of interest expense is not deductible because the property fails to qualify as a residence.</a:t>
            </a:r>
          </a:p>
          <a:p>
            <a:pPr marL="461963" indent="-273050">
              <a:lnSpc>
                <a:spcPct val="100000"/>
              </a:lnSpc>
              <a:spcBef>
                <a:spcPts val="0"/>
              </a:spcBef>
              <a:spcAft>
                <a:spcPts val="0"/>
              </a:spcAft>
              <a:buFont typeface="Wingdings" panose="05000000000000000000" pitchFamily="2" charset="2"/>
              <a:buChar char="§"/>
            </a:pPr>
            <a:r>
              <a:rPr lang="en-US" sz="2400" dirty="0"/>
              <a:t>Expenses attributable to rental use are deductible (but are subject to the passive activity, hobby loss, and at-risk limitations).</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21</a:t>
            </a:fld>
            <a:endParaRPr lang="en-US" dirty="0"/>
          </a:p>
        </p:txBody>
      </p:sp>
    </p:spTree>
    <p:extLst>
      <p:ext uri="{BB962C8B-B14F-4D97-AF65-F5344CB8AC3E}">
        <p14:creationId xmlns:p14="http://schemas.microsoft.com/office/powerpoint/2010/main" val="1992863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94978"/>
            <a:ext cx="10058400" cy="1378164"/>
          </a:xfrm>
        </p:spPr>
        <p:txBody>
          <a:bodyPr>
            <a:normAutofit/>
          </a:bodyPr>
          <a:lstStyle/>
          <a:p>
            <a:pPr algn="ctr"/>
            <a:r>
              <a:rPr lang="en-US" sz="4400" b="1" dirty="0"/>
              <a:t>Final Thoughts</a:t>
            </a:r>
          </a:p>
        </p:txBody>
      </p:sp>
      <p:sp>
        <p:nvSpPr>
          <p:cNvPr id="3" name="Content Placeholder 2"/>
          <p:cNvSpPr>
            <a:spLocks noGrp="1"/>
          </p:cNvSpPr>
          <p:nvPr>
            <p:ph idx="1"/>
          </p:nvPr>
        </p:nvSpPr>
        <p:spPr>
          <a:xfrm>
            <a:off x="652007" y="1868557"/>
            <a:ext cx="10925092" cy="4000537"/>
          </a:xfrm>
        </p:spPr>
        <p:txBody>
          <a:bodyPr>
            <a:normAutofit/>
          </a:bodyPr>
          <a:lstStyle/>
          <a:p>
            <a:pPr marL="687388" indent="-457200">
              <a:lnSpc>
                <a:spcPct val="100000"/>
              </a:lnSpc>
              <a:spcBef>
                <a:spcPts val="0"/>
              </a:spcBef>
              <a:spcAft>
                <a:spcPts val="0"/>
              </a:spcAft>
              <a:buFont typeface="Arial" panose="020B0604020202020204" pitchFamily="34" charset="0"/>
              <a:buChar char="•"/>
            </a:pPr>
            <a:r>
              <a:rPr lang="en-US" sz="2800" dirty="0"/>
              <a:t>Many yacht sale charter management programs are promoted with the main objective of selling boats and giving the management company additional charter inventory</a:t>
            </a:r>
          </a:p>
          <a:p>
            <a:pPr marL="687388" indent="-457200">
              <a:lnSpc>
                <a:spcPct val="100000"/>
              </a:lnSpc>
              <a:spcBef>
                <a:spcPts val="0"/>
              </a:spcBef>
              <a:spcAft>
                <a:spcPts val="0"/>
              </a:spcAft>
              <a:buFont typeface="Arial" panose="020B0604020202020204" pitchFamily="34" charset="0"/>
              <a:buChar char="•"/>
            </a:pPr>
            <a:r>
              <a:rPr lang="en-US" sz="2800" dirty="0"/>
              <a:t>Such management companies are not independent tax advisors</a:t>
            </a:r>
          </a:p>
          <a:p>
            <a:pPr marL="687388" indent="-457200">
              <a:lnSpc>
                <a:spcPct val="100000"/>
              </a:lnSpc>
              <a:spcBef>
                <a:spcPts val="0"/>
              </a:spcBef>
              <a:spcAft>
                <a:spcPts val="0"/>
              </a:spcAft>
              <a:buFont typeface="Arial" panose="020B0604020202020204" pitchFamily="34" charset="0"/>
              <a:buChar char="•"/>
            </a:pPr>
            <a:r>
              <a:rPr lang="en-US" sz="2800" dirty="0"/>
              <a:t>Many brokers and management companies do not disclose all of the risks and uncertainties of owning a boat as a business</a:t>
            </a:r>
          </a:p>
          <a:p>
            <a:pPr marL="687388" indent="-457200">
              <a:lnSpc>
                <a:spcPct val="100000"/>
              </a:lnSpc>
              <a:spcBef>
                <a:spcPts val="0"/>
              </a:spcBef>
              <a:spcAft>
                <a:spcPts val="0"/>
              </a:spcAft>
              <a:buFont typeface="Arial" panose="020B0604020202020204" pitchFamily="34" charset="0"/>
              <a:buChar char="•"/>
            </a:pPr>
            <a:r>
              <a:rPr lang="en-US" sz="2800" dirty="0"/>
              <a:t>Few charter arrangements will satisfy IRS requirements</a:t>
            </a:r>
          </a:p>
          <a:p>
            <a:pPr marL="687388" indent="-457200">
              <a:lnSpc>
                <a:spcPct val="100000"/>
              </a:lnSpc>
              <a:spcBef>
                <a:spcPts val="0"/>
              </a:spcBef>
              <a:spcAft>
                <a:spcPts val="0"/>
              </a:spcAft>
              <a:buFont typeface="Arial" panose="020B0604020202020204" pitchFamily="34" charset="0"/>
              <a:buChar char="•"/>
            </a:pPr>
            <a:r>
              <a:rPr lang="en-US" sz="2800" dirty="0"/>
              <a:t>IRS audits are detailed and onerous</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22</a:t>
            </a:fld>
            <a:endParaRPr lang="en-US" dirty="0"/>
          </a:p>
        </p:txBody>
      </p:sp>
    </p:spTree>
    <p:extLst>
      <p:ext uri="{BB962C8B-B14F-4D97-AF65-F5344CB8AC3E}">
        <p14:creationId xmlns:p14="http://schemas.microsoft.com/office/powerpoint/2010/main" val="1518282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007" y="394978"/>
            <a:ext cx="10925092" cy="1378164"/>
          </a:xfrm>
        </p:spPr>
        <p:txBody>
          <a:bodyPr>
            <a:normAutofit/>
          </a:bodyPr>
          <a:lstStyle/>
          <a:p>
            <a:pPr algn="ctr"/>
            <a:r>
              <a:rPr lang="en-US" sz="5400" b="1" dirty="0"/>
              <a:t>Caroline D. Ciraolo</a:t>
            </a:r>
            <a:endParaRPr lang="en-US" sz="5400" dirty="0"/>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23</a:t>
            </a:fld>
            <a:endParaRPr lang="en-US" dirty="0"/>
          </a:p>
        </p:txBody>
      </p:sp>
      <p:pic>
        <p:nvPicPr>
          <p:cNvPr id="6" name="Content Placeholder 5">
            <a:extLst>
              <a:ext uri="{FF2B5EF4-FFF2-40B4-BE49-F238E27FC236}">
                <a16:creationId xmlns:a16="http://schemas.microsoft.com/office/drawing/2014/main" xmlns="" id="{03142434-5B26-410E-B6BB-3490F586AE2C}"/>
              </a:ext>
            </a:extLst>
          </p:cNvPr>
          <p:cNvPicPr>
            <a:picLocks noGrp="1" noChangeAspect="1"/>
          </p:cNvPicPr>
          <p:nvPr>
            <p:ph idx="1"/>
          </p:nvPr>
        </p:nvPicPr>
        <p:blipFill>
          <a:blip r:embed="rId2"/>
          <a:stretch>
            <a:fillRect/>
          </a:stretch>
        </p:blipFill>
        <p:spPr>
          <a:xfrm>
            <a:off x="652007" y="1842550"/>
            <a:ext cx="3584640" cy="4040188"/>
          </a:xfrm>
          <a:prstGeom prst="rect">
            <a:avLst/>
          </a:prstGeom>
        </p:spPr>
      </p:pic>
      <p:sp>
        <p:nvSpPr>
          <p:cNvPr id="7" name="Text Placeholder 11">
            <a:extLst>
              <a:ext uri="{FF2B5EF4-FFF2-40B4-BE49-F238E27FC236}">
                <a16:creationId xmlns:a16="http://schemas.microsoft.com/office/drawing/2014/main" xmlns="" id="{0C4CE64E-F260-4B51-B87E-6532A16C1BFA}"/>
              </a:ext>
            </a:extLst>
          </p:cNvPr>
          <p:cNvSpPr txBox="1">
            <a:spLocks/>
          </p:cNvSpPr>
          <p:nvPr/>
        </p:nvSpPr>
        <p:spPr>
          <a:xfrm>
            <a:off x="4578875" y="1773142"/>
            <a:ext cx="6689557" cy="4386357"/>
          </a:xfrm>
          <a:prstGeom prst="rect">
            <a:avLst/>
          </a:prstGeom>
          <a:effectLst/>
        </p:spPr>
        <p:txBody>
          <a:bodyPr/>
          <a:lst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r>
              <a:rPr lang="en-US" sz="1700" dirty="0"/>
              <a:t>Caroline Ciraolo, former Acting Assistant Attorney General of the U.S. Department of Justice’s Tax Division, is a partner with Kostelanetz &amp; Fink, LLP and founder of its Washington, D.C. office. Her practice focuses on federal and state civil tax controversies, including representation in sensitive audits, administrative appeals, and litigation, providing tax advice and expert testimony, conducting internal investigations, and representing individuals and entities in criminal tax investigations and prosecutions. </a:t>
            </a:r>
          </a:p>
          <a:p>
            <a:r>
              <a:rPr lang="en-US" sz="1700" dirty="0"/>
              <a:t>Caroline is a Fellow and Secretary/Treasurer of the American College of Tax Counsel, Chair-Elect of the ABA Tax Section’s Civil and Criminal Tax Penalties Committee, a recipient of the IRS Chief Counsel Award and the ABA Tax Section’s Janet </a:t>
            </a:r>
            <a:r>
              <a:rPr lang="en-US" sz="1700" dirty="0" err="1"/>
              <a:t>Spragens</a:t>
            </a:r>
            <a:r>
              <a:rPr lang="en-US" sz="1700" dirty="0"/>
              <a:t> Pro Bono Award, and past instructor with the IRS Military VITA program. She serves as an Adjunct Professor at the Georgetown University Law Center (International Tax Controversies) and University of Baltimore School of Law Graduate Tax Program (Investigation, Prosecution and Defense of Tax Crimes). Caroline is recognized by Chambers, International Tax Review, Super Lawyers, Best Lawyers in America, and The Daily Record Top 100 Women.</a:t>
            </a:r>
          </a:p>
        </p:txBody>
      </p:sp>
    </p:spTree>
    <p:extLst>
      <p:ext uri="{BB962C8B-B14F-4D97-AF65-F5344CB8AC3E}">
        <p14:creationId xmlns:p14="http://schemas.microsoft.com/office/powerpoint/2010/main" val="3429180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2007" y="394978"/>
            <a:ext cx="10925092" cy="1378164"/>
          </a:xfrm>
        </p:spPr>
        <p:txBody>
          <a:bodyPr>
            <a:normAutofit/>
          </a:bodyPr>
          <a:lstStyle/>
          <a:p>
            <a:pPr algn="ctr"/>
            <a:r>
              <a:rPr lang="en-US" sz="5400" b="1" dirty="0"/>
              <a:t>Questions</a:t>
            </a:r>
            <a:r>
              <a:rPr lang="en-US" sz="5400" dirty="0"/>
              <a:t>?</a:t>
            </a:r>
          </a:p>
        </p:txBody>
      </p:sp>
      <p:sp>
        <p:nvSpPr>
          <p:cNvPr id="3" name="Content Placeholder 2"/>
          <p:cNvSpPr>
            <a:spLocks noGrp="1"/>
          </p:cNvSpPr>
          <p:nvPr>
            <p:ph idx="1"/>
          </p:nvPr>
        </p:nvSpPr>
        <p:spPr>
          <a:xfrm>
            <a:off x="652007" y="1963972"/>
            <a:ext cx="10925092" cy="3905122"/>
          </a:xfrm>
        </p:spPr>
        <p:txBody>
          <a:bodyPr>
            <a:normAutofit/>
          </a:bodyPr>
          <a:lstStyle/>
          <a:p>
            <a:pPr marL="230188" indent="0" algn="ctr">
              <a:lnSpc>
                <a:spcPct val="100000"/>
              </a:lnSpc>
              <a:spcBef>
                <a:spcPts val="0"/>
              </a:spcBef>
              <a:spcAft>
                <a:spcPts val="0"/>
              </a:spcAft>
              <a:buNone/>
            </a:pPr>
            <a:r>
              <a:rPr lang="en-US" sz="3600" dirty="0"/>
              <a:t>Caroline D. Ciraolo</a:t>
            </a:r>
          </a:p>
          <a:p>
            <a:pPr marL="230188" indent="0" algn="ctr">
              <a:lnSpc>
                <a:spcPct val="100000"/>
              </a:lnSpc>
              <a:spcBef>
                <a:spcPts val="0"/>
              </a:spcBef>
              <a:spcAft>
                <a:spcPts val="0"/>
              </a:spcAft>
              <a:buNone/>
            </a:pPr>
            <a:r>
              <a:rPr lang="en-US" sz="3600" dirty="0"/>
              <a:t>Kostelanetz &amp; Fink, LLP</a:t>
            </a:r>
          </a:p>
          <a:p>
            <a:pPr marL="230188" indent="0" algn="ctr">
              <a:lnSpc>
                <a:spcPct val="100000"/>
              </a:lnSpc>
              <a:spcBef>
                <a:spcPts val="0"/>
              </a:spcBef>
              <a:spcAft>
                <a:spcPts val="0"/>
              </a:spcAft>
              <a:buNone/>
            </a:pPr>
            <a:r>
              <a:rPr lang="en-US" sz="2800" dirty="0"/>
              <a:t>Washington, DC</a:t>
            </a:r>
          </a:p>
          <a:p>
            <a:pPr marL="230188" indent="0" algn="ctr">
              <a:lnSpc>
                <a:spcPct val="100000"/>
              </a:lnSpc>
              <a:spcBef>
                <a:spcPts val="0"/>
              </a:spcBef>
              <a:spcAft>
                <a:spcPts val="0"/>
              </a:spcAft>
              <a:buNone/>
            </a:pPr>
            <a:r>
              <a:rPr lang="en-US" sz="2800" dirty="0"/>
              <a:t>New York, NY</a:t>
            </a:r>
          </a:p>
          <a:p>
            <a:pPr marL="230188" indent="0" algn="ctr">
              <a:lnSpc>
                <a:spcPct val="100000"/>
              </a:lnSpc>
              <a:spcBef>
                <a:spcPts val="0"/>
              </a:spcBef>
              <a:spcAft>
                <a:spcPts val="0"/>
              </a:spcAft>
              <a:buNone/>
            </a:pPr>
            <a:r>
              <a:rPr lang="en-US" sz="2800" dirty="0"/>
              <a:t>Baltimore, MD</a:t>
            </a:r>
          </a:p>
          <a:p>
            <a:pPr marL="230188" indent="0" algn="ctr">
              <a:lnSpc>
                <a:spcPct val="100000"/>
              </a:lnSpc>
              <a:spcBef>
                <a:spcPts val="0"/>
              </a:spcBef>
              <a:spcAft>
                <a:spcPts val="0"/>
              </a:spcAft>
              <a:buNone/>
            </a:pPr>
            <a:r>
              <a:rPr lang="en-US" sz="2800" dirty="0">
                <a:hlinkClick r:id="rId2"/>
              </a:rPr>
              <a:t>cciraolo@kflaw.com</a:t>
            </a:r>
            <a:endParaRPr lang="en-US" sz="2800" dirty="0"/>
          </a:p>
          <a:p>
            <a:pPr marL="230188" indent="0" algn="ctr">
              <a:lnSpc>
                <a:spcPct val="100000"/>
              </a:lnSpc>
              <a:spcBef>
                <a:spcPts val="0"/>
              </a:spcBef>
              <a:spcAft>
                <a:spcPts val="0"/>
              </a:spcAft>
              <a:buNone/>
            </a:pPr>
            <a:r>
              <a:rPr lang="en-US" sz="2800" dirty="0"/>
              <a:t>443-845-4898 (m)</a:t>
            </a:r>
          </a:p>
          <a:p>
            <a:pPr marL="230188" indent="0" algn="ctr">
              <a:lnSpc>
                <a:spcPct val="100000"/>
              </a:lnSpc>
              <a:spcBef>
                <a:spcPts val="0"/>
              </a:spcBef>
              <a:spcAft>
                <a:spcPts val="0"/>
              </a:spcAft>
              <a:buNone/>
            </a:pPr>
            <a:r>
              <a:rPr lang="en-US" sz="2800" dirty="0"/>
              <a:t>202-790-6991 (o)</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24</a:t>
            </a:fld>
            <a:endParaRPr lang="en-US" dirty="0"/>
          </a:p>
        </p:txBody>
      </p:sp>
    </p:spTree>
    <p:extLst>
      <p:ext uri="{BB962C8B-B14F-4D97-AF65-F5344CB8AC3E}">
        <p14:creationId xmlns:p14="http://schemas.microsoft.com/office/powerpoint/2010/main" val="139503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Is Your Boat Activity For Profit?</a:t>
            </a:r>
          </a:p>
        </p:txBody>
      </p:sp>
      <p:sp>
        <p:nvSpPr>
          <p:cNvPr id="3" name="Content Placeholder 2"/>
          <p:cNvSpPr>
            <a:spLocks noGrp="1"/>
          </p:cNvSpPr>
          <p:nvPr>
            <p:ph idx="1"/>
          </p:nvPr>
        </p:nvSpPr>
        <p:spPr>
          <a:xfrm>
            <a:off x="625642" y="1856302"/>
            <a:ext cx="10938424" cy="4235216"/>
          </a:xfrm>
        </p:spPr>
        <p:txBody>
          <a:bodyPr>
            <a:noAutofit/>
          </a:bodyPr>
          <a:lstStyle/>
          <a:p>
            <a:pPr marL="273050" indent="-273050">
              <a:buFont typeface="Wingdings" panose="05000000000000000000" pitchFamily="2" charset="2"/>
              <a:buChar char="§"/>
            </a:pPr>
            <a:r>
              <a:rPr lang="en-US" sz="2000" dirty="0"/>
              <a:t>IRC § 183, sometimes referred to as the “</a:t>
            </a:r>
            <a:r>
              <a:rPr lang="en-US" sz="2000" dirty="0">
                <a:solidFill>
                  <a:schemeClr val="accent2">
                    <a:lumMod val="60000"/>
                    <a:lumOff val="40000"/>
                  </a:schemeClr>
                </a:solidFill>
              </a:rPr>
              <a:t>hobby loss rule</a:t>
            </a:r>
            <a:r>
              <a:rPr lang="en-US" sz="2000" dirty="0"/>
              <a:t>,” limits the losses that can be deducted from income attributable to hobbies and other not-for-profit activities.  </a:t>
            </a:r>
          </a:p>
          <a:p>
            <a:pPr marL="273050" indent="-273050">
              <a:buFont typeface="Wingdings" panose="05000000000000000000" pitchFamily="2" charset="2"/>
              <a:buChar char="§"/>
            </a:pPr>
            <a:r>
              <a:rPr lang="en-US" sz="2000" dirty="0"/>
              <a:t>Under IRC § 183, an “activity not engaged in for profit is an activity other than one with respect to which deductions are allowed under section 162 or paragraphs (1) or (2) of section 212.”</a:t>
            </a:r>
          </a:p>
          <a:p>
            <a:pPr marL="684213" indent="-342900">
              <a:buFont typeface="Wingdings" panose="05000000000000000000" pitchFamily="2" charset="2"/>
              <a:buChar char="§"/>
            </a:pPr>
            <a:r>
              <a:rPr lang="en-US" sz="2000" dirty="0"/>
              <a:t>IRC § 162 allows deductions for the ordinary and necessary expenses of carrying on an activity that constitutes the taxpayer’s </a:t>
            </a:r>
            <a:r>
              <a:rPr lang="en-US" sz="2000" dirty="0">
                <a:solidFill>
                  <a:schemeClr val="accent2">
                    <a:lumMod val="60000"/>
                    <a:lumOff val="40000"/>
                  </a:schemeClr>
                </a:solidFill>
              </a:rPr>
              <a:t>trade or business</a:t>
            </a:r>
            <a:r>
              <a:rPr lang="en-US" sz="2000" dirty="0"/>
              <a:t>.</a:t>
            </a:r>
          </a:p>
          <a:p>
            <a:pPr marL="684213" indent="-342900">
              <a:buFont typeface="Wingdings" panose="05000000000000000000" pitchFamily="2" charset="2"/>
              <a:buChar char="§"/>
            </a:pPr>
            <a:r>
              <a:rPr lang="en-US" sz="2000" dirty="0"/>
              <a:t>IRC § 212 allows deductions for the ordinary and necessary expenses incurred </a:t>
            </a:r>
            <a:r>
              <a:rPr lang="en-US" sz="2000" dirty="0">
                <a:solidFill>
                  <a:schemeClr val="accent2">
                    <a:lumMod val="60000"/>
                    <a:lumOff val="40000"/>
                  </a:schemeClr>
                </a:solidFill>
              </a:rPr>
              <a:t>for the production or collection of income</a:t>
            </a:r>
            <a:r>
              <a:rPr lang="en-US" sz="2000" dirty="0"/>
              <a:t>, or for the management, conservation, or maintenance of property held for the production of income.</a:t>
            </a:r>
          </a:p>
          <a:p>
            <a:pPr marL="273050" indent="-273050">
              <a:buFont typeface="Wingdings" panose="05000000000000000000" pitchFamily="2" charset="2"/>
              <a:buChar char="§"/>
            </a:pPr>
            <a:r>
              <a:rPr lang="en-US" sz="2000" dirty="0"/>
              <a:t>A taxpayer must “show that he engaged in the activity with an actual and honest objective of making a profit.”  Treas. Reg. § 1.183-2(a)</a:t>
            </a:r>
          </a:p>
          <a:p>
            <a:pPr marL="684213" indent="-342900">
              <a:buFont typeface="Wingdings" panose="05000000000000000000" pitchFamily="2" charset="2"/>
              <a:buChar char="§"/>
            </a:pPr>
            <a:r>
              <a:rPr lang="en-US" sz="2000" dirty="0"/>
              <a:t>“Profit” means economic profit, independent of tax savings.</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3</a:t>
            </a:fld>
            <a:endParaRPr lang="en-US" dirty="0"/>
          </a:p>
        </p:txBody>
      </p:sp>
    </p:spTree>
    <p:extLst>
      <p:ext uri="{BB962C8B-B14F-4D97-AF65-F5344CB8AC3E}">
        <p14:creationId xmlns:p14="http://schemas.microsoft.com/office/powerpoint/2010/main" val="2820697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Is Your Boat Activity For Profit?</a:t>
            </a:r>
          </a:p>
        </p:txBody>
      </p:sp>
      <p:sp>
        <p:nvSpPr>
          <p:cNvPr id="3" name="Content Placeholder 2"/>
          <p:cNvSpPr>
            <a:spLocks noGrp="1"/>
          </p:cNvSpPr>
          <p:nvPr>
            <p:ph idx="1"/>
          </p:nvPr>
        </p:nvSpPr>
        <p:spPr>
          <a:xfrm>
            <a:off x="605017" y="1863176"/>
            <a:ext cx="10986549" cy="4335918"/>
          </a:xfrm>
        </p:spPr>
        <p:txBody>
          <a:bodyPr>
            <a:noAutofit/>
          </a:bodyPr>
          <a:lstStyle/>
          <a:p>
            <a:pPr marL="0" indent="0">
              <a:buNone/>
            </a:pPr>
            <a:r>
              <a:rPr lang="en-US" sz="2100" dirty="0"/>
              <a:t>Treas. Reg. § 1.183-2(b) sets out 9 </a:t>
            </a:r>
            <a:r>
              <a:rPr lang="en-US" sz="2100" dirty="0">
                <a:solidFill>
                  <a:schemeClr val="accent2">
                    <a:lumMod val="60000"/>
                    <a:lumOff val="40000"/>
                  </a:schemeClr>
                </a:solidFill>
              </a:rPr>
              <a:t>non-exclusive</a:t>
            </a:r>
            <a:r>
              <a:rPr lang="en-US" sz="2100" dirty="0"/>
              <a:t> factors to be considered in determining whether an activity is engaged in for profit:</a:t>
            </a:r>
          </a:p>
          <a:p>
            <a:pPr marL="1760220" indent="-457200">
              <a:spcBef>
                <a:spcPts val="600"/>
              </a:spcBef>
              <a:spcAft>
                <a:spcPts val="0"/>
              </a:spcAft>
              <a:buFont typeface="+mj-lt"/>
              <a:buAutoNum type="arabicPeriod"/>
            </a:pPr>
            <a:r>
              <a:rPr lang="en-US" sz="2100" dirty="0"/>
              <a:t>Manner in which the taxpayer carries on the activity. </a:t>
            </a:r>
          </a:p>
          <a:p>
            <a:pPr marL="1760220" indent="-457200">
              <a:spcBef>
                <a:spcPts val="600"/>
              </a:spcBef>
              <a:spcAft>
                <a:spcPts val="0"/>
              </a:spcAft>
              <a:buFont typeface="+mj-lt"/>
              <a:buAutoNum type="arabicPeriod"/>
            </a:pPr>
            <a:r>
              <a:rPr lang="en-US" sz="2100" dirty="0"/>
              <a:t>The expertise of the taxpayer or his advisors. </a:t>
            </a:r>
          </a:p>
          <a:p>
            <a:pPr marL="1760220" indent="-457200">
              <a:spcBef>
                <a:spcPts val="600"/>
              </a:spcBef>
              <a:spcAft>
                <a:spcPts val="0"/>
              </a:spcAft>
              <a:buFont typeface="+mj-lt"/>
              <a:buAutoNum type="arabicPeriod"/>
            </a:pPr>
            <a:r>
              <a:rPr lang="en-US" sz="2100" dirty="0"/>
              <a:t>The time and effort expended by the taxpayer in carrying on the activity</a:t>
            </a:r>
          </a:p>
          <a:p>
            <a:pPr marL="1760220" indent="-457200">
              <a:spcBef>
                <a:spcPts val="600"/>
              </a:spcBef>
              <a:spcAft>
                <a:spcPts val="0"/>
              </a:spcAft>
              <a:buFont typeface="+mj-lt"/>
              <a:buAutoNum type="arabicPeriod"/>
            </a:pPr>
            <a:r>
              <a:rPr lang="en-US" sz="2100" dirty="0"/>
              <a:t>Expectation that assets used in activity may appreciate in value</a:t>
            </a:r>
          </a:p>
          <a:p>
            <a:pPr marL="1760220" indent="-457200">
              <a:spcBef>
                <a:spcPts val="600"/>
              </a:spcBef>
              <a:spcAft>
                <a:spcPts val="0"/>
              </a:spcAft>
              <a:buFont typeface="+mj-lt"/>
              <a:buAutoNum type="arabicPeriod"/>
            </a:pPr>
            <a:r>
              <a:rPr lang="en-US" sz="2100" dirty="0"/>
              <a:t>The success of the taxpayer in carrying on other similar or dissimilar activities.</a:t>
            </a:r>
          </a:p>
          <a:p>
            <a:pPr marL="1760220" indent="-457200">
              <a:spcBef>
                <a:spcPts val="600"/>
              </a:spcBef>
              <a:spcAft>
                <a:spcPts val="0"/>
              </a:spcAft>
              <a:buFont typeface="+mj-lt"/>
              <a:buAutoNum type="arabicPeriod"/>
            </a:pPr>
            <a:r>
              <a:rPr lang="en-US" sz="2100" dirty="0"/>
              <a:t>The taxpayer's history of income or losses with respect to the activity. </a:t>
            </a:r>
          </a:p>
          <a:p>
            <a:pPr marL="1760220" indent="-457200">
              <a:spcBef>
                <a:spcPts val="600"/>
              </a:spcBef>
              <a:spcAft>
                <a:spcPts val="0"/>
              </a:spcAft>
              <a:buFont typeface="+mj-lt"/>
              <a:buAutoNum type="arabicPeriod"/>
            </a:pPr>
            <a:r>
              <a:rPr lang="en-US" sz="2100" dirty="0"/>
              <a:t>The amount of occasional profits, if any, which are earned</a:t>
            </a:r>
          </a:p>
          <a:p>
            <a:pPr marL="1760220" indent="-457200">
              <a:spcBef>
                <a:spcPts val="600"/>
              </a:spcBef>
              <a:spcAft>
                <a:spcPts val="0"/>
              </a:spcAft>
              <a:buFont typeface="+mj-lt"/>
              <a:buAutoNum type="arabicPeriod"/>
            </a:pPr>
            <a:r>
              <a:rPr lang="en-US" sz="2100" dirty="0"/>
              <a:t>The financial status of the taxpayer. </a:t>
            </a:r>
          </a:p>
          <a:p>
            <a:pPr marL="1760220" indent="-457200">
              <a:buFont typeface="+mj-lt"/>
              <a:buAutoNum type="arabicPeriod"/>
            </a:pPr>
            <a:r>
              <a:rPr lang="en-US" sz="2100" dirty="0"/>
              <a:t>Elements of personal pleasure or recreation. </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4</a:t>
            </a:fld>
            <a:endParaRPr lang="en-US" dirty="0"/>
          </a:p>
        </p:txBody>
      </p:sp>
    </p:spTree>
    <p:extLst>
      <p:ext uri="{BB962C8B-B14F-4D97-AF65-F5344CB8AC3E}">
        <p14:creationId xmlns:p14="http://schemas.microsoft.com/office/powerpoint/2010/main" val="3757850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i="1" dirty="0"/>
              <a:t>Hellings v. Commissioner</a:t>
            </a:r>
            <a:r>
              <a:rPr lang="en-US" sz="4000" b="1" dirty="0"/>
              <a:t>, T.C. Memo. 1994-24</a:t>
            </a:r>
          </a:p>
        </p:txBody>
      </p:sp>
      <p:sp>
        <p:nvSpPr>
          <p:cNvPr id="3" name="Content Placeholder 2"/>
          <p:cNvSpPr>
            <a:spLocks noGrp="1"/>
          </p:cNvSpPr>
          <p:nvPr>
            <p:ph idx="1"/>
          </p:nvPr>
        </p:nvSpPr>
        <p:spPr>
          <a:xfrm>
            <a:off x="625641" y="1737362"/>
            <a:ext cx="10952175" cy="4131732"/>
          </a:xfrm>
        </p:spPr>
        <p:txBody>
          <a:bodyPr>
            <a:noAutofit/>
          </a:bodyPr>
          <a:lstStyle/>
          <a:p>
            <a:pPr marL="0" indent="0">
              <a:lnSpc>
                <a:spcPct val="100000"/>
              </a:lnSpc>
              <a:spcBef>
                <a:spcPts val="0"/>
              </a:spcBef>
              <a:spcAft>
                <a:spcPts val="0"/>
              </a:spcAft>
              <a:buNone/>
            </a:pPr>
            <a:r>
              <a:rPr lang="en-US" sz="2300" dirty="0"/>
              <a:t>Taxpayers were held to engage in a yachting activity for profit when they:</a:t>
            </a:r>
          </a:p>
          <a:p>
            <a:pPr marL="525780" indent="-342900">
              <a:lnSpc>
                <a:spcPct val="100000"/>
              </a:lnSpc>
              <a:spcBef>
                <a:spcPts val="0"/>
              </a:spcBef>
              <a:spcAft>
                <a:spcPts val="0"/>
              </a:spcAft>
              <a:buFont typeface="Wingdings" panose="05000000000000000000" pitchFamily="2" charset="2"/>
              <a:buChar char="§"/>
            </a:pPr>
            <a:r>
              <a:rPr lang="en-US" sz="2300" dirty="0"/>
              <a:t>Maintained complete and accurate books</a:t>
            </a:r>
          </a:p>
          <a:p>
            <a:pPr marL="525780" indent="-342900">
              <a:lnSpc>
                <a:spcPct val="100000"/>
              </a:lnSpc>
              <a:spcBef>
                <a:spcPts val="0"/>
              </a:spcBef>
              <a:spcAft>
                <a:spcPts val="0"/>
              </a:spcAft>
              <a:buFont typeface="Wingdings" panose="05000000000000000000" pitchFamily="2" charset="2"/>
              <a:buChar char="§"/>
            </a:pPr>
            <a:r>
              <a:rPr lang="en-US" sz="2300" dirty="0"/>
              <a:t>Carefully considered their ability to make a profit before beginning their chartering occupation, working out a five-year projection which showed they could make a profit</a:t>
            </a:r>
          </a:p>
          <a:p>
            <a:pPr marL="525780" indent="-342900">
              <a:lnSpc>
                <a:spcPct val="100000"/>
              </a:lnSpc>
              <a:spcBef>
                <a:spcPts val="0"/>
              </a:spcBef>
              <a:spcAft>
                <a:spcPts val="0"/>
              </a:spcAft>
              <a:buFont typeface="Wingdings" panose="05000000000000000000" pitchFamily="2" charset="2"/>
              <a:buChar char="§"/>
            </a:pPr>
            <a:r>
              <a:rPr lang="en-US" sz="2300" dirty="0"/>
              <a:t>Advertised and sought innovative ways to promote their boat for charter, including sending promotional material to a mailing list they developed from a raffle they held each year, and from customers they spoke with at boat shows</a:t>
            </a:r>
          </a:p>
          <a:p>
            <a:pPr marL="525780" indent="-342900">
              <a:lnSpc>
                <a:spcPct val="100000"/>
              </a:lnSpc>
              <a:spcBef>
                <a:spcPts val="0"/>
              </a:spcBef>
              <a:spcAft>
                <a:spcPts val="0"/>
              </a:spcAft>
              <a:buFont typeface="Wingdings" panose="05000000000000000000" pitchFamily="2" charset="2"/>
              <a:buChar char="§"/>
            </a:pPr>
            <a:r>
              <a:rPr lang="en-US" sz="2300" dirty="0"/>
              <a:t>On average, spent 15 to 20 hours a week on the operation</a:t>
            </a:r>
          </a:p>
          <a:p>
            <a:pPr marL="525780" indent="-342900">
              <a:lnSpc>
                <a:spcPct val="100000"/>
              </a:lnSpc>
              <a:spcBef>
                <a:spcPts val="0"/>
              </a:spcBef>
              <a:spcAft>
                <a:spcPts val="0"/>
              </a:spcAft>
              <a:buFont typeface="Wingdings" panose="05000000000000000000" pitchFamily="2" charset="2"/>
              <a:buChar char="§"/>
            </a:pPr>
            <a:r>
              <a:rPr lang="en-US" sz="2300" dirty="0"/>
              <a:t>Kept careful ship’s logs</a:t>
            </a:r>
          </a:p>
          <a:p>
            <a:pPr marL="525780" indent="-342900">
              <a:lnSpc>
                <a:spcPct val="100000"/>
              </a:lnSpc>
              <a:spcBef>
                <a:spcPts val="0"/>
              </a:spcBef>
              <a:spcAft>
                <a:spcPts val="0"/>
              </a:spcAft>
              <a:buFont typeface="Wingdings" panose="05000000000000000000" pitchFamily="2" charset="2"/>
              <a:buChar char="§"/>
            </a:pPr>
            <a:r>
              <a:rPr lang="en-US" sz="2300" dirty="0"/>
              <a:t>Consulted numerous experts in that business before becoming involved</a:t>
            </a:r>
          </a:p>
          <a:p>
            <a:pPr marL="525780" indent="-342900">
              <a:lnSpc>
                <a:spcPct val="100000"/>
              </a:lnSpc>
              <a:spcBef>
                <a:spcPts val="0"/>
              </a:spcBef>
              <a:spcAft>
                <a:spcPts val="0"/>
              </a:spcAft>
              <a:buFont typeface="Wingdings" panose="05000000000000000000" pitchFamily="2" charset="2"/>
              <a:buChar char="§"/>
            </a:pPr>
            <a:r>
              <a:rPr lang="en-US" sz="2300" dirty="0"/>
              <a:t>Attend seminar that provided valuable information about the chartering business</a:t>
            </a:r>
          </a:p>
          <a:p>
            <a:pPr marL="525780" indent="-342900">
              <a:lnSpc>
                <a:spcPct val="100000"/>
              </a:lnSpc>
              <a:spcBef>
                <a:spcPts val="0"/>
              </a:spcBef>
              <a:spcAft>
                <a:spcPts val="0"/>
              </a:spcAft>
              <a:buFont typeface="Wingdings" panose="05000000000000000000" pitchFamily="2" charset="2"/>
              <a:buChar char="§"/>
            </a:pPr>
            <a:r>
              <a:rPr lang="en-US" sz="2300" dirty="0"/>
              <a:t>Expectation that the boat would appreciate in value</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5</a:t>
            </a:fld>
            <a:endParaRPr lang="en-US" dirty="0"/>
          </a:p>
        </p:txBody>
      </p:sp>
    </p:spTree>
    <p:extLst>
      <p:ext uri="{BB962C8B-B14F-4D97-AF65-F5344CB8AC3E}">
        <p14:creationId xmlns:p14="http://schemas.microsoft.com/office/powerpoint/2010/main" val="4117959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i="1" dirty="0"/>
              <a:t>Steiner v. Commissioner</a:t>
            </a:r>
            <a:r>
              <a:rPr lang="en-US" sz="4400" b="1" dirty="0"/>
              <a:t>, T.C. Memo. 2019-25</a:t>
            </a:r>
          </a:p>
        </p:txBody>
      </p:sp>
      <p:sp>
        <p:nvSpPr>
          <p:cNvPr id="3" name="Content Placeholder 2"/>
          <p:cNvSpPr>
            <a:spLocks noGrp="1"/>
          </p:cNvSpPr>
          <p:nvPr>
            <p:ph idx="1"/>
          </p:nvPr>
        </p:nvSpPr>
        <p:spPr>
          <a:xfrm>
            <a:off x="660017" y="1787549"/>
            <a:ext cx="10931549" cy="4081545"/>
          </a:xfrm>
        </p:spPr>
        <p:txBody>
          <a:bodyPr>
            <a:noAutofit/>
          </a:bodyPr>
          <a:lstStyle/>
          <a:p>
            <a:pPr>
              <a:lnSpc>
                <a:spcPct val="100000"/>
              </a:lnSpc>
              <a:spcBef>
                <a:spcPts val="0"/>
              </a:spcBef>
              <a:spcAft>
                <a:spcPts val="0"/>
              </a:spcAft>
            </a:pPr>
            <a:r>
              <a:rPr lang="en-US" sz="2300" dirty="0"/>
              <a:t>The court held that the taxpayers did not charter their boat for profit.  </a:t>
            </a:r>
          </a:p>
          <a:p>
            <a:pPr marL="525780" indent="-342900">
              <a:lnSpc>
                <a:spcPct val="100000"/>
              </a:lnSpc>
              <a:spcBef>
                <a:spcPts val="0"/>
              </a:spcBef>
              <a:spcAft>
                <a:spcPts val="0"/>
              </a:spcAft>
              <a:buFont typeface="Wingdings" panose="05000000000000000000" pitchFamily="2" charset="2"/>
              <a:buChar char="§"/>
            </a:pPr>
            <a:r>
              <a:rPr lang="en-US" sz="2300" dirty="0"/>
              <a:t>Taxpayers did not have a business plan</a:t>
            </a:r>
          </a:p>
          <a:p>
            <a:pPr marL="525780" indent="-342900">
              <a:lnSpc>
                <a:spcPct val="100000"/>
              </a:lnSpc>
              <a:spcBef>
                <a:spcPts val="0"/>
              </a:spcBef>
              <a:spcAft>
                <a:spcPts val="0"/>
              </a:spcAft>
              <a:buFont typeface="Wingdings" panose="05000000000000000000" pitchFamily="2" charset="2"/>
              <a:buChar char="§"/>
            </a:pPr>
            <a:r>
              <a:rPr lang="en-US" sz="2300" dirty="0"/>
              <a:t>Taxpayer husband had no expertise in the charter business</a:t>
            </a:r>
          </a:p>
          <a:p>
            <a:pPr marL="525780" indent="-342900">
              <a:lnSpc>
                <a:spcPct val="100000"/>
              </a:lnSpc>
              <a:spcBef>
                <a:spcPts val="0"/>
              </a:spcBef>
              <a:spcAft>
                <a:spcPts val="0"/>
              </a:spcAft>
              <a:buFont typeface="Wingdings" panose="05000000000000000000" pitchFamily="2" charset="2"/>
              <a:buChar char="§"/>
            </a:pPr>
            <a:r>
              <a:rPr lang="en-US" sz="2300" dirty="0"/>
              <a:t>Reliance on charter companies was unreasonable since they profited from taxpayers’ charter business</a:t>
            </a:r>
          </a:p>
          <a:p>
            <a:pPr marL="525780" indent="-342900">
              <a:lnSpc>
                <a:spcPct val="100000"/>
              </a:lnSpc>
              <a:spcBef>
                <a:spcPts val="0"/>
              </a:spcBef>
              <a:spcAft>
                <a:spcPts val="0"/>
              </a:spcAft>
              <a:buFont typeface="Wingdings" panose="05000000000000000000" pitchFamily="2" charset="2"/>
              <a:buChar char="§"/>
            </a:pPr>
            <a:r>
              <a:rPr lang="en-US" sz="2300" dirty="0"/>
              <a:t>Taxpayers paid most of the yacht expenses from their personal accounts</a:t>
            </a:r>
          </a:p>
          <a:p>
            <a:pPr marL="525780" indent="-342900">
              <a:lnSpc>
                <a:spcPct val="100000"/>
              </a:lnSpc>
              <a:spcBef>
                <a:spcPts val="0"/>
              </a:spcBef>
              <a:spcAft>
                <a:spcPts val="0"/>
              </a:spcAft>
              <a:buFont typeface="Wingdings" panose="05000000000000000000" pitchFamily="2" charset="2"/>
              <a:buChar char="§"/>
            </a:pPr>
            <a:r>
              <a:rPr lang="en-US" sz="2300" dirty="0"/>
              <a:t>Taxpayers did not expect their boat to appreciate in value</a:t>
            </a:r>
          </a:p>
          <a:p>
            <a:pPr marL="525780" indent="-342900">
              <a:lnSpc>
                <a:spcPct val="100000"/>
              </a:lnSpc>
              <a:spcBef>
                <a:spcPts val="0"/>
              </a:spcBef>
              <a:spcAft>
                <a:spcPts val="0"/>
              </a:spcAft>
              <a:buFont typeface="Wingdings" panose="05000000000000000000" pitchFamily="2" charset="2"/>
              <a:buChar char="§"/>
            </a:pPr>
            <a:r>
              <a:rPr lang="en-US" sz="2300" dirty="0"/>
              <a:t>Charter activity was unprofitable every year</a:t>
            </a:r>
          </a:p>
          <a:p>
            <a:pPr marL="525780" indent="-342900">
              <a:lnSpc>
                <a:spcPct val="100000"/>
              </a:lnSpc>
              <a:spcBef>
                <a:spcPts val="0"/>
              </a:spcBef>
              <a:spcAft>
                <a:spcPts val="0"/>
              </a:spcAft>
              <a:buFont typeface="Wingdings" panose="05000000000000000000" pitchFamily="2" charset="2"/>
              <a:buChar char="§"/>
            </a:pPr>
            <a:r>
              <a:rPr lang="en-US" sz="2300" dirty="0"/>
              <a:t>Taxpayers had significant income from sources other than purported charter business</a:t>
            </a:r>
          </a:p>
          <a:p>
            <a:pPr>
              <a:lnSpc>
                <a:spcPct val="100000"/>
              </a:lnSpc>
              <a:spcBef>
                <a:spcPts val="0"/>
              </a:spcBef>
              <a:spcAft>
                <a:spcPts val="0"/>
              </a:spcAft>
            </a:pPr>
            <a:r>
              <a:rPr lang="en-US" sz="2300" dirty="0"/>
              <a:t>Taxpayers could not deduct charter expenses as ordinary and necessary business expenses, nor as expenses incurred for the production of income.</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6</a:t>
            </a:fld>
            <a:endParaRPr lang="en-US" dirty="0"/>
          </a:p>
        </p:txBody>
      </p:sp>
    </p:spTree>
    <p:extLst>
      <p:ext uri="{BB962C8B-B14F-4D97-AF65-F5344CB8AC3E}">
        <p14:creationId xmlns:p14="http://schemas.microsoft.com/office/powerpoint/2010/main" val="1147616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525" y="286605"/>
            <a:ext cx="10248155" cy="1450757"/>
          </a:xfrm>
        </p:spPr>
        <p:txBody>
          <a:bodyPr>
            <a:normAutofit/>
          </a:bodyPr>
          <a:lstStyle/>
          <a:p>
            <a:r>
              <a:rPr lang="en-US" sz="4000" b="1" dirty="0"/>
              <a:t>Your For Profit Boat Activity: Claiming Depreciation</a:t>
            </a:r>
          </a:p>
        </p:txBody>
      </p:sp>
      <p:sp>
        <p:nvSpPr>
          <p:cNvPr id="3" name="Content Placeholder 2"/>
          <p:cNvSpPr>
            <a:spLocks noGrp="1"/>
          </p:cNvSpPr>
          <p:nvPr>
            <p:ph idx="1"/>
          </p:nvPr>
        </p:nvSpPr>
        <p:spPr>
          <a:xfrm>
            <a:off x="646267" y="1845734"/>
            <a:ext cx="10910923" cy="4023360"/>
          </a:xfrm>
        </p:spPr>
        <p:txBody>
          <a:bodyPr>
            <a:normAutofit lnSpcReduction="10000"/>
          </a:bodyPr>
          <a:lstStyle/>
          <a:p>
            <a:pPr marL="446088" indent="-342900">
              <a:spcBef>
                <a:spcPts val="0"/>
              </a:spcBef>
              <a:buFont typeface="Wingdings" panose="05000000000000000000" pitchFamily="2" charset="2"/>
              <a:buChar char="§"/>
            </a:pPr>
            <a:r>
              <a:rPr lang="en-US" sz="2400" dirty="0"/>
              <a:t>A depreciation deduction is allowed for the </a:t>
            </a:r>
            <a:r>
              <a:rPr lang="en-US" sz="2400" dirty="0">
                <a:solidFill>
                  <a:schemeClr val="accent2">
                    <a:lumMod val="60000"/>
                    <a:lumOff val="40000"/>
                  </a:schemeClr>
                </a:solidFill>
              </a:rPr>
              <a:t>wear and tear of property</a:t>
            </a:r>
            <a:r>
              <a:rPr lang="en-US" sz="2400" dirty="0"/>
              <a:t>, but only if the property is used in a trade or business or held for the production of income. IRC § 167(a).</a:t>
            </a:r>
          </a:p>
          <a:p>
            <a:pPr marL="446088" indent="-342900">
              <a:buFont typeface="Wingdings" panose="05000000000000000000" pitchFamily="2" charset="2"/>
              <a:buChar char="§"/>
            </a:pPr>
            <a:r>
              <a:rPr lang="en-US" sz="2400" dirty="0"/>
              <a:t>The methods of depreciation deduction provided by IRC § 167(a) are determined under IRC § 168, which prescribes two methods of  determining depreciation allowances: </a:t>
            </a:r>
          </a:p>
          <a:p>
            <a:pPr marL="845892" lvl="5" indent="-342900">
              <a:buFont typeface="Wingdings" panose="05000000000000000000" pitchFamily="2" charset="2"/>
              <a:buChar char="§"/>
            </a:pPr>
            <a:r>
              <a:rPr lang="en-US" sz="2400" dirty="0"/>
              <a:t>general depreciation system (GDS) under IRC § 168(a)</a:t>
            </a:r>
          </a:p>
          <a:p>
            <a:pPr marL="845892" lvl="5" indent="-342900">
              <a:buFont typeface="Wingdings" panose="05000000000000000000" pitchFamily="2" charset="2"/>
              <a:buChar char="§"/>
            </a:pPr>
            <a:r>
              <a:rPr lang="en-US" sz="2400" dirty="0"/>
              <a:t>alternative depreciation system (ADS) under IRC § 168(g)</a:t>
            </a:r>
          </a:p>
          <a:p>
            <a:pPr marL="446088" indent="-342900">
              <a:spcBef>
                <a:spcPts val="0"/>
              </a:spcBef>
              <a:spcAft>
                <a:spcPts val="0"/>
              </a:spcAft>
              <a:buFont typeface="Wingdings" panose="05000000000000000000" pitchFamily="2" charset="2"/>
              <a:buChar char="§"/>
            </a:pPr>
            <a:endParaRPr lang="en-US" sz="2400" dirty="0"/>
          </a:p>
          <a:p>
            <a:pPr marL="446088" indent="-342900">
              <a:spcBef>
                <a:spcPts val="0"/>
              </a:spcBef>
              <a:spcAft>
                <a:spcPts val="0"/>
              </a:spcAft>
              <a:buFont typeface="Wingdings" panose="05000000000000000000" pitchFamily="2" charset="2"/>
              <a:buChar char="§"/>
            </a:pPr>
            <a:r>
              <a:rPr lang="en-US" sz="2400" dirty="0"/>
              <a:t>“[S]ection 168 has been tinkered with by Congress so often over the years that it has become, even by the standards of the Code, unusually complex.” </a:t>
            </a:r>
            <a:r>
              <a:rPr lang="en-US" sz="2400" i="1" dirty="0"/>
              <a:t>Brown v Commissioner</a:t>
            </a:r>
            <a:r>
              <a:rPr lang="en-US" sz="2400" dirty="0"/>
              <a:t>, T.C. Memo. 2013-275.</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7</a:t>
            </a:fld>
            <a:endParaRPr lang="en-US" dirty="0"/>
          </a:p>
        </p:txBody>
      </p:sp>
    </p:spTree>
    <p:extLst>
      <p:ext uri="{BB962C8B-B14F-4D97-AF65-F5344CB8AC3E}">
        <p14:creationId xmlns:p14="http://schemas.microsoft.com/office/powerpoint/2010/main" val="1770043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Modified Accelerated Cost Recovery System (MACRS)</a:t>
            </a:r>
          </a:p>
        </p:txBody>
      </p:sp>
      <p:sp>
        <p:nvSpPr>
          <p:cNvPr id="3" name="Content Placeholder 2"/>
          <p:cNvSpPr>
            <a:spLocks noGrp="1"/>
          </p:cNvSpPr>
          <p:nvPr>
            <p:ph idx="1"/>
          </p:nvPr>
        </p:nvSpPr>
        <p:spPr>
          <a:xfrm>
            <a:off x="625642" y="1845734"/>
            <a:ext cx="10972800" cy="4023360"/>
          </a:xfrm>
        </p:spPr>
        <p:txBody>
          <a:bodyPr>
            <a:normAutofit/>
          </a:bodyPr>
          <a:lstStyle/>
          <a:p>
            <a:pPr marL="274320" indent="-274320">
              <a:lnSpc>
                <a:spcPct val="100000"/>
              </a:lnSpc>
              <a:spcBef>
                <a:spcPts val="0"/>
              </a:spcBef>
              <a:spcAft>
                <a:spcPts val="0"/>
              </a:spcAft>
              <a:buFont typeface="Wingdings" panose="05000000000000000000" pitchFamily="2" charset="2"/>
              <a:buChar char="§"/>
            </a:pPr>
            <a:r>
              <a:rPr lang="en-US" sz="1800" dirty="0"/>
              <a:t>MACRS is used to recover the basis of most business property placed in service after 1986.  </a:t>
            </a:r>
          </a:p>
          <a:p>
            <a:pPr marL="274320" indent="-274320">
              <a:lnSpc>
                <a:spcPct val="100000"/>
              </a:lnSpc>
              <a:spcBef>
                <a:spcPts val="0"/>
              </a:spcBef>
              <a:spcAft>
                <a:spcPts val="0"/>
              </a:spcAft>
              <a:buFont typeface="Wingdings" panose="05000000000000000000" pitchFamily="2" charset="2"/>
              <a:buChar char="§"/>
            </a:pPr>
            <a:r>
              <a:rPr lang="en-US" sz="1800" dirty="0"/>
              <a:t>MACRS property is tangible, depreciable property subject to IRC § 168.</a:t>
            </a:r>
          </a:p>
          <a:p>
            <a:pPr marL="274320" indent="-274320">
              <a:lnSpc>
                <a:spcPct val="100000"/>
              </a:lnSpc>
              <a:spcBef>
                <a:spcPts val="0"/>
              </a:spcBef>
              <a:spcAft>
                <a:spcPts val="0"/>
              </a:spcAft>
              <a:buFont typeface="Wingdings" panose="05000000000000000000" pitchFamily="2" charset="2"/>
              <a:buChar char="§"/>
            </a:pPr>
            <a:r>
              <a:rPr lang="en-US" sz="1800" dirty="0"/>
              <a:t>MACRS places property into a recovery class with reference to the property’s class life.  IRC § 168(i)(1).  </a:t>
            </a:r>
          </a:p>
          <a:p>
            <a:pPr marL="274320" indent="-274320">
              <a:lnSpc>
                <a:spcPct val="100000"/>
              </a:lnSpc>
              <a:spcBef>
                <a:spcPts val="0"/>
              </a:spcBef>
              <a:spcAft>
                <a:spcPts val="0"/>
              </a:spcAft>
              <a:buFont typeface="Wingdings" panose="05000000000000000000" pitchFamily="2" charset="2"/>
              <a:buChar char="§"/>
            </a:pPr>
            <a:r>
              <a:rPr lang="en-US" sz="1800" dirty="0"/>
              <a:t>A boat is deemed to be 10-year property under IRC 168(e)(1):  </a:t>
            </a:r>
          </a:p>
          <a:p>
            <a:pPr marL="969963" indent="-68263">
              <a:lnSpc>
                <a:spcPct val="100000"/>
              </a:lnSpc>
              <a:spcBef>
                <a:spcPts val="0"/>
              </a:spcBef>
              <a:spcAft>
                <a:spcPts val="0"/>
              </a:spcAft>
            </a:pPr>
            <a:r>
              <a:rPr lang="en-US" sz="1800" dirty="0"/>
              <a:t>Rev. Proc. 87-56, ¶ 00.28: “Vessels, Barges, Tugs, and Similar Water Transportation Equipment, except those used in marine construction,” have a Class life of 18 years; </a:t>
            </a:r>
            <a:r>
              <a:rPr lang="en-US" sz="1800" i="1" dirty="0">
                <a:solidFill>
                  <a:schemeClr val="accent2">
                    <a:lumMod val="60000"/>
                    <a:lumOff val="40000"/>
                  </a:schemeClr>
                </a:solidFill>
              </a:rPr>
              <a:t>a Recovery Period under General Depreciation System of 10 years</a:t>
            </a:r>
            <a:r>
              <a:rPr lang="en-US" sz="1800" dirty="0"/>
              <a:t>; and </a:t>
            </a:r>
            <a:r>
              <a:rPr lang="en-US" sz="1800" dirty="0">
                <a:solidFill>
                  <a:schemeClr val="accent2">
                    <a:lumMod val="60000"/>
                    <a:lumOff val="40000"/>
                  </a:schemeClr>
                </a:solidFill>
              </a:rPr>
              <a:t>a Recovery Period under the Alternate Depreciation System of 18 years</a:t>
            </a:r>
            <a:r>
              <a:rPr lang="en-US" sz="1800" dirty="0"/>
              <a:t>.  </a:t>
            </a:r>
          </a:p>
          <a:p>
            <a:pPr marL="301625" indent="-285750">
              <a:lnSpc>
                <a:spcPct val="100000"/>
              </a:lnSpc>
              <a:spcBef>
                <a:spcPts val="0"/>
              </a:spcBef>
              <a:spcAft>
                <a:spcPts val="0"/>
              </a:spcAft>
              <a:buFont typeface="Wingdings" panose="05000000000000000000" pitchFamily="2" charset="2"/>
              <a:buChar char="§"/>
            </a:pPr>
            <a:r>
              <a:rPr lang="en-US" sz="1800" u="sng" dirty="0"/>
              <a:t>General Depreciation System</a:t>
            </a:r>
            <a:r>
              <a:rPr lang="en-US" sz="1800" dirty="0"/>
              <a:t>:  Under GDS, the recovery period is the number of years over which a taxpayer can recover the cost, or basis, of a piece of equipment.  A boat owner may elect a 200% or 150% declining balance method of depreciation over the 10-year GDS recovery period, or may elect to have the straight line method of depreciation apply.  IRC §§ 168(b)(3)(d) &amp; (b)(5). </a:t>
            </a:r>
          </a:p>
          <a:p>
            <a:pPr marL="301625" indent="-285750">
              <a:lnSpc>
                <a:spcPct val="100000"/>
              </a:lnSpc>
              <a:spcBef>
                <a:spcPts val="0"/>
              </a:spcBef>
              <a:spcAft>
                <a:spcPts val="0"/>
              </a:spcAft>
              <a:buFont typeface="Wingdings" panose="05000000000000000000" pitchFamily="2" charset="2"/>
              <a:buChar char="§"/>
            </a:pPr>
            <a:r>
              <a:rPr lang="en-US" sz="1800" u="sng" dirty="0"/>
              <a:t>Alternate Depreciation System</a:t>
            </a:r>
            <a:r>
              <a:rPr lang="en-US" sz="1800" dirty="0"/>
              <a:t>:  The taxpayer may elect to use the ADS, which election is final for the life of the equipment.  The recovery period is generally longer under ADS than GDS (for a boat, 18 years as opposed to 10 years).  Only a straight line method of depreciation is permitted under ADS.</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8</a:t>
            </a:fld>
            <a:endParaRPr lang="en-US" dirty="0"/>
          </a:p>
        </p:txBody>
      </p:sp>
    </p:spTree>
    <p:extLst>
      <p:ext uri="{BB962C8B-B14F-4D97-AF65-F5344CB8AC3E}">
        <p14:creationId xmlns:p14="http://schemas.microsoft.com/office/powerpoint/2010/main" val="1248796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a:t>Bonus Depreciation</a:t>
            </a:r>
          </a:p>
        </p:txBody>
      </p:sp>
      <p:sp>
        <p:nvSpPr>
          <p:cNvPr id="3" name="Content Placeholder 2"/>
          <p:cNvSpPr>
            <a:spLocks noGrp="1"/>
          </p:cNvSpPr>
          <p:nvPr>
            <p:ph idx="1"/>
          </p:nvPr>
        </p:nvSpPr>
        <p:spPr>
          <a:xfrm>
            <a:off x="413469" y="1737362"/>
            <a:ext cx="11441926" cy="4131732"/>
          </a:xfrm>
        </p:spPr>
        <p:txBody>
          <a:bodyPr>
            <a:noAutofit/>
          </a:bodyPr>
          <a:lstStyle/>
          <a:p>
            <a:pPr marL="274320" indent="-274320">
              <a:lnSpc>
                <a:spcPct val="100000"/>
              </a:lnSpc>
              <a:spcBef>
                <a:spcPts val="0"/>
              </a:spcBef>
              <a:spcAft>
                <a:spcPts val="0"/>
              </a:spcAft>
              <a:buFont typeface="Wingdings" panose="05000000000000000000" pitchFamily="2" charset="2"/>
              <a:buChar char="§"/>
            </a:pPr>
            <a:r>
              <a:rPr lang="en-US" sz="2200" dirty="0"/>
              <a:t>In the case of “qualified property,” which includes a </a:t>
            </a:r>
            <a:r>
              <a:rPr lang="en-US" sz="2200" b="1" i="1" dirty="0"/>
              <a:t>new </a:t>
            </a:r>
            <a:r>
              <a:rPr lang="en-US" sz="2200" dirty="0"/>
              <a:t>boat, the depreciation deduction “for the taxable year in which the property is placed in service shall include an allowance equal to the applicable percentage of the adjusted basis of the qualified property.” IRC § 168(k)(1)(A).</a:t>
            </a:r>
          </a:p>
          <a:p>
            <a:pPr marL="708660" indent="-342900">
              <a:lnSpc>
                <a:spcPct val="100000"/>
              </a:lnSpc>
              <a:spcBef>
                <a:spcPts val="0"/>
              </a:spcBef>
              <a:spcAft>
                <a:spcPts val="0"/>
              </a:spcAft>
              <a:buFont typeface="Wingdings" panose="05000000000000000000" pitchFamily="2" charset="2"/>
              <a:buChar char="§"/>
            </a:pPr>
            <a:r>
              <a:rPr lang="en-US" sz="2200" dirty="0"/>
              <a:t>Property placed in service after 9-27-2017, before 1-1-2023, applicable percentage is 100%                </a:t>
            </a:r>
          </a:p>
          <a:p>
            <a:pPr marL="274320" indent="-274320">
              <a:lnSpc>
                <a:spcPct val="100000"/>
              </a:lnSpc>
              <a:spcBef>
                <a:spcPts val="0"/>
              </a:spcBef>
              <a:spcAft>
                <a:spcPts val="0"/>
              </a:spcAft>
              <a:buFont typeface="Wingdings" panose="05000000000000000000" pitchFamily="2" charset="2"/>
              <a:buChar char="§"/>
            </a:pPr>
            <a:r>
              <a:rPr lang="en-US" sz="2200" dirty="0"/>
              <a:t>This special allowance has become known as </a:t>
            </a:r>
            <a:r>
              <a:rPr lang="en-US" sz="2200" dirty="0">
                <a:solidFill>
                  <a:schemeClr val="accent2">
                    <a:lumMod val="60000"/>
                    <a:lumOff val="40000"/>
                  </a:schemeClr>
                </a:solidFill>
              </a:rPr>
              <a:t>bonus depreciation</a:t>
            </a:r>
          </a:p>
          <a:p>
            <a:pPr marL="708660" indent="-342900">
              <a:lnSpc>
                <a:spcPct val="100000"/>
              </a:lnSpc>
              <a:spcBef>
                <a:spcPts val="0"/>
              </a:spcBef>
              <a:spcAft>
                <a:spcPts val="0"/>
              </a:spcAft>
              <a:buFont typeface="Wingdings" panose="05000000000000000000" pitchFamily="2" charset="2"/>
              <a:buChar char="§"/>
            </a:pPr>
            <a:r>
              <a:rPr lang="en-US" sz="2200" dirty="0"/>
              <a:t>Taxpayer or its predecessor may not have used the property at any time before acquiring it.</a:t>
            </a:r>
          </a:p>
          <a:p>
            <a:pPr marL="708660" indent="-342900">
              <a:lnSpc>
                <a:spcPct val="100000"/>
              </a:lnSpc>
              <a:spcBef>
                <a:spcPts val="0"/>
              </a:spcBef>
              <a:spcAft>
                <a:spcPts val="0"/>
              </a:spcAft>
              <a:buFont typeface="Wingdings" panose="05000000000000000000" pitchFamily="2" charset="2"/>
              <a:buChar char="§"/>
            </a:pPr>
            <a:r>
              <a:rPr lang="en-US" sz="2200" dirty="0"/>
              <a:t>Taxpayer may not have acquired the property from a related party.</a:t>
            </a:r>
          </a:p>
          <a:p>
            <a:pPr marL="708660" indent="-342900">
              <a:lnSpc>
                <a:spcPct val="100000"/>
              </a:lnSpc>
              <a:spcBef>
                <a:spcPts val="0"/>
              </a:spcBef>
              <a:spcAft>
                <a:spcPts val="0"/>
              </a:spcAft>
              <a:buFont typeface="Wingdings" panose="05000000000000000000" pitchFamily="2" charset="2"/>
              <a:buChar char="§"/>
            </a:pPr>
            <a:r>
              <a:rPr lang="en-US" sz="2200" dirty="0"/>
              <a:t>Taxpayer may not have acquired the property from a component member of a controlled group of corporations.</a:t>
            </a:r>
          </a:p>
          <a:p>
            <a:pPr marL="274320" indent="-274320">
              <a:lnSpc>
                <a:spcPct val="100000"/>
              </a:lnSpc>
              <a:spcBef>
                <a:spcPts val="0"/>
              </a:spcBef>
              <a:spcAft>
                <a:spcPts val="0"/>
              </a:spcAft>
              <a:buFont typeface="Wingdings" panose="05000000000000000000" pitchFamily="2" charset="2"/>
              <a:buChar char="§"/>
            </a:pPr>
            <a:r>
              <a:rPr lang="en-US" sz="2200" dirty="0"/>
              <a:t>Qualified Property: property with “a recovery period of 20 years or less.” IRC § 168(k)(2)(A)(i)(I)</a:t>
            </a:r>
          </a:p>
          <a:p>
            <a:pPr marL="708660" indent="-342900">
              <a:lnSpc>
                <a:spcPct val="100000"/>
              </a:lnSpc>
              <a:spcBef>
                <a:spcPts val="0"/>
              </a:spcBef>
              <a:spcAft>
                <a:spcPts val="0"/>
              </a:spcAft>
              <a:buFont typeface="Wingdings" panose="05000000000000000000" pitchFamily="2" charset="2"/>
              <a:buChar char="§"/>
            </a:pPr>
            <a:r>
              <a:rPr lang="en-US" sz="2200" dirty="0"/>
              <a:t>This would include a boat</a:t>
            </a:r>
          </a:p>
          <a:p>
            <a:pPr marL="708660" indent="-342900">
              <a:lnSpc>
                <a:spcPct val="100000"/>
              </a:lnSpc>
              <a:spcBef>
                <a:spcPts val="0"/>
              </a:spcBef>
              <a:spcAft>
                <a:spcPts val="0"/>
              </a:spcAft>
              <a:buFont typeface="Wingdings" panose="05000000000000000000" pitchFamily="2" charset="2"/>
              <a:buChar char="§"/>
            </a:pPr>
            <a:r>
              <a:rPr lang="en-US" sz="2200" dirty="0"/>
              <a:t>IRC § 168 only applies to </a:t>
            </a:r>
            <a:r>
              <a:rPr lang="en-US" sz="2200" b="1" dirty="0"/>
              <a:t>new</a:t>
            </a:r>
            <a:r>
              <a:rPr lang="en-US" sz="2200" dirty="0"/>
              <a:t> equipment</a:t>
            </a:r>
          </a:p>
        </p:txBody>
      </p:sp>
      <p:sp>
        <p:nvSpPr>
          <p:cNvPr id="4" name="Footer Placeholder 3"/>
          <p:cNvSpPr>
            <a:spLocks noGrp="1"/>
          </p:cNvSpPr>
          <p:nvPr>
            <p:ph type="ftr" sz="quarter" idx="11"/>
          </p:nvPr>
        </p:nvSpPr>
        <p:spPr/>
        <p:txBody>
          <a:bodyPr/>
          <a:lstStyle/>
          <a:p>
            <a:r>
              <a:rPr lang="en-US" dirty="0"/>
              <a:t>© 2019 Kostelanetz &amp; Fink, LLP </a:t>
            </a:r>
          </a:p>
        </p:txBody>
      </p:sp>
      <p:sp>
        <p:nvSpPr>
          <p:cNvPr id="5" name="Slide Number Placeholder 4"/>
          <p:cNvSpPr>
            <a:spLocks noGrp="1"/>
          </p:cNvSpPr>
          <p:nvPr>
            <p:ph type="sldNum" sz="quarter" idx="12"/>
          </p:nvPr>
        </p:nvSpPr>
        <p:spPr/>
        <p:txBody>
          <a:bodyPr/>
          <a:lstStyle/>
          <a:p>
            <a:fld id="{1AC201D6-B154-4DC1-8E58-5A2E2A7404B6}" type="slidenum">
              <a:rPr lang="en-US" smtClean="0"/>
              <a:t>9</a:t>
            </a:fld>
            <a:endParaRPr lang="en-US" dirty="0"/>
          </a:p>
        </p:txBody>
      </p:sp>
    </p:spTree>
    <p:extLst>
      <p:ext uri="{BB962C8B-B14F-4D97-AF65-F5344CB8AC3E}">
        <p14:creationId xmlns:p14="http://schemas.microsoft.com/office/powerpoint/2010/main" val="1916979242"/>
      </p:ext>
    </p:extLst>
  </p:cSld>
  <p:clrMapOvr>
    <a:masterClrMapping/>
  </p:clrMapOvr>
</p:sld>
</file>

<file path=ppt/theme/theme1.xml><?xml version="1.0" encoding="utf-8"?>
<a:theme xmlns:a="http://schemas.openxmlformats.org/drawingml/2006/main" name="KandF">
  <a:themeElements>
    <a:clrScheme name="Custom 1">
      <a:dk1>
        <a:sysClr val="windowText" lastClr="000000"/>
      </a:dk1>
      <a:lt1>
        <a:sysClr val="window" lastClr="FFFFFF"/>
      </a:lt1>
      <a:dk2>
        <a:srgbClr val="1F497D"/>
      </a:dk2>
      <a:lt2>
        <a:srgbClr val="EEECE1"/>
      </a:lt2>
      <a:accent1>
        <a:srgbClr val="1F497D"/>
      </a:accent1>
      <a:accent2>
        <a:srgbClr val="953734"/>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KandF" id="{6D097AB6-ED4C-4DEC-80DA-B257A8F9CA98}" vid="{53EE3AFC-9B2A-456C-8B65-A4C9DFA1F2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36133</TotalTime>
  <Words>3590</Words>
  <Application>Microsoft Office PowerPoint</Application>
  <PresentationFormat>Custom</PresentationFormat>
  <Paragraphs>236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KandF</vt:lpstr>
      <vt:lpstr>Business or Pleasure?  Navigating the Internal Revenue Code When Your Boat is a Business</vt:lpstr>
      <vt:lpstr>The Business of Borrowing Boats</vt:lpstr>
      <vt:lpstr>Is Your Boat Activity For Profit?</vt:lpstr>
      <vt:lpstr>Is Your Boat Activity For Profit?</vt:lpstr>
      <vt:lpstr>Hellings v. Commissioner, T.C. Memo. 1994-24</vt:lpstr>
      <vt:lpstr>Steiner v. Commissioner, T.C. Memo. 2019-25</vt:lpstr>
      <vt:lpstr>Your For Profit Boat Activity: Claiming Depreciation</vt:lpstr>
      <vt:lpstr>Modified Accelerated Cost Recovery System (MACRS)</vt:lpstr>
      <vt:lpstr>Bonus Depreciation</vt:lpstr>
      <vt:lpstr>Alternative to Depreciation? IRC § 179 Expense</vt:lpstr>
      <vt:lpstr> AT-RISK RULES</vt:lpstr>
      <vt:lpstr> AT-RISK RULES</vt:lpstr>
      <vt:lpstr>Is Your Boat Business a Passive Activity?</vt:lpstr>
      <vt:lpstr>Rental Activity Defined</vt:lpstr>
      <vt:lpstr>Your Boat Business is not a Rental Activity if…</vt:lpstr>
      <vt:lpstr>Did You Materially Participate?</vt:lpstr>
      <vt:lpstr>Defining Material Participation</vt:lpstr>
      <vt:lpstr>Kline v. Commissioner, T.C. Memo 2015-144</vt:lpstr>
      <vt:lpstr>White v. Commissioner, T.C. Summ. Op. 2004-139</vt:lpstr>
      <vt:lpstr>Boats used for Entertainment, Amusement or Recreation</vt:lpstr>
      <vt:lpstr>Boat as a Second Home</vt:lpstr>
      <vt:lpstr>Final Thoughts</vt:lpstr>
      <vt:lpstr>Caroline D. Ciraolo</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&amp; Disclosing Tax Return Information</dc:title>
  <dc:creator>Grant Fergusson</dc:creator>
  <cp:lastModifiedBy>Mark Buhler</cp:lastModifiedBy>
  <cp:revision>449</cp:revision>
  <cp:lastPrinted>2017-09-11T21:40:01Z</cp:lastPrinted>
  <dcterms:created xsi:type="dcterms:W3CDTF">2017-08-24T14:01:17Z</dcterms:created>
  <dcterms:modified xsi:type="dcterms:W3CDTF">2019-04-30T14:59:41Z</dcterms:modified>
</cp:coreProperties>
</file>