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59" r:id="rId4"/>
    <p:sldId id="293" r:id="rId5"/>
    <p:sldId id="296" r:id="rId6"/>
    <p:sldId id="268" r:id="rId7"/>
    <p:sldId id="294" r:id="rId8"/>
    <p:sldId id="297" r:id="rId9"/>
    <p:sldId id="295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</p:sldIdLst>
  <p:sldSz cx="12192000" cy="6858000"/>
  <p:notesSz cx="7010400" cy="9296400"/>
  <p:custDataLst>
    <p:tags r:id="rId19"/>
  </p:custDataLst>
  <p:defaultTextStyle>
    <a:defPPr>
      <a:defRPr lang="en-US">
        <a:effectLst/>
      </a:defRPr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/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81" d="100"/>
          <a:sy n="81" d="100"/>
        </p:scale>
        <p:origin x="-25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6882" y="3335857"/>
            <a:ext cx="8520701" cy="2255820"/>
          </a:xfrm>
          <a:effectLst/>
        </p:spPr>
        <p:txBody>
          <a:bodyPr anchor="t"/>
          <a:lstStyle>
            <a:lvl1pPr algn="l">
              <a:defRPr sz="4400" b="0">
                <a:solidFill>
                  <a:srgbClr val="003876"/>
                </a:solidFill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409387" y="5760558"/>
            <a:ext cx="2540000" cy="304800"/>
          </a:xfrm>
          <a:prstGeom prst="rect">
            <a:avLst/>
          </a:prstGeom>
          <a:ln>
            <a:miter lim="800000"/>
          </a:ln>
          <a:effectLst/>
        </p:spPr>
        <p:txBody>
          <a:bodyPr vert="horz" wrap="square" lIns="0" tIns="0" rIns="0" bIns="0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 i="1">
                <a:solidFill>
                  <a:srgbClr val="003876"/>
                </a:solidFill>
                <a:effectLst/>
                <a:latin typeface="Georgia"/>
                <a:ea typeface="Arial Unicode MS"/>
                <a:cs typeface="Arial Unicode MS" charset="0"/>
              </a:defRPr>
            </a:lvl1pPr>
          </a:lstStyle>
          <a:p>
            <a:fld id="{181CC48E-1BE5-4DF1-9C36-BAF7EE2568D9}" type="datetimeFigureOut">
              <a:rPr lang="en-US" smtClean="0">
                <a:effectLst/>
              </a:rPr>
              <a:t>4/25/2019</a:t>
            </a:fld>
            <a:endParaRPr lang="en-US">
              <a:effectLst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7337" y="6400800"/>
            <a:ext cx="1291167" cy="457200"/>
          </a:xfrm>
          <a:prstGeom prst="rect">
            <a:avLst/>
          </a:prstGeom>
          <a:ln>
            <a:miter lim="800000"/>
          </a:ln>
          <a:effectLst/>
        </p:spPr>
        <p:txBody>
          <a:bodyPr vert="horz" wrap="square" lIns="0" tIns="0" rIns="0" bIns="0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 i="1">
                <a:solidFill>
                  <a:srgbClr val="003876"/>
                </a:solidFill>
                <a:effectLst/>
                <a:latin typeface="Georgia"/>
                <a:ea typeface="Arial Unicode MS"/>
                <a:cs typeface="Arial Unicode MS" charset="0"/>
              </a:defRPr>
            </a:lvl1pPr>
          </a:lstStyle>
          <a:p>
            <a:endParaRPr lang="en-US"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16" y="368271"/>
            <a:ext cx="3915856" cy="584658"/>
          </a:xfrm>
          <a:prstGeom prst="rect">
            <a:avLst/>
          </a:prstGeom>
          <a:effectLst/>
        </p:spPr>
      </p:pic>
      <p:sp>
        <p:nvSpPr>
          <p:cNvPr id="8" name="Freeform 7"/>
          <p:cNvSpPr/>
          <p:nvPr/>
        </p:nvSpPr>
        <p:spPr>
          <a:xfrm>
            <a:off x="-52917" y="901900"/>
            <a:ext cx="3532717" cy="5988050"/>
          </a:xfrm>
          <a:custGeom>
            <a:avLst/>
            <a:gdLst>
              <a:gd name="connsiteX0" fmla="*/ 13368 w 2406316"/>
              <a:gd name="connsiteY0" fmla="*/ 0 h 5106736"/>
              <a:gd name="connsiteX1" fmla="*/ 2406316 w 2406316"/>
              <a:gd name="connsiteY1" fmla="*/ 347579 h 5106736"/>
              <a:gd name="connsiteX2" fmla="*/ 1858210 w 2406316"/>
              <a:gd name="connsiteY2" fmla="*/ 5106736 h 5106736"/>
              <a:gd name="connsiteX3" fmla="*/ 0 w 2406316"/>
              <a:gd name="connsiteY3" fmla="*/ 5093368 h 5106736"/>
              <a:gd name="connsiteX4" fmla="*/ 13368 w 2406316"/>
              <a:gd name="connsiteY4" fmla="*/ 0 h 510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316" h="5106736">
                <a:moveTo>
                  <a:pt x="13368" y="0"/>
                </a:moveTo>
                <a:lnTo>
                  <a:pt x="2406316" y="347579"/>
                </a:lnTo>
                <a:lnTo>
                  <a:pt x="1858210" y="5106736"/>
                </a:lnTo>
                <a:lnTo>
                  <a:pt x="0" y="5093368"/>
                </a:lnTo>
                <a:lnTo>
                  <a:pt x="13368" y="0"/>
                </a:lnTo>
                <a:close/>
              </a:path>
            </a:pathLst>
          </a:custGeom>
          <a:solidFill>
            <a:srgbClr val="6BA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466967" y="0"/>
            <a:ext cx="8814869" cy="1321200"/>
          </a:xfrm>
          <a:custGeom>
            <a:avLst/>
            <a:gdLst>
              <a:gd name="connsiteX0" fmla="*/ 0 w 6764421"/>
              <a:gd name="connsiteY0" fmla="*/ 2098842 h 2098842"/>
              <a:gd name="connsiteX1" fmla="*/ 227264 w 6764421"/>
              <a:gd name="connsiteY1" fmla="*/ 0 h 2098842"/>
              <a:gd name="connsiteX2" fmla="*/ 6764421 w 6764421"/>
              <a:gd name="connsiteY2" fmla="*/ 0 h 2098842"/>
              <a:gd name="connsiteX3" fmla="*/ 6751053 w 6764421"/>
              <a:gd name="connsiteY3" fmla="*/ 1376947 h 2098842"/>
              <a:gd name="connsiteX4" fmla="*/ 0 w 6764421"/>
              <a:gd name="connsiteY4" fmla="*/ 2098842 h 209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4421" h="2098842">
                <a:moveTo>
                  <a:pt x="0" y="2098842"/>
                </a:moveTo>
                <a:lnTo>
                  <a:pt x="227264" y="0"/>
                </a:lnTo>
                <a:lnTo>
                  <a:pt x="6764421" y="0"/>
                </a:lnTo>
                <a:lnTo>
                  <a:pt x="6751053" y="1376947"/>
                </a:lnTo>
                <a:lnTo>
                  <a:pt x="0" y="2098842"/>
                </a:lnTo>
                <a:close/>
              </a:path>
            </a:pathLst>
          </a:custGeom>
          <a:solidFill>
            <a:srgbClr val="8990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6765" y="4747231"/>
            <a:ext cx="8530452" cy="1163976"/>
          </a:xfrm>
          <a:effectLst/>
        </p:spPr>
        <p:txBody>
          <a:bodyPr wrap="none"/>
          <a:lstStyle>
            <a:lvl1pPr marL="0" indent="0" algn="l">
              <a:spcBef>
                <a:spcPct val="0"/>
              </a:spcBef>
              <a:buClrTx/>
              <a:buFontTx/>
              <a:buNone/>
              <a:defRPr>
                <a:solidFill>
                  <a:srgbClr val="899064"/>
                </a:solidFill>
                <a:effectLst/>
                <a:ea typeface="Arial Unicode MS"/>
                <a:cs typeface="Arial Unicode MS" charset="0"/>
              </a:defRPr>
            </a:lvl1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01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" name="Freeform 4"/>
          <p:cNvSpPr/>
          <p:nvPr/>
        </p:nvSpPr>
        <p:spPr>
          <a:xfrm>
            <a:off x="-14817" y="-20638"/>
            <a:ext cx="12234335" cy="1087438"/>
          </a:xfrm>
          <a:custGeom>
            <a:avLst/>
            <a:gdLst>
              <a:gd name="connsiteX0" fmla="*/ 0 w 9175750"/>
              <a:gd name="connsiteY0" fmla="*/ 21167 h 1068917"/>
              <a:gd name="connsiteX1" fmla="*/ 0 w 9175750"/>
              <a:gd name="connsiteY1" fmla="*/ 1068917 h 1068917"/>
              <a:gd name="connsiteX2" fmla="*/ 9175750 w 9175750"/>
              <a:gd name="connsiteY2" fmla="*/ 772584 h 1068917"/>
              <a:gd name="connsiteX3" fmla="*/ 9165166 w 9175750"/>
              <a:gd name="connsiteY3" fmla="*/ 0 h 1068917"/>
              <a:gd name="connsiteX4" fmla="*/ 0 w 9175750"/>
              <a:gd name="connsiteY4" fmla="*/ 21167 h 106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1068917">
                <a:moveTo>
                  <a:pt x="0" y="21167"/>
                </a:moveTo>
                <a:lnTo>
                  <a:pt x="0" y="1068917"/>
                </a:lnTo>
                <a:lnTo>
                  <a:pt x="9175750" y="772584"/>
                </a:lnTo>
                <a:lnTo>
                  <a:pt x="9165166" y="0"/>
                </a:lnTo>
                <a:lnTo>
                  <a:pt x="0" y="21167"/>
                </a:lnTo>
                <a:close/>
              </a:path>
            </a:pathLst>
          </a:custGeom>
          <a:solidFill>
            <a:srgbClr val="8990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33" y="187325"/>
            <a:ext cx="10749936" cy="879476"/>
          </a:xfrm>
          <a:effectLst/>
        </p:spPr>
        <p:txBody>
          <a:bodyPr anchor="t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34" y="1463041"/>
            <a:ext cx="10763071" cy="4569058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003876"/>
                </a:solidFill>
                <a:effectLst/>
                <a:latin typeface="+mj-lt"/>
              </a:defRPr>
            </a:lvl1pPr>
            <a:lvl2pPr>
              <a:defRPr sz="2000">
                <a:solidFill>
                  <a:srgbClr val="003876"/>
                </a:solidFill>
                <a:effectLst/>
                <a:latin typeface="+mj-lt"/>
              </a:defRPr>
            </a:lvl2pPr>
            <a:lvl3pPr>
              <a:defRPr sz="2000">
                <a:solidFill>
                  <a:srgbClr val="003876"/>
                </a:solidFill>
                <a:effectLst/>
                <a:latin typeface="+mj-lt"/>
              </a:defRPr>
            </a:lvl3pPr>
            <a:lvl4pPr>
              <a:defRPr sz="1800">
                <a:solidFill>
                  <a:srgbClr val="003876"/>
                </a:solidFill>
                <a:effectLst/>
                <a:latin typeface="+mj-lt"/>
              </a:defRPr>
            </a:lvl4pPr>
            <a:lvl5pPr>
              <a:defRPr sz="1800">
                <a:solidFill>
                  <a:srgbClr val="003876"/>
                </a:solidFill>
                <a:effectLst/>
                <a:latin typeface="+mj-lt"/>
              </a:defRPr>
            </a:lvl5pPr>
          </a:lstStyle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D7C2D680-F10B-458D-9399-0A4656137D7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53772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Freeform 6"/>
          <p:cNvSpPr/>
          <p:nvPr/>
        </p:nvSpPr>
        <p:spPr>
          <a:xfrm>
            <a:off x="-57152" y="-22543"/>
            <a:ext cx="9602151" cy="6929438"/>
          </a:xfrm>
          <a:custGeom>
            <a:avLst/>
            <a:gdLst>
              <a:gd name="connsiteX0" fmla="*/ 0 w 7196666"/>
              <a:gd name="connsiteY0" fmla="*/ 14111 h 6928555"/>
              <a:gd name="connsiteX1" fmla="*/ 28222 w 7196666"/>
              <a:gd name="connsiteY1" fmla="*/ 6928555 h 6928555"/>
              <a:gd name="connsiteX2" fmla="*/ 6434666 w 7196666"/>
              <a:gd name="connsiteY2" fmla="*/ 6928555 h 6928555"/>
              <a:gd name="connsiteX3" fmla="*/ 7196666 w 7196666"/>
              <a:gd name="connsiteY3" fmla="*/ 2074333 h 6928555"/>
              <a:gd name="connsiteX4" fmla="*/ 2991555 w 7196666"/>
              <a:gd name="connsiteY4" fmla="*/ 0 h 6928555"/>
              <a:gd name="connsiteX5" fmla="*/ 0 w 7196666"/>
              <a:gd name="connsiteY5" fmla="*/ 14111 h 6928555"/>
              <a:gd name="connsiteX0dup0" fmla="*/ 0 w 7205765"/>
              <a:gd name="connsiteY0dup0" fmla="*/ 14111 h 6928555"/>
              <a:gd name="connsiteX1dup0" fmla="*/ 28222 w 7205765"/>
              <a:gd name="connsiteY1dup0" fmla="*/ 6928555 h 6928555"/>
              <a:gd name="connsiteX2dup0" fmla="*/ 6434666 w 7205765"/>
              <a:gd name="connsiteY2dup0" fmla="*/ 6928555 h 6928555"/>
              <a:gd name="connsiteX3dup0" fmla="*/ 7205765 w 7205765"/>
              <a:gd name="connsiteY3dup0" fmla="*/ 2023275 h 6928555"/>
              <a:gd name="connsiteX4dup0" fmla="*/ 2991555 w 7205765"/>
              <a:gd name="connsiteY4dup0" fmla="*/ 0 h 6928555"/>
              <a:gd name="connsiteX5dup0" fmla="*/ 0 w 7205765"/>
              <a:gd name="connsiteY5dup0" fmla="*/ 14111 h 6928555"/>
              <a:gd name="connsiteX0dup0dup1" fmla="*/ 0 w 7184387"/>
              <a:gd name="connsiteY0dup0dup1" fmla="*/ 14111 h 6928555"/>
              <a:gd name="connsiteX1dup0dup1" fmla="*/ 28222 w 7184387"/>
              <a:gd name="connsiteY1dup0dup1" fmla="*/ 6928555 h 6928555"/>
              <a:gd name="connsiteX2dup0dup1" fmla="*/ 6434666 w 7184387"/>
              <a:gd name="connsiteY2dup0dup1" fmla="*/ 6928555 h 6928555"/>
              <a:gd name="connsiteX3dup0dup1" fmla="*/ 7184387 w 7184387"/>
              <a:gd name="connsiteY3dup0dup1" fmla="*/ 2023017 h 6928555"/>
              <a:gd name="connsiteX4dup0dup1" fmla="*/ 2991555 w 7184387"/>
              <a:gd name="connsiteY4dup0dup1" fmla="*/ 0 h 6928555"/>
              <a:gd name="connsiteX5dup0dup1" fmla="*/ 0 w 7184387"/>
              <a:gd name="connsiteY5dup0dup1" fmla="*/ 14111 h 6928555"/>
              <a:gd name="connsiteX0dup0dup1dup2" fmla="*/ 0 w 7213805"/>
              <a:gd name="connsiteY0dup0dup1dup2" fmla="*/ 14111 h 6928555"/>
              <a:gd name="connsiteX1dup0dup1dup2" fmla="*/ 28222 w 7213805"/>
              <a:gd name="connsiteY1dup0dup1dup2" fmla="*/ 6928555 h 6928555"/>
              <a:gd name="connsiteX2dup0dup1dup2" fmla="*/ 6434666 w 7213805"/>
              <a:gd name="connsiteY2dup0dup1dup2" fmla="*/ 6928555 h 6928555"/>
              <a:gd name="connsiteX3dup0dup1dup2" fmla="*/ 7213805 w 7213805"/>
              <a:gd name="connsiteY3dup0dup1dup2" fmla="*/ 2028854 h 6928555"/>
              <a:gd name="connsiteX4dup0dup1dup2" fmla="*/ 2991555 w 7213805"/>
              <a:gd name="connsiteY4dup0dup1dup2" fmla="*/ 0 h 6928555"/>
              <a:gd name="connsiteX5dup0dup1dup2" fmla="*/ 0 w 7213805"/>
              <a:gd name="connsiteY5dup0dup1dup2" fmla="*/ 14111 h 6928555"/>
              <a:gd name="connsiteX0dup0dup1dup2dup3" fmla="*/ 0 w 7200553"/>
              <a:gd name="connsiteY0dup0dup1dup2dup3" fmla="*/ 14111 h 6928555"/>
              <a:gd name="connsiteX1dup0dup1dup2dup3" fmla="*/ 28222 w 7200553"/>
              <a:gd name="connsiteY1dup0dup1dup2dup3" fmla="*/ 6928555 h 6928555"/>
              <a:gd name="connsiteX2dup0dup1dup2dup3" fmla="*/ 6434666 w 7200553"/>
              <a:gd name="connsiteY2dup0dup1dup2dup3" fmla="*/ 6928555 h 6928555"/>
              <a:gd name="connsiteX3dup0dup1dup2dup3" fmla="*/ 7200553 w 7200553"/>
              <a:gd name="connsiteY3dup0dup1dup2dup3" fmla="*/ 2040786 h 6928555"/>
              <a:gd name="connsiteX4dup0dup1dup2dup3" fmla="*/ 2991555 w 7200553"/>
              <a:gd name="connsiteY4dup0dup1dup2dup3" fmla="*/ 0 h 6928555"/>
              <a:gd name="connsiteX5dup0dup1dup2dup3" fmla="*/ 0 w 7200553"/>
              <a:gd name="connsiteY5dup0dup1dup2dup3" fmla="*/ 14111 h 6928555"/>
            </a:gdLst>
            <a:ahLst/>
            <a:cxnLst>
              <a:cxn ang="0">
                <a:pos x="connsiteX0dup0dup1dup2dup3" y="connsiteY0dup0dup1dup2dup3"/>
              </a:cxn>
              <a:cxn ang="0">
                <a:pos x="connsiteX1dup0dup1dup2dup3" y="connsiteY1dup0dup1dup2dup3"/>
              </a:cxn>
              <a:cxn ang="0">
                <a:pos x="connsiteX2dup0dup1dup2dup3" y="connsiteY2dup0dup1dup2dup3"/>
              </a:cxn>
              <a:cxn ang="0">
                <a:pos x="connsiteX3dup0dup1dup2dup3" y="connsiteY3dup0dup1dup2dup3"/>
              </a:cxn>
              <a:cxn ang="0">
                <a:pos x="connsiteX4dup0dup1dup2dup3" y="connsiteY4dup0dup1dup2dup3"/>
              </a:cxn>
              <a:cxn ang="0">
                <a:pos x="connsiteX5dup0dup1dup2dup3" y="connsiteY5dup0dup1dup2dup3"/>
              </a:cxn>
            </a:cxnLst>
            <a:rect l="l" t="t" r="r" b="b"/>
            <a:pathLst>
              <a:path w="7200553" h="6928555">
                <a:moveTo>
                  <a:pt x="0" y="14111"/>
                </a:moveTo>
                <a:lnTo>
                  <a:pt x="28222" y="6928555"/>
                </a:lnTo>
                <a:lnTo>
                  <a:pt x="6434666" y="6928555"/>
                </a:lnTo>
                <a:lnTo>
                  <a:pt x="7200553" y="2040786"/>
                </a:lnTo>
                <a:lnTo>
                  <a:pt x="2991555" y="0"/>
                </a:lnTo>
                <a:lnTo>
                  <a:pt x="0" y="14111"/>
                </a:lnTo>
                <a:close/>
              </a:path>
            </a:pathLst>
          </a:custGeom>
          <a:solidFill>
            <a:srgbClr val="6BA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18902" y="2714325"/>
            <a:ext cx="7460980" cy="1472665"/>
          </a:xfrm>
          <a:effectLst/>
        </p:spPr>
        <p:txBody>
          <a:bodyPr/>
          <a:lstStyle>
            <a:lvl1pPr>
              <a:defRPr sz="4000">
                <a:solidFill>
                  <a:srgbClr val="004168"/>
                </a:solidFill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ldNum" sz="quarter" idx="10"/>
          </p:nvPr>
        </p:nvSpPr>
        <p:spPr>
          <a:effectLst/>
        </p:spPr>
        <p:txBody>
          <a:bodyPr/>
          <a:lstStyle>
            <a:lvl1pPr>
              <a:defRPr smtClean="0">
                <a:solidFill>
                  <a:schemeClr val="bg1"/>
                </a:solidFill>
                <a:effectLst/>
              </a:defRPr>
            </a:lvl1pPr>
          </a:lstStyle>
          <a:p>
            <a:fld id="{D7C2D680-F10B-458D-9399-0A4656137D7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1" y="6403388"/>
            <a:ext cx="3105533" cy="463674"/>
          </a:xfrm>
          <a:prstGeom prst="rect">
            <a:avLst/>
          </a:prstGeom>
          <a:effectLst/>
        </p:spPr>
      </p:pic>
      <p:sp>
        <p:nvSpPr>
          <p:cNvPr id="8" name="Freeform 7"/>
          <p:cNvSpPr/>
          <p:nvPr/>
        </p:nvSpPr>
        <p:spPr>
          <a:xfrm>
            <a:off x="9539818" y="-35561"/>
            <a:ext cx="2699596" cy="2067561"/>
          </a:xfrm>
          <a:custGeom>
            <a:avLst/>
            <a:gdLst>
              <a:gd name="connsiteX0" fmla="*/ 0 w 2017889"/>
              <a:gd name="connsiteY0" fmla="*/ 2060222 h 2060222"/>
              <a:gd name="connsiteX1" fmla="*/ 2017889 w 2017889"/>
              <a:gd name="connsiteY1" fmla="*/ 1763889 h 2060222"/>
              <a:gd name="connsiteX2" fmla="*/ 1989667 w 2017889"/>
              <a:gd name="connsiteY2" fmla="*/ 0 h 2060222"/>
              <a:gd name="connsiteX3" fmla="*/ 352778 w 2017889"/>
              <a:gd name="connsiteY3" fmla="*/ 42333 h 2060222"/>
              <a:gd name="connsiteX4" fmla="*/ 0 w 2017889"/>
              <a:gd name="connsiteY4" fmla="*/ 2060222 h 2060222"/>
              <a:gd name="connsiteX0dup0" fmla="*/ 0 w 2017889"/>
              <a:gd name="connsiteY0dup0" fmla="*/ 2060222 h 2060222"/>
              <a:gd name="connsiteX1dup0" fmla="*/ 2017889 w 2017889"/>
              <a:gd name="connsiteY1dup0" fmla="*/ 1763889 h 2060222"/>
              <a:gd name="connsiteX2dup0" fmla="*/ 1989667 w 2017889"/>
              <a:gd name="connsiteY2dup0" fmla="*/ 0 h 2060222"/>
              <a:gd name="connsiteX3dup0" fmla="*/ 352778 w 2017889"/>
              <a:gd name="connsiteY3dup0" fmla="*/ 129590 h 2060222"/>
              <a:gd name="connsiteX4dup0" fmla="*/ 0 w 2017889"/>
              <a:gd name="connsiteY4dup0" fmla="*/ 2060222 h 2060222"/>
              <a:gd name="connsiteX0dup0dup1" fmla="*/ 0 w 2017889"/>
              <a:gd name="connsiteY0dup0dup1" fmla="*/ 1930632 h 1930632"/>
              <a:gd name="connsiteX1dup0dup1" fmla="*/ 2017889 w 2017889"/>
              <a:gd name="connsiteY1dup0dup1" fmla="*/ 1634299 h 1930632"/>
              <a:gd name="connsiteX2dup0dup1" fmla="*/ 1989667 w 2017889"/>
              <a:gd name="connsiteY2dup0dup1" fmla="*/ 6142 h 1930632"/>
              <a:gd name="connsiteX3dup0dup1" fmla="*/ 352778 w 2017889"/>
              <a:gd name="connsiteY3dup0dup1" fmla="*/ 0 h 1930632"/>
              <a:gd name="connsiteX4dup0dup1" fmla="*/ 0 w 2017889"/>
              <a:gd name="connsiteY4dup0dup1" fmla="*/ 1930632 h 1930632"/>
              <a:gd name="connsiteX0dup0dup1dup2" fmla="*/ 0 w 2017889"/>
              <a:gd name="connsiteY0dup0dup1dup2" fmla="*/ 1963271 h 1963271"/>
              <a:gd name="connsiteX1dup0dup1dup2" fmla="*/ 2017889 w 2017889"/>
              <a:gd name="connsiteY1dup0dup1dup2" fmla="*/ 1666938 h 1963271"/>
              <a:gd name="connsiteX2dup0dup1dup2" fmla="*/ 1989667 w 2017889"/>
              <a:gd name="connsiteY2dup0dup1dup2" fmla="*/ 0 h 1963271"/>
              <a:gd name="connsiteX3dup0dup1dup2" fmla="*/ 352778 w 2017889"/>
              <a:gd name="connsiteY3dup0dup1dup2" fmla="*/ 32639 h 1963271"/>
              <a:gd name="connsiteX4dup0dup1dup2" fmla="*/ 0 w 2017889"/>
              <a:gd name="connsiteY4dup0dup1dup2" fmla="*/ 1963271 h 1963271"/>
              <a:gd name="connsiteX0dup0dup1dup2dup3" fmla="*/ 0 w 2017889"/>
              <a:gd name="connsiteY0dup0dup1dup2dup3" fmla="*/ 1963271 h 1963271"/>
              <a:gd name="connsiteX1dup0dup1dup2dup3" fmla="*/ 2017889 w 2017889"/>
              <a:gd name="connsiteY1dup0dup1dup2dup3" fmla="*/ 1666938 h 1963271"/>
              <a:gd name="connsiteX2dup0dup1dup2dup3" fmla="*/ 1989667 w 2017889"/>
              <a:gd name="connsiteY2dup0dup1dup2dup3" fmla="*/ 0 h 1963271"/>
              <a:gd name="connsiteX3dup0dup1dup2dup3" fmla="*/ 352778 w 2017889"/>
              <a:gd name="connsiteY3dup0dup1dup2dup3" fmla="*/ 3554 h 1963271"/>
              <a:gd name="connsiteX4dup0dup1dup2dup3" fmla="*/ 0 w 2017889"/>
              <a:gd name="connsiteY4dup0dup1dup2dup3" fmla="*/ 1963271 h 1963271"/>
              <a:gd name="connsiteX0dup0dup1dup2dup3dup4" fmla="*/ 0 w 1989667"/>
              <a:gd name="connsiteY0dup0dup1dup2dup3dup4" fmla="*/ 1963271 h 1963271"/>
              <a:gd name="connsiteX1dup0dup1dup2dup3dup4" fmla="*/ 1930694 w 1989667"/>
              <a:gd name="connsiteY1dup0dup1dup2dup3dup4" fmla="*/ 1666938 h 1963271"/>
              <a:gd name="connsiteX2dup0dup1dup2dup3dup4" fmla="*/ 1989667 w 1989667"/>
              <a:gd name="connsiteY2dup0dup1dup2dup3dup4" fmla="*/ 0 h 1963271"/>
              <a:gd name="connsiteX3dup0dup1dup2dup3dup4" fmla="*/ 352778 w 1989667"/>
              <a:gd name="connsiteY3dup0dup1dup2dup3dup4" fmla="*/ 3554 h 1963271"/>
              <a:gd name="connsiteX4dup0dup1dup2dup3dup4" fmla="*/ 0 w 1989667"/>
              <a:gd name="connsiteY4dup0dup1dup2dup3dup4" fmla="*/ 1963271 h 1963271"/>
              <a:gd name="connsiteX0dup0dup1dup2dup3dup4dup5" fmla="*/ 0 w 1930694"/>
              <a:gd name="connsiteY0dup0dup1dup2dup3dup4dup5" fmla="*/ 1972966 h 1972966"/>
              <a:gd name="connsiteX1dup0dup1dup2dup3dup4dup5" fmla="*/ 1930694 w 1930694"/>
              <a:gd name="connsiteY1dup0dup1dup2dup3dup4dup5" fmla="*/ 1676633 h 1972966"/>
              <a:gd name="connsiteX2dup0dup1dup2dup3dup4dup5" fmla="*/ 1921849 w 1930694"/>
              <a:gd name="connsiteY2dup0dup1dup2dup3dup4dup5" fmla="*/ 0 h 1972966"/>
              <a:gd name="connsiteX3dup0dup1dup2dup3dup4dup5" fmla="*/ 352778 w 1930694"/>
              <a:gd name="connsiteY3dup0dup1dup2dup3dup4dup5" fmla="*/ 13249 h 1972966"/>
              <a:gd name="connsiteX4dup0dup1dup2dup3dup4dup5" fmla="*/ 0 w 1930694"/>
              <a:gd name="connsiteY4dup0dup1dup2dup3dup4dup5" fmla="*/ 1972966 h 1972966"/>
            </a:gdLst>
            <a:ahLst/>
            <a:cxnLst>
              <a:cxn ang="0">
                <a:pos x="connsiteX0dup0dup1dup2dup3dup4dup5" y="connsiteY0dup0dup1dup2dup3dup4dup5"/>
              </a:cxn>
              <a:cxn ang="0">
                <a:pos x="connsiteX1dup0dup1dup2dup3dup4dup5" y="connsiteY1dup0dup1dup2dup3dup4dup5"/>
              </a:cxn>
              <a:cxn ang="0">
                <a:pos x="connsiteX2dup0dup1dup2dup3dup4dup5" y="connsiteY2dup0dup1dup2dup3dup4dup5"/>
              </a:cxn>
              <a:cxn ang="0">
                <a:pos x="connsiteX3dup0dup1dup2dup3dup4dup5" y="connsiteY3dup0dup1dup2dup3dup4dup5"/>
              </a:cxn>
              <a:cxn ang="0">
                <a:pos x="connsiteX4dup0dup1dup2dup3dup4dup5" y="connsiteY4dup0dup1dup2dup3dup4dup5"/>
              </a:cxn>
            </a:cxnLst>
            <a:rect l="l" t="t" r="r" b="b"/>
            <a:pathLst>
              <a:path w="1930693" h="1972966">
                <a:moveTo>
                  <a:pt x="0" y="1972966"/>
                </a:moveTo>
                <a:lnTo>
                  <a:pt x="1930694" y="1676633"/>
                </a:lnTo>
                <a:cubicBezTo>
                  <a:pt x="1927746" y="1117755"/>
                  <a:pt x="1924797" y="558878"/>
                  <a:pt x="1921849" y="0"/>
                </a:cubicBezTo>
                <a:lnTo>
                  <a:pt x="352778" y="13249"/>
                </a:lnTo>
                <a:lnTo>
                  <a:pt x="0" y="1972966"/>
                </a:lnTo>
                <a:close/>
              </a:path>
            </a:pathLst>
          </a:custGeom>
          <a:solidFill>
            <a:srgbClr val="8990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5751" y="4338639"/>
            <a:ext cx="4965700" cy="1189037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837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33" y="1489576"/>
            <a:ext cx="518446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solidFill>
                  <a:srgbClr val="003876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33" y="2129338"/>
            <a:ext cx="5184465" cy="3956830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660" y="1499408"/>
            <a:ext cx="5186501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solidFill>
                  <a:srgbClr val="003876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660" y="2139170"/>
            <a:ext cx="5186501" cy="3927333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D7C2D680-F10B-458D-9399-0A4656137D7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4817" y="-20638"/>
            <a:ext cx="12234335" cy="1087438"/>
          </a:xfrm>
          <a:custGeom>
            <a:avLst/>
            <a:gdLst>
              <a:gd name="connsiteX0" fmla="*/ 0 w 9175750"/>
              <a:gd name="connsiteY0" fmla="*/ 21167 h 1068917"/>
              <a:gd name="connsiteX1" fmla="*/ 0 w 9175750"/>
              <a:gd name="connsiteY1" fmla="*/ 1068917 h 1068917"/>
              <a:gd name="connsiteX2" fmla="*/ 9175750 w 9175750"/>
              <a:gd name="connsiteY2" fmla="*/ 772584 h 1068917"/>
              <a:gd name="connsiteX3" fmla="*/ 9165166 w 9175750"/>
              <a:gd name="connsiteY3" fmla="*/ 0 h 1068917"/>
              <a:gd name="connsiteX4" fmla="*/ 0 w 9175750"/>
              <a:gd name="connsiteY4" fmla="*/ 21167 h 106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1068917">
                <a:moveTo>
                  <a:pt x="0" y="21167"/>
                </a:moveTo>
                <a:lnTo>
                  <a:pt x="0" y="1068917"/>
                </a:lnTo>
                <a:lnTo>
                  <a:pt x="9175750" y="772584"/>
                </a:lnTo>
                <a:lnTo>
                  <a:pt x="9165166" y="0"/>
                </a:lnTo>
                <a:lnTo>
                  <a:pt x="0" y="21167"/>
                </a:lnTo>
                <a:close/>
              </a:path>
            </a:pathLst>
          </a:custGeom>
          <a:solidFill>
            <a:srgbClr val="8990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21036" y="187326"/>
            <a:ext cx="10749933" cy="879475"/>
          </a:xfrm>
          <a:effectLst/>
        </p:spPr>
        <p:txBody>
          <a:bodyPr anchor="t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322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9167" y="1578542"/>
            <a:ext cx="6454125" cy="4517457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924" y="2143434"/>
            <a:ext cx="3303161" cy="3952567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D7C2D680-F10B-458D-9399-0A4656137D7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14817" y="-20638"/>
            <a:ext cx="12234335" cy="1087438"/>
          </a:xfrm>
          <a:custGeom>
            <a:avLst/>
            <a:gdLst>
              <a:gd name="connsiteX0" fmla="*/ 0 w 9175750"/>
              <a:gd name="connsiteY0" fmla="*/ 21167 h 1068917"/>
              <a:gd name="connsiteX1" fmla="*/ 0 w 9175750"/>
              <a:gd name="connsiteY1" fmla="*/ 1068917 h 1068917"/>
              <a:gd name="connsiteX2" fmla="*/ 9175750 w 9175750"/>
              <a:gd name="connsiteY2" fmla="*/ 772584 h 1068917"/>
              <a:gd name="connsiteX3" fmla="*/ 9165166 w 9175750"/>
              <a:gd name="connsiteY3" fmla="*/ 0 h 1068917"/>
              <a:gd name="connsiteX4" fmla="*/ 0 w 9175750"/>
              <a:gd name="connsiteY4" fmla="*/ 21167 h 106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1068917">
                <a:moveTo>
                  <a:pt x="0" y="21167"/>
                </a:moveTo>
                <a:lnTo>
                  <a:pt x="0" y="1068917"/>
                </a:lnTo>
                <a:lnTo>
                  <a:pt x="9175750" y="772584"/>
                </a:lnTo>
                <a:lnTo>
                  <a:pt x="9165166" y="0"/>
                </a:lnTo>
                <a:lnTo>
                  <a:pt x="0" y="21167"/>
                </a:lnTo>
                <a:close/>
              </a:path>
            </a:pathLst>
          </a:custGeom>
          <a:solidFill>
            <a:srgbClr val="8990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1035" y="187326"/>
            <a:ext cx="10776155" cy="879475"/>
          </a:xfrm>
          <a:effectLst/>
        </p:spPr>
        <p:txBody>
          <a:bodyPr anchor="t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4414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56852"/>
            <a:ext cx="7315200" cy="3370722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pPr lvl="0"/>
            <a:r>
              <a:rPr lang="en-US" noProof="0">
                <a:effectLst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D7C2D680-F10B-458D-9399-0A4656137D7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14817" y="-20638"/>
            <a:ext cx="12234335" cy="1087438"/>
          </a:xfrm>
          <a:custGeom>
            <a:avLst/>
            <a:gdLst>
              <a:gd name="connsiteX0" fmla="*/ 0 w 9175750"/>
              <a:gd name="connsiteY0" fmla="*/ 21167 h 1068917"/>
              <a:gd name="connsiteX1" fmla="*/ 0 w 9175750"/>
              <a:gd name="connsiteY1" fmla="*/ 1068917 h 1068917"/>
              <a:gd name="connsiteX2" fmla="*/ 9175750 w 9175750"/>
              <a:gd name="connsiteY2" fmla="*/ 772584 h 1068917"/>
              <a:gd name="connsiteX3" fmla="*/ 9165166 w 9175750"/>
              <a:gd name="connsiteY3" fmla="*/ 0 h 1068917"/>
              <a:gd name="connsiteX4" fmla="*/ 0 w 9175750"/>
              <a:gd name="connsiteY4" fmla="*/ 21167 h 106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1068917">
                <a:moveTo>
                  <a:pt x="0" y="21167"/>
                </a:moveTo>
                <a:lnTo>
                  <a:pt x="0" y="1068917"/>
                </a:lnTo>
                <a:lnTo>
                  <a:pt x="9175750" y="772584"/>
                </a:lnTo>
                <a:lnTo>
                  <a:pt x="9165166" y="0"/>
                </a:lnTo>
                <a:lnTo>
                  <a:pt x="0" y="21167"/>
                </a:lnTo>
                <a:close/>
              </a:path>
            </a:pathLst>
          </a:custGeom>
          <a:solidFill>
            <a:srgbClr val="8990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1032" y="187326"/>
            <a:ext cx="10776155" cy="879475"/>
          </a:xfrm>
          <a:effectLst/>
        </p:spPr>
        <p:txBody>
          <a:bodyPr anchor="t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3981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D7C2D680-F10B-458D-9399-0A4656137D7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14817" y="-20638"/>
            <a:ext cx="12234335" cy="1087438"/>
          </a:xfrm>
          <a:custGeom>
            <a:avLst/>
            <a:gdLst>
              <a:gd name="connsiteX0" fmla="*/ 0 w 9175750"/>
              <a:gd name="connsiteY0" fmla="*/ 21167 h 1068917"/>
              <a:gd name="connsiteX1" fmla="*/ 0 w 9175750"/>
              <a:gd name="connsiteY1" fmla="*/ 1068917 h 1068917"/>
              <a:gd name="connsiteX2" fmla="*/ 9175750 w 9175750"/>
              <a:gd name="connsiteY2" fmla="*/ 772584 h 1068917"/>
              <a:gd name="connsiteX3" fmla="*/ 9165166 w 9175750"/>
              <a:gd name="connsiteY3" fmla="*/ 0 h 1068917"/>
              <a:gd name="connsiteX4" fmla="*/ 0 w 9175750"/>
              <a:gd name="connsiteY4" fmla="*/ 21167 h 106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1068917">
                <a:moveTo>
                  <a:pt x="0" y="21167"/>
                </a:moveTo>
                <a:lnTo>
                  <a:pt x="0" y="1068917"/>
                </a:lnTo>
                <a:lnTo>
                  <a:pt x="9175750" y="772584"/>
                </a:lnTo>
                <a:lnTo>
                  <a:pt x="9165166" y="0"/>
                </a:lnTo>
                <a:lnTo>
                  <a:pt x="0" y="21167"/>
                </a:lnTo>
                <a:close/>
              </a:path>
            </a:pathLst>
          </a:custGeom>
          <a:solidFill>
            <a:srgbClr val="8990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 sz="18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34" y="187326"/>
            <a:ext cx="10776153" cy="879475"/>
          </a:xfrm>
          <a:effectLst/>
        </p:spPr>
        <p:txBody>
          <a:bodyPr anchor="t"/>
          <a:lstStyle>
            <a:lvl1pPr>
              <a:defRPr lang="en-US" sz="3200" kern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9848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2B22E5F-A614-40AB-B6CE-61D723CE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81CC48E-1BE5-4DF1-9C36-BAF7EE2568D9}" type="datetimeFigureOut">
              <a:rPr lang="en-US" smtClean="0">
                <a:effectLst/>
              </a:rPr>
              <a:t>4/25/2019</a:t>
            </a:fld>
            <a:endParaRPr lang="en-US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4C39EA4-52F3-429A-8793-1924703B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16E4F84-6DBF-482B-90A9-E7114BB0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D7C2D680-F10B-458D-9399-0A4656137D7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42206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804672" y="187325"/>
            <a:ext cx="10428224" cy="115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00623" y="6416675"/>
            <a:ext cx="1463040" cy="466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  <a:effectLst/>
                <a:latin typeface="Georgia" pitchFamily="18" charset="0"/>
              </a:defRPr>
            </a:lvl1pPr>
          </a:lstStyle>
          <a:p>
            <a:fld id="{D7C2D680-F10B-458D-9399-0A4656137D7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0675" y="1524001"/>
            <a:ext cx="10443252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1"/>
            <a:endParaRPr lang="en-US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6416676"/>
            <a:ext cx="3112380" cy="4646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69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xStyles>
    <p:titleStyle>
      <a:lvl1pPr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effectLst/>
          <a:latin typeface="Arial"/>
          <a:ea typeface="Arial Unicode MS"/>
          <a:cs typeface="Arial"/>
        </a:defRPr>
      </a:lvl2pPr>
      <a:lvl3pPr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effectLst/>
          <a:latin typeface="Arial"/>
          <a:ea typeface="Arial Unicode MS"/>
          <a:cs typeface="Arial"/>
        </a:defRPr>
      </a:lvl3pPr>
      <a:lvl4pPr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effectLst/>
          <a:latin typeface="Arial"/>
          <a:ea typeface="Arial Unicode MS"/>
          <a:cs typeface="Arial"/>
        </a:defRPr>
      </a:lvl4pPr>
      <a:lvl5pPr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effectLst/>
          <a:latin typeface="Arial"/>
          <a:ea typeface="Arial Unicode MS"/>
          <a:cs typeface="Arial"/>
        </a:defRPr>
      </a:lvl5pPr>
      <a:lvl6pPr marL="457200"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effectLst/>
          <a:latin typeface="Arial"/>
          <a:ea typeface="Arial Unicode MS"/>
          <a:cs typeface="Arial"/>
        </a:defRPr>
      </a:lvl6pPr>
      <a:lvl7pPr marL="914400"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effectLst/>
          <a:latin typeface="Arial"/>
          <a:ea typeface="Arial Unicode MS"/>
          <a:cs typeface="Arial"/>
        </a:defRPr>
      </a:lvl7pPr>
      <a:lvl8pPr marL="1371600"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effectLst/>
          <a:latin typeface="Arial"/>
          <a:ea typeface="Arial Unicode MS"/>
          <a:cs typeface="Arial"/>
        </a:defRPr>
      </a:lvl8pPr>
      <a:lvl9pPr marL="1828800" algn="l" defTabSz="457200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effectLst/>
          <a:latin typeface="Arial"/>
          <a:ea typeface="Arial Unicode MS"/>
          <a:cs typeface="Arial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003876"/>
          </a:solidFill>
          <a:effectLst/>
          <a:latin typeface="+mj-lt"/>
          <a:ea typeface="MS PGothic" pitchFamily="34" charset="-128"/>
          <a:cs typeface="+mn-cs"/>
        </a:defRPr>
      </a:lvl1pPr>
      <a:lvl2pPr marL="519113" indent="-1730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003876"/>
          </a:solidFill>
          <a:effectLst/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/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/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j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j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rrett.hails@phelp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ailboatdata.com/viewrecord.asp?class_id=443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C3A6CB8-1F8B-423B-9329-B7C7FC937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5939" y="1565780"/>
            <a:ext cx="8520701" cy="2255820"/>
          </a:xfrm>
          <a:effectLst/>
        </p:spPr>
        <p:txBody>
          <a:bodyPr/>
          <a:lstStyle/>
          <a:p>
            <a:pPr algn="ctr"/>
            <a:r>
              <a:rPr lang="en-US" i="1">
                <a:effectLst/>
              </a:rPr>
              <a:t>Choice of law and liability considerations arising from the 2015 Dauphin Island Race</a:t>
            </a:r>
            <a:r>
              <a:rPr lang="en-US">
                <a:effectLst/>
              </a:rPr>
              <a:t/>
            </a:r>
            <a:br>
              <a:rPr lang="en-US">
                <a:effectLst/>
              </a:rPr>
            </a:br>
            <a:endParaRPr lang="en-US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45A97D9-3EAA-4580-BCBA-B096A5F8664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418376" y="4128244"/>
            <a:ext cx="8530452" cy="1163976"/>
          </a:xfrm>
          <a:effectLst/>
        </p:spPr>
        <p:txBody>
          <a:bodyPr/>
          <a:lstStyle/>
          <a:p>
            <a:pPr algn="ctr"/>
            <a:r>
              <a:rPr lang="en-US" b="1">
                <a:effectLst/>
              </a:rPr>
              <a:t>Barrett Hails   </a:t>
            </a:r>
            <a:r>
              <a:rPr lang="en-US">
                <a:effectLst/>
              </a:rPr>
              <a:t> </a:t>
            </a:r>
            <a:br>
              <a:rPr lang="en-US">
                <a:effectLst/>
              </a:rPr>
            </a:br>
            <a:r>
              <a:rPr lang="en-US" b="1">
                <a:effectLst/>
              </a:rPr>
              <a:t>Phelps Dunbar LLP </a:t>
            </a:r>
            <a:br>
              <a:rPr lang="en-US" b="1">
                <a:effectLst/>
              </a:rPr>
            </a:br>
            <a:r>
              <a:rPr lang="en-US" b="1">
                <a:effectLst/>
              </a:rPr>
              <a:t>101 Dauphin Street, Suite 1000</a:t>
            </a:r>
            <a:br>
              <a:rPr lang="en-US" b="1">
                <a:effectLst/>
              </a:rPr>
            </a:br>
            <a:r>
              <a:rPr lang="en-US" b="1">
                <a:effectLst/>
              </a:rPr>
              <a:t>Mobile, AL 36602</a:t>
            </a:r>
            <a:br>
              <a:rPr lang="en-US" b="1">
                <a:effectLst/>
              </a:rPr>
            </a:br>
            <a:r>
              <a:rPr lang="en-US" b="1">
                <a:effectLst/>
              </a:rPr>
              <a:t>Direct: 251-441-8215</a:t>
            </a:r>
            <a:br>
              <a:rPr lang="en-US" b="1">
                <a:effectLst/>
              </a:rPr>
            </a:br>
            <a:r>
              <a:rPr lang="en-US" b="1">
                <a:effectLst/>
              </a:rPr>
              <a:t>Email: </a:t>
            </a:r>
            <a:r>
              <a:rPr lang="en-US" b="1" u="sng">
                <a:effectLst/>
                <a:hlinkClick r:id="rId2"/>
              </a:rPr>
              <a:t>barrett.hails@phelps.com</a:t>
            </a:r>
            <a:endParaRPr lang="en-US" b="1">
              <a:effectLst/>
            </a:endParaRPr>
          </a:p>
          <a:p>
            <a:pPr algn="ctr"/>
            <a:endParaRPr lang="en-US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06098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0E7DEE2-527A-49EB-B9F1-C29FEE9D101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b="1">
                <a:effectLst/>
              </a:rPr>
              <a:t>Legal Background of the </a:t>
            </a:r>
            <a:r>
              <a:rPr lang="en-US" b="1" i="1">
                <a:effectLst/>
              </a:rPr>
              <a:t>Henry v. FYC </a:t>
            </a:r>
            <a:r>
              <a:rPr lang="en-US" b="1">
                <a:effectLst/>
              </a:rPr>
              <a:t>Litigation</a:t>
            </a:r>
            <a:endParaRPr lang="en-US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4E53272-1B70-42EE-84CE-32B72FE8BED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</a:rPr>
              <a:t>Alabama’s wrongful death statute is unique in that 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</a:endParaRPr>
          </a:p>
          <a:p>
            <a:pPr marL="685800"/>
            <a:r>
              <a:rPr lang="en-US" sz="2800">
                <a:effectLst/>
              </a:rPr>
              <a:t> “</a:t>
            </a:r>
            <a:r>
              <a:rPr lang="en-US" sz="2800" b="1" i="1">
                <a:effectLst/>
              </a:rPr>
              <a:t>is the only one of all the fifty states that provides for punitive damages </a:t>
            </a:r>
            <a:r>
              <a:rPr lang="en-US" sz="2800" b="1" i="1" u="sng">
                <a:effectLst/>
              </a:rPr>
              <a:t>only</a:t>
            </a:r>
            <a:r>
              <a:rPr lang="en-US" sz="2800" b="1" i="1">
                <a:effectLst/>
              </a:rPr>
              <a:t>…and allows for the recovery of punitive damages on a showing of </a:t>
            </a:r>
            <a:r>
              <a:rPr lang="en-US" sz="2800" b="1" i="1" u="sng">
                <a:effectLst/>
              </a:rPr>
              <a:t>mere negligence</a:t>
            </a:r>
            <a:r>
              <a:rPr lang="en-US" sz="2800">
                <a:effectLst/>
              </a:rPr>
              <a:t>.” </a:t>
            </a:r>
          </a:p>
          <a:p>
            <a:pPr marL="685800"/>
            <a:endParaRPr lang="en-US" sz="2800">
              <a:effectLst/>
            </a:endParaRPr>
          </a:p>
          <a:p>
            <a:r>
              <a:rPr lang="en-US" sz="2800" i="1">
                <a:effectLst/>
              </a:rPr>
              <a:t>In re Amtrak Sunset Ltd.</a:t>
            </a:r>
            <a:r>
              <a:rPr lang="en-US" sz="2800">
                <a:effectLst/>
              </a:rPr>
              <a:t>, 121 F.3d 1421, 1425 (11th Cir. 1997)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03167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56FC9C0-CA83-407F-B495-FF22E7E53D2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b="1">
                <a:effectLst/>
              </a:rPr>
              <a:t>Legal Background of the </a:t>
            </a:r>
            <a:r>
              <a:rPr lang="en-US" b="1" i="1">
                <a:effectLst/>
              </a:rPr>
              <a:t>Henry v. FYC </a:t>
            </a:r>
            <a:r>
              <a:rPr lang="en-US" b="1">
                <a:effectLst/>
              </a:rPr>
              <a:t>Litigation</a:t>
            </a:r>
            <a:endParaRPr lang="en-US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A28FBAD-4CF0-43EF-9026-A043F5D4AEDB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i="1">
                <a:effectLst/>
              </a:rPr>
              <a:t>In re Amtrak Sunset Ltd.</a:t>
            </a:r>
            <a:r>
              <a:rPr lang="en-US">
                <a:effectLst/>
              </a:rPr>
              <a:t>, 121 F.3d 1421, 1426-27 (11th Cir. 1997)</a:t>
            </a:r>
          </a:p>
          <a:p>
            <a:endParaRPr lang="en-US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Alabama’s Wrongful Death Statute conflicts with general maritime law:</a:t>
            </a:r>
          </a:p>
          <a:p>
            <a:endParaRPr lang="en-US">
              <a:effectLst/>
            </a:endParaRPr>
          </a:p>
          <a:p>
            <a:pPr marL="685800"/>
            <a:r>
              <a:rPr lang="en-US" b="1" i="1">
                <a:effectLst/>
              </a:rPr>
              <a:t>“insofar as such Alabama statute provides for the recovery of punitive damages for simple negligence only and prohibits apportionment of fault and damages among joint tortfeasors.”</a:t>
            </a:r>
          </a:p>
          <a:p>
            <a:endParaRPr lang="en-US" b="1" i="1">
              <a:effectLst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>
                <a:effectLst/>
              </a:rPr>
              <a:t>Yamaha Motor Corp., U.S.A. v. Calhoun</a:t>
            </a:r>
            <a:r>
              <a:rPr lang="en-US">
                <a:effectLst/>
              </a:rPr>
              <a:t>, 516 U.S. 199 (1996) </a:t>
            </a:r>
            <a:r>
              <a:rPr lang="en-US" i="1">
                <a:effectLst/>
              </a:rPr>
              <a:t> 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>
                <a:effectLst/>
              </a:rPr>
              <a:t>Choat v. Kawasaki Motors Corp.</a:t>
            </a:r>
            <a:r>
              <a:rPr lang="en-US">
                <a:effectLst/>
              </a:rPr>
              <a:t>, 675 So. 2d 879 (Ala. 1996) </a:t>
            </a:r>
            <a:endParaRPr lang="en-US" i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56324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B2843B-E4A6-41AF-A74F-3782B3DDAE94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case is subject to maritime law which conflicts with substantive Alabama state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Conflicting Alabama state law cannot supplement maritime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available damages are only those provided by maritime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Claims for punitive damages based on “mere negligence” under Alabama’s Wrongful Death Statute are to be dismissed </a:t>
            </a:r>
            <a:endParaRPr lang="en-US" sz="280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7CEDB7-5643-482A-B089-E8EC82BD297E}"/>
              </a:ext>
            </a:extLst>
          </p:cNvPr>
          <p:cNvSpPr/>
          <p:nvPr/>
        </p:nvSpPr>
        <p:spPr>
          <a:xfrm>
            <a:off x="590026" y="241126"/>
            <a:ext cx="9938157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200" b="1" kern="0">
                <a:solidFill>
                  <a:srgbClr val="FFFFFF"/>
                </a:solidFill>
                <a:effectLst/>
                <a:latin typeface="Arial"/>
              </a:rPr>
              <a:t>FYC’s Motion for Partial Summary Judgment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62150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7CEDB7-5643-482A-B089-E8EC82BD297E}"/>
              </a:ext>
            </a:extLst>
          </p:cNvPr>
          <p:cNvSpPr/>
          <p:nvPr/>
        </p:nvSpPr>
        <p:spPr>
          <a:xfrm>
            <a:off x="590026" y="241126"/>
            <a:ext cx="9938157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200" b="1" kern="0">
                <a:solidFill>
                  <a:srgbClr val="FFFFFF"/>
                </a:solidFill>
                <a:effectLst/>
                <a:latin typeface="Arial"/>
              </a:rPr>
              <a:t>The Court’s Order </a:t>
            </a:r>
            <a:endParaRPr lang="en-US">
              <a:effectLst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5503DAC-855E-44EF-AC57-B9065C07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40" y="1283516"/>
            <a:ext cx="11079220" cy="48320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861807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B2843B-E4A6-41AF-A74F-3782B3DDAE94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case is subject to maritime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Conflicting Alabama state law CAN supplement maritime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available damages are those provided by maritime law and by Alabama’s Wrongful Death Statute, including punitive damages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Loss of society damages are not recoverable for a non-seafarer killed in territorial waters under maritime law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7CEDB7-5643-482A-B089-E8EC82BD297E}"/>
              </a:ext>
            </a:extLst>
          </p:cNvPr>
          <p:cNvSpPr/>
          <p:nvPr/>
        </p:nvSpPr>
        <p:spPr>
          <a:xfrm>
            <a:off x="590026" y="241126"/>
            <a:ext cx="9938157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200" b="1" kern="0">
                <a:solidFill>
                  <a:srgbClr val="FFFFFF"/>
                </a:solidFill>
                <a:effectLst/>
                <a:latin typeface="Arial"/>
              </a:rPr>
              <a:t>The Court’s Order 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15517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B2843B-E4A6-41AF-A74F-3782B3DDAE94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U.S.C.G. Permit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Support vessels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“Safety Plan”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“Weather plan”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Skipper’s meeting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Communications with competitors during the 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7CEDB7-5643-482A-B089-E8EC82BD297E}"/>
              </a:ext>
            </a:extLst>
          </p:cNvPr>
          <p:cNvSpPr/>
          <p:nvPr/>
        </p:nvSpPr>
        <p:spPr>
          <a:xfrm>
            <a:off x="590026" y="241126"/>
            <a:ext cx="9938157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200" b="1" kern="0">
                <a:solidFill>
                  <a:srgbClr val="FFFFFF"/>
                </a:solidFill>
                <a:effectLst/>
                <a:latin typeface="Arial"/>
              </a:rPr>
              <a:t>Considerations for Yacht Clubs 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35740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B2843B-E4A6-41AF-A74F-3782B3DD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64" y="1060370"/>
            <a:ext cx="10763071" cy="4569058"/>
          </a:xfrm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Role of the U.S. Sailing Association’s Racing Rules of Sailing 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Rule 1.2 – “Each competitor is individually responsible…”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endParaRPr lang="en-US" sz="24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Rule 4 – “responsibility for a boat’s decision to participate in a race or to continue </a:t>
            </a:r>
            <a:r>
              <a:rPr lang="en-US" sz="2400" i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racing </a:t>
            </a:r>
            <a:r>
              <a:rPr lang="en-US" sz="2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 hers alone” 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Role of the U.S. Sailing Association’s Race Management Handbook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Role of Rule 82 of the Racing Rules of Sailing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7CEDB7-5643-482A-B089-E8EC82BD297E}"/>
              </a:ext>
            </a:extLst>
          </p:cNvPr>
          <p:cNvSpPr/>
          <p:nvPr/>
        </p:nvSpPr>
        <p:spPr>
          <a:xfrm>
            <a:off x="590026" y="241126"/>
            <a:ext cx="9938157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200" b="1" kern="0">
                <a:solidFill>
                  <a:srgbClr val="FFFFFF"/>
                </a:solidFill>
                <a:effectLst/>
                <a:latin typeface="Arial"/>
              </a:rPr>
              <a:t>Considerations for Yacht Clubs 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16108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14136A-49F8-4B77-9AE1-18AF2E1573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421" y="1813553"/>
            <a:ext cx="7921295" cy="1615447"/>
          </a:xfrm>
          <a:effectLst/>
        </p:spPr>
        <p:txBody>
          <a:bodyPr/>
          <a:lstStyle/>
          <a:p>
            <a:r>
              <a:rPr lang="en-US" sz="2400">
                <a:effectLst/>
              </a:rPr>
              <a:t>Final Thoughts: </a:t>
            </a:r>
          </a:p>
          <a:p>
            <a:endParaRPr lang="en-US" sz="2400">
              <a:effectLst/>
            </a:endParaRPr>
          </a:p>
          <a:p>
            <a:r>
              <a:rPr lang="en-US" sz="2400">
                <a:effectLst/>
              </a:rPr>
              <a:t>Do bad facts make bad law in the recreational context? </a:t>
            </a:r>
          </a:p>
          <a:p>
            <a:endParaRPr lang="en-US" sz="2400">
              <a:effectLst/>
            </a:endParaRPr>
          </a:p>
          <a:p>
            <a:r>
              <a:rPr lang="en-US" sz="2400">
                <a:effectLst/>
              </a:rPr>
              <a:t>Are the historical obligations of the skipper/master eroded in the recreational context?  </a:t>
            </a:r>
          </a:p>
        </p:txBody>
      </p:sp>
    </p:spTree>
    <p:extLst>
      <p:ext uri="{BB962C8B-B14F-4D97-AF65-F5344CB8AC3E}">
        <p14:creationId xmlns:p14="http://schemas.microsoft.com/office/powerpoint/2010/main" val="38809997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B66AEF-6DE9-44D0-A886-D7AB5F45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06" y="520037"/>
            <a:ext cx="5034597" cy="58179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947997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CEF04D0-3C56-4965-A207-C1B9D392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481" y="0"/>
            <a:ext cx="4205037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14295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829F703-9D87-47BD-843E-72A10437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62" y="582345"/>
            <a:ext cx="5301844" cy="54080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030501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DFB21E0-7734-4C28-9C93-F8E97DBEAEB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b="1">
                <a:effectLst/>
              </a:rPr>
              <a:t>Factual Background of the </a:t>
            </a:r>
            <a:r>
              <a:rPr lang="en-US" b="1" i="1">
                <a:effectLst/>
              </a:rPr>
              <a:t>Henry v. FYC </a:t>
            </a:r>
            <a:r>
              <a:rPr lang="en-US" b="1">
                <a:effectLst/>
              </a:rPr>
              <a:t>Litigation</a:t>
            </a:r>
            <a:endParaRPr lang="en-US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EB65599-2E58-434A-936C-F79F35F3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98" y="1144471"/>
            <a:ext cx="10763071" cy="4569058"/>
          </a:xfrm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Vessel: NONO9  - CAL 24 owned by Robert Delaney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5 souls aboard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Encountered thunderstorm with full main, partially furled jib, companionway open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Vessel was knocked down, rolled, and lost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2 with life jackets perished, 3 without survived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70883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" name="Picture 1" descr="Cal 24 (Hunt) photo on sailboatdata.com">
            <a:hlinkClick r:id="rId2"/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C75BE63-DFD5-4C31-A628-E8B5AD220D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924877"/>
            <a:ext cx="8772525" cy="50082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990264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3433D50-6D4A-4219-B5A8-CAA1BBC46E9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en-US" b="1">
                <a:effectLst/>
              </a:rPr>
              <a:t>Factual Background of the </a:t>
            </a:r>
            <a:r>
              <a:rPr lang="en-US" b="1" i="1">
                <a:effectLst/>
              </a:rPr>
              <a:t>Henry v. FYC </a:t>
            </a:r>
            <a:r>
              <a:rPr lang="en-US" b="1">
                <a:effectLst/>
              </a:rPr>
              <a:t>Litigation </a:t>
            </a:r>
            <a:br>
              <a:rPr lang="en-US" b="1">
                <a:effectLst/>
              </a:rPr>
            </a:br>
            <a:endParaRPr lang="en-US">
              <a:effectLst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275EFA5-0A67-4C1C-9C60-7D122FBE6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140" y="1066801"/>
            <a:ext cx="5989741" cy="52016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23145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3433D50-6D4A-4219-B5A8-CAA1BBC46E9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en-US" b="1">
                <a:effectLst/>
              </a:rPr>
              <a:t>Factual Background of the </a:t>
            </a:r>
            <a:r>
              <a:rPr lang="en-US" b="1" i="1">
                <a:effectLst/>
              </a:rPr>
              <a:t>Henry v. FYC </a:t>
            </a:r>
            <a:r>
              <a:rPr lang="en-US" b="1">
                <a:effectLst/>
              </a:rPr>
              <a:t>Litigation </a:t>
            </a:r>
            <a:br>
              <a:rPr lang="en-US" b="1">
                <a:effectLst/>
              </a:rPr>
            </a:br>
            <a:endParaRPr lang="en-US"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741AC6F-02E0-4334-8141-C56969C8B372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Non-seafarer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Killed in the territorial waters of the State of Alabama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No DOHSA, No Jones Act, No LHWCA </a:t>
            </a:r>
          </a:p>
        </p:txBody>
      </p:sp>
    </p:spTree>
    <p:extLst>
      <p:ext uri="{BB962C8B-B14F-4D97-AF65-F5344CB8AC3E}">
        <p14:creationId xmlns:p14="http://schemas.microsoft.com/office/powerpoint/2010/main" val="14094139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0E7DEE2-527A-49EB-B9F1-C29FEE9D101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b="1">
                <a:effectLst/>
              </a:rPr>
              <a:t>Legal Background of the </a:t>
            </a:r>
            <a:r>
              <a:rPr lang="en-US" b="1" i="1">
                <a:effectLst/>
              </a:rPr>
              <a:t>Henry v. FYC </a:t>
            </a:r>
            <a:r>
              <a:rPr lang="en-US" b="1">
                <a:effectLst/>
              </a:rPr>
              <a:t>Litigation</a:t>
            </a:r>
            <a:endParaRPr lang="en-US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4E53272-1B70-42EE-84CE-32B72FE8BED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Suit filed in Circuit Court of Mobile County, Alabama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Asserting wrongful death claims against FYC</a:t>
            </a:r>
          </a:p>
          <a:p>
            <a:endParaRPr lang="en-US" sz="320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Alabama’s Wrongful Death Statute—Ala. Code§6-5-410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effectLst/>
              </a:rPr>
              <a:t>No general maritime law claims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201564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5.05.16"/>
  <p:tag name="AS_TITLE" val="Aspose.Slides for .NET 4.0 Client Profile"/>
  <p:tag name="AS_VERSION" val="15.5.0.0"/>
</p:tagLst>
</file>

<file path=ppt/theme/theme1.xml><?xml version="1.0" encoding="utf-8"?>
<a:theme xmlns:a="http://schemas.openxmlformats.org/drawingml/2006/main" name="1. Aqua Theme - Phelps Dunbar Powerpoint Template">
  <a:themeElements>
    <a:clrScheme name="Custom 22">
      <a:dk1>
        <a:srgbClr val="003876"/>
      </a:dk1>
      <a:lt1>
        <a:srgbClr val="FFFFFF"/>
      </a:lt1>
      <a:dk2>
        <a:srgbClr val="003876"/>
      </a:dk2>
      <a:lt2>
        <a:srgbClr val="808080"/>
      </a:lt2>
      <a:accent1>
        <a:srgbClr val="003876"/>
      </a:accent1>
      <a:accent2>
        <a:srgbClr val="003876"/>
      </a:accent2>
      <a:accent3>
        <a:srgbClr val="FFFFFF"/>
      </a:accent3>
      <a:accent4>
        <a:srgbClr val="003876"/>
      </a:accent4>
      <a:accent5>
        <a:srgbClr val="80225F"/>
      </a:accent5>
      <a:accent6>
        <a:srgbClr val="003876"/>
      </a:accent6>
      <a:hlink>
        <a:srgbClr val="00507D"/>
      </a:hlink>
      <a:folHlink>
        <a:srgbClr val="29B1FF"/>
      </a:folHlink>
    </a:clrScheme>
    <a:fontScheme name="Main Title Page">
      <a:majorFont>
        <a:latin typeface="Arial"/>
        <a:ea typeface="Arial Unicode MS"/>
        <a:cs typeface="Arial"/>
      </a:majorFont>
      <a:minorFont>
        <a:latin typeface="Georgi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Title Page 13">
        <a:dk1>
          <a:srgbClr val="1E1E1E"/>
        </a:dk1>
        <a:lt1>
          <a:srgbClr val="FFFFFF"/>
        </a:lt1>
        <a:dk2>
          <a:srgbClr val="000000"/>
        </a:dk2>
        <a:lt2>
          <a:srgbClr val="808080"/>
        </a:lt2>
        <a:accent1>
          <a:srgbClr val="A4343A"/>
        </a:accent1>
        <a:accent2>
          <a:srgbClr val="003B5C"/>
        </a:accent2>
        <a:accent3>
          <a:srgbClr val="FFFFFF"/>
        </a:accent3>
        <a:accent4>
          <a:srgbClr val="181818"/>
        </a:accent4>
        <a:accent5>
          <a:srgbClr val="CFAEAE"/>
        </a:accent5>
        <a:accent6>
          <a:srgbClr val="003553"/>
        </a:accent6>
        <a:hlink>
          <a:srgbClr val="CF4520"/>
        </a:hlink>
        <a:folHlink>
          <a:srgbClr val="F1B4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</Words>
  <Application>Microsoft Office PowerPoint</Application>
  <PresentationFormat>Custom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1. Aqua Theme - Phelps Dunbar Powerpoint Template</vt:lpstr>
      <vt:lpstr>Choice of law and liability considerations arising from the 2015 Dauphin Island Race </vt:lpstr>
      <vt:lpstr>PowerPoint Presentation</vt:lpstr>
      <vt:lpstr>PowerPoint Presentation</vt:lpstr>
      <vt:lpstr>PowerPoint Presentation</vt:lpstr>
      <vt:lpstr>Factual Background of the Henry v. FYC Litigation</vt:lpstr>
      <vt:lpstr>PowerPoint Presentation</vt:lpstr>
      <vt:lpstr>Factual Background of the Henry v. FYC Litigation  </vt:lpstr>
      <vt:lpstr>Factual Background of the Henry v. FYC Litigation  </vt:lpstr>
      <vt:lpstr>Legal Background of the Henry v. FYC Litigation</vt:lpstr>
      <vt:lpstr>Legal Background of the Henry v. FYC Litigation</vt:lpstr>
      <vt:lpstr>Legal Background of the Henry v. FYC Litigation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of law and liability considerations arising from the 2015 Dauphin Island Race </dc:title>
  <dc:creator>Mark Buhler - User</dc:creator>
  <cp:lastModifiedBy>Mark Buhler</cp:lastModifiedBy>
  <cp:revision>1</cp:revision>
  <dcterms:created xsi:type="dcterms:W3CDTF">2019-04-25T15:59:38Z</dcterms:created>
  <dcterms:modified xsi:type="dcterms:W3CDTF">2019-04-25T22:06:46Z</dcterms:modified>
</cp:coreProperties>
</file>