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13C4D-F724-4161-BD87-795D5D4624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inland waters and towing </a:t>
            </a:r>
            <a:br>
              <a:rPr lang="en-US" dirty="0"/>
            </a:br>
            <a:r>
              <a:rPr lang="en-US" dirty="0"/>
              <a:t>case updates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465C4E-7323-4E86-8A6A-2F7768F206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Rowen Asprodites</a:t>
            </a:r>
          </a:p>
          <a:p>
            <a:r>
              <a:rPr lang="en-US" dirty="0"/>
              <a:t>Pusateri, Johnston, Guillot &amp; Greenbaum, LLC</a:t>
            </a:r>
          </a:p>
          <a:p>
            <a:r>
              <a:rPr lang="en-US" dirty="0"/>
              <a:t>November 2, 2020</a:t>
            </a:r>
          </a:p>
        </p:txBody>
      </p:sp>
    </p:spTree>
    <p:extLst>
      <p:ext uri="{BB962C8B-B14F-4D97-AF65-F5344CB8AC3E}">
        <p14:creationId xmlns:p14="http://schemas.microsoft.com/office/powerpoint/2010/main" val="2228884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F144C-C604-4C73-AD1F-465197C82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Upper River Services, L.L.C. v. </a:t>
            </a:r>
            <a:r>
              <a:rPr lang="en-US" i="1" dirty="0" err="1"/>
              <a:t>Heiderscheid</a:t>
            </a:r>
            <a:r>
              <a:rPr lang="en-US" dirty="0"/>
              <a:t>, 2020 WL 501841 (D. Minn. Aug. 25, 2020) (Nelson).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698AA-D8A4-411E-949E-A84478008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Upper River operates 2 shipyards and a fleet of vessels to move barges </a:t>
            </a:r>
          </a:p>
          <a:p>
            <a:r>
              <a:rPr lang="en-US" dirty="0" err="1"/>
              <a:t>Heiderscheid</a:t>
            </a:r>
            <a:r>
              <a:rPr lang="en-US" dirty="0"/>
              <a:t> was hired as a deckhand and laid off but accepted temp position working in Upper River’s on-shore fabrication shop</a:t>
            </a:r>
          </a:p>
          <a:p>
            <a:r>
              <a:rPr lang="en-US" dirty="0"/>
              <a:t>Felt a “pull” in his back when he picked up a piece of steel </a:t>
            </a:r>
          </a:p>
          <a:p>
            <a:r>
              <a:rPr lang="en-US" dirty="0"/>
              <a:t>Completed injury report denying history of back pain and confirming no fault of Upper River</a:t>
            </a:r>
          </a:p>
          <a:p>
            <a:r>
              <a:rPr lang="en-US" dirty="0"/>
              <a:t>Employment terminated upon receipt of medical records stating that he was suffering from back pain for 4 weeks prior</a:t>
            </a:r>
          </a:p>
          <a:p>
            <a:r>
              <a:rPr lang="en-US" dirty="0"/>
              <a:t>Upper River filed a Dec Action to confirm seaman status and no liability </a:t>
            </a:r>
          </a:p>
          <a:p>
            <a:r>
              <a:rPr lang="en-US" dirty="0"/>
              <a:t>MSJ granted in favor of Upper River for lack of sufficient evidence </a:t>
            </a:r>
          </a:p>
        </p:txBody>
      </p:sp>
    </p:spTree>
    <p:extLst>
      <p:ext uri="{BB962C8B-B14F-4D97-AF65-F5344CB8AC3E}">
        <p14:creationId xmlns:p14="http://schemas.microsoft.com/office/powerpoint/2010/main" val="3680014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C9115-68C7-4BAD-8BAD-D2D89E854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Deloach marine services, </a:t>
            </a:r>
            <a:r>
              <a:rPr lang="en-US" i="1" dirty="0" err="1"/>
              <a:t>l.l.c.</a:t>
            </a:r>
            <a:r>
              <a:rPr lang="en-US" i="1" dirty="0"/>
              <a:t> v. Marquette transportation co.,</a:t>
            </a:r>
            <a:r>
              <a:rPr lang="en-US" dirty="0"/>
              <a:t>974 f.3d 601 (5</a:t>
            </a:r>
            <a:r>
              <a:rPr lang="en-US" baseline="30000" dirty="0"/>
              <a:t>th</a:t>
            </a:r>
            <a:r>
              <a:rPr lang="en-US" dirty="0"/>
              <a:t> Cir. Sept. 11, 2020) (Duncan).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BF7CF-FBA1-433C-84D8-856D93612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barge towboats collide on the Mississippi River</a:t>
            </a:r>
          </a:p>
          <a:p>
            <a:r>
              <a:rPr lang="en-US" dirty="0"/>
              <a:t>Miscommunication between captains as to timing of a top around maneuver </a:t>
            </a:r>
          </a:p>
          <a:p>
            <a:r>
              <a:rPr lang="en-US" dirty="0"/>
              <a:t>Upstream towboat began maneuver in oncoming traffic = unsafe circumstance </a:t>
            </a:r>
          </a:p>
          <a:p>
            <a:r>
              <a:rPr lang="en-US" dirty="0"/>
              <a:t>Downstream towboat had the right of way under Nav. Rule 14(d) </a:t>
            </a:r>
          </a:p>
          <a:p>
            <a:r>
              <a:rPr lang="en-US" dirty="0"/>
              <a:t>District court finds both captains to be at fault – 70/30 split </a:t>
            </a:r>
          </a:p>
          <a:p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Circuit affirms apportionment of fault</a:t>
            </a:r>
          </a:p>
        </p:txBody>
      </p:sp>
    </p:spTree>
    <p:extLst>
      <p:ext uri="{BB962C8B-B14F-4D97-AF65-F5344CB8AC3E}">
        <p14:creationId xmlns:p14="http://schemas.microsoft.com/office/powerpoint/2010/main" val="1520644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E185B-C129-4F6A-8376-B4F7627F9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 </a:t>
            </a:r>
            <a:r>
              <a:rPr lang="en-US" i="1" dirty="0" err="1"/>
              <a:t>Boatner</a:t>
            </a:r>
            <a:r>
              <a:rPr lang="en-US" i="1" dirty="0"/>
              <a:t> v. C&amp;G Welding, Inc</a:t>
            </a:r>
            <a:r>
              <a:rPr lang="en-US" dirty="0"/>
              <a:t>., 2020 WL 4432286 (E.D. La. July 31, 2020) (Feldman).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2D573-7335-4A0F-BAA6-9D54C3301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Plaintiff claiming shoulder injury underwent arthroscopic surgery </a:t>
            </a:r>
          </a:p>
          <a:p>
            <a:r>
              <a:rPr lang="en-US" dirty="0"/>
              <a:t>Treating physician said PT was “absolutely critical” for MMI</a:t>
            </a:r>
          </a:p>
          <a:p>
            <a:r>
              <a:rPr lang="en-US" dirty="0"/>
              <a:t>Plaintiff failed to attend 75% of the PT ordered, citing “transportation” issues</a:t>
            </a:r>
          </a:p>
          <a:p>
            <a:r>
              <a:rPr lang="en-US" dirty="0"/>
              <a:t>Judge Feldman found no reasonable explanation for failure, finding that plaintiff willfully rejected treatment </a:t>
            </a:r>
          </a:p>
          <a:p>
            <a:r>
              <a:rPr lang="en-US" dirty="0"/>
              <a:t>Granted defendant’s MSJ, holding that plaintiff forfeited right to maintenance and cure </a:t>
            </a:r>
          </a:p>
          <a:p>
            <a:r>
              <a:rPr lang="en-US" dirty="0"/>
              <a:t>Maintenance and cure claims were dismissed with prejudice</a:t>
            </a:r>
          </a:p>
        </p:txBody>
      </p:sp>
    </p:spTree>
    <p:extLst>
      <p:ext uri="{BB962C8B-B14F-4D97-AF65-F5344CB8AC3E}">
        <p14:creationId xmlns:p14="http://schemas.microsoft.com/office/powerpoint/2010/main" val="3046338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3B1A5-20AE-4303-8645-73698AB7E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err="1"/>
              <a:t>Migliaccio</a:t>
            </a:r>
            <a:r>
              <a:rPr lang="en-US" i="1" dirty="0"/>
              <a:t> v. Bolivar Cleaning Serv., LLC, </a:t>
            </a:r>
            <a:r>
              <a:rPr lang="en-US" dirty="0"/>
              <a:t>2020 WL 3545387 (E.D. La. June 30, 2020) (Milazzo).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97193-0977-4C61-9711-7D5658657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Vessel captain sustained injuries when his vessel collided with another vessel during an overtaking </a:t>
            </a:r>
          </a:p>
          <a:p>
            <a:r>
              <a:rPr lang="en-US" dirty="0"/>
              <a:t>Captain brought suit against the operator of the overtaking vessel</a:t>
            </a:r>
          </a:p>
          <a:p>
            <a:r>
              <a:rPr lang="en-US" dirty="0"/>
              <a:t>Jury = Operator of overtaking vessel was not negligent</a:t>
            </a:r>
          </a:p>
          <a:p>
            <a:r>
              <a:rPr lang="en-US" dirty="0"/>
              <a:t>Plaintiff moved for a new trial, citing evidence that “unequivocally established fault, at least in part” on the vessel operator</a:t>
            </a:r>
          </a:p>
          <a:p>
            <a:r>
              <a:rPr lang="en-US" dirty="0"/>
              <a:t>At trial, details of overtaking characterized as a “hotly contested issue”</a:t>
            </a:r>
          </a:p>
          <a:p>
            <a:r>
              <a:rPr lang="en-US" dirty="0"/>
              <a:t>Judge Milazzo denied motion, citing other evidence that plaintiff could have prevented collision by maintaining his speed</a:t>
            </a:r>
          </a:p>
          <a:p>
            <a:r>
              <a:rPr lang="en-US" dirty="0"/>
              <a:t>Jury’s conclusions therefore reasonable </a:t>
            </a:r>
          </a:p>
        </p:txBody>
      </p:sp>
    </p:spTree>
    <p:extLst>
      <p:ext uri="{BB962C8B-B14F-4D97-AF65-F5344CB8AC3E}">
        <p14:creationId xmlns:p14="http://schemas.microsoft.com/office/powerpoint/2010/main" val="1542506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D7CA6-C9AC-446C-8409-0357A9B9D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In re Devall Towing &amp; Boat Service, </a:t>
            </a:r>
            <a:r>
              <a:rPr lang="en-US" dirty="0"/>
              <a:t>2020 WL 5506594 (5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err="1"/>
              <a:t>cir.</a:t>
            </a:r>
            <a:r>
              <a:rPr lang="en-US" dirty="0"/>
              <a:t> Sept. 11, 2020) </a:t>
            </a:r>
            <a:br>
              <a:rPr lang="en-US" dirty="0"/>
            </a:br>
            <a:r>
              <a:rPr lang="en-US" dirty="0"/>
              <a:t>(per </a:t>
            </a:r>
            <a:r>
              <a:rPr lang="en-US" dirty="0" err="1"/>
              <a:t>curiam</a:t>
            </a:r>
            <a:r>
              <a:rPr lang="en-US" dirty="0"/>
              <a:t>).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D9301-36D4-43BF-9A56-C79698B21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Deckhand’s employer and owner of vessel where deckhand sustained injury filed Limitation Actions</a:t>
            </a:r>
          </a:p>
          <a:p>
            <a:r>
              <a:rPr lang="en-US" dirty="0"/>
              <a:t>Single-claimant exclusion inapplicable - Employer sought contribution, indemnification, and reimbursement from vessel owner</a:t>
            </a:r>
          </a:p>
          <a:p>
            <a:r>
              <a:rPr lang="en-US" dirty="0"/>
              <a:t>Deckhand sued employer and vessel owner in LA state court and sought to lift limitation stay through stipulation even though all parties did not stipulate</a:t>
            </a:r>
          </a:p>
          <a:p>
            <a:r>
              <a:rPr lang="en-US" dirty="0"/>
              <a:t>District Judge Juneau adopted a “novel approach” to modify stay, allowing parties to proceed with discovery and trial in state court action</a:t>
            </a:r>
          </a:p>
          <a:p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Circuit vacated and remanded – abuse of discretion </a:t>
            </a:r>
          </a:p>
        </p:txBody>
      </p:sp>
    </p:spTree>
    <p:extLst>
      <p:ext uri="{BB962C8B-B14F-4D97-AF65-F5344CB8AC3E}">
        <p14:creationId xmlns:p14="http://schemas.microsoft.com/office/powerpoint/2010/main" val="1002584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61A79-04A8-4815-9C88-30DAD4639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Dantzler, Inc. v. </a:t>
            </a:r>
            <a:r>
              <a:rPr lang="en-US" i="1" dirty="0" err="1"/>
              <a:t>Intermarine</a:t>
            </a:r>
            <a:r>
              <a:rPr lang="en-US" i="1" dirty="0"/>
              <a:t> LLC</a:t>
            </a:r>
            <a:r>
              <a:rPr lang="en-US" dirty="0"/>
              <a:t>, 2020 WL 5545646 (E.D. La. Sept. 16, 2020) (Ashe).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9B446-6CED-4AA0-9493-7123239CAE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Dispute over enforcement of a foreign judgment</a:t>
            </a:r>
          </a:p>
          <a:p>
            <a:r>
              <a:rPr lang="en-US" dirty="0"/>
              <a:t>Cargo plaintiff brought suit against charterer in Brazil and obtained a judgment </a:t>
            </a:r>
          </a:p>
          <a:p>
            <a:r>
              <a:rPr lang="en-US" dirty="0"/>
              <a:t>To enforce the judgment, cargo plaintiff then brought suit in Florida </a:t>
            </a:r>
          </a:p>
          <a:p>
            <a:r>
              <a:rPr lang="en-US" dirty="0"/>
              <a:t>Transfer to E.D. La. for personal jurisdiction against defendant</a:t>
            </a:r>
          </a:p>
          <a:p>
            <a:r>
              <a:rPr lang="en-US" dirty="0"/>
              <a:t>Judge Ashe addressed jurisdictional issues before enforcement</a:t>
            </a:r>
          </a:p>
          <a:p>
            <a:r>
              <a:rPr lang="en-US" dirty="0"/>
              <a:t>Underlying judgment = maritime setting</a:t>
            </a:r>
          </a:p>
          <a:p>
            <a:r>
              <a:rPr lang="en-US" dirty="0"/>
              <a:t>Held that jurisdiction considered federal question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746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6C234-F6B1-4750-A5D3-ED18F28BF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09304"/>
            <a:ext cx="7729728" cy="1900863"/>
          </a:xfrm>
        </p:spPr>
        <p:txBody>
          <a:bodyPr>
            <a:normAutofit fontScale="90000"/>
          </a:bodyPr>
          <a:lstStyle/>
          <a:p>
            <a:r>
              <a:rPr lang="en-US" i="1" dirty="0" err="1"/>
              <a:t>Zim</a:t>
            </a:r>
            <a:r>
              <a:rPr lang="en-US" i="1" dirty="0"/>
              <a:t> Integrated Shipping Services Ltd. v. Bellwether Design Technologies LLC, </a:t>
            </a:r>
            <a:r>
              <a:rPr lang="en-US" dirty="0"/>
              <a:t>2020 WL 5503557 (S.D.N.Y. Sept. 10, 2020) (Broderick).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45264-FA6A-46C5-A034-E216F60A0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Zim</a:t>
            </a:r>
            <a:r>
              <a:rPr lang="en-US" dirty="0"/>
              <a:t> issued a bill of lading listing </a:t>
            </a:r>
            <a:r>
              <a:rPr lang="en-US" dirty="0" err="1"/>
              <a:t>Bellweather</a:t>
            </a:r>
            <a:r>
              <a:rPr lang="en-US" dirty="0"/>
              <a:t> as the consignee for carriage of a container from Barcelona to Norfolk</a:t>
            </a:r>
          </a:p>
          <a:p>
            <a:r>
              <a:rPr lang="en-US" dirty="0"/>
              <a:t>BOL selected S.D.N.Y. as forum for disputes arising under </a:t>
            </a:r>
          </a:p>
          <a:p>
            <a:r>
              <a:rPr lang="en-US" dirty="0" err="1"/>
              <a:t>Bellweather</a:t>
            </a:r>
            <a:r>
              <a:rPr lang="en-US" dirty="0"/>
              <a:t> engaged PEI, a Georgia corporation, to provide transport of container from Norfolk to job site in Washington, D.C. </a:t>
            </a:r>
          </a:p>
          <a:p>
            <a:r>
              <a:rPr lang="en-US" dirty="0"/>
              <a:t>PEI arranged for delivery to A&amp;A, a Virginia corporation, to remove the cargo from the container</a:t>
            </a:r>
          </a:p>
          <a:p>
            <a:r>
              <a:rPr lang="en-US" dirty="0"/>
              <a:t>Container lost while in A&amp;A custody</a:t>
            </a:r>
          </a:p>
          <a:p>
            <a:r>
              <a:rPr lang="en-US" dirty="0" err="1"/>
              <a:t>Zim</a:t>
            </a:r>
            <a:r>
              <a:rPr lang="en-US" dirty="0"/>
              <a:t> sued </a:t>
            </a:r>
            <a:r>
              <a:rPr lang="en-US" dirty="0" err="1"/>
              <a:t>Bellweather</a:t>
            </a:r>
            <a:r>
              <a:rPr lang="en-US" dirty="0"/>
              <a:t>, </a:t>
            </a:r>
            <a:r>
              <a:rPr lang="en-US" dirty="0" err="1"/>
              <a:t>Bellweather</a:t>
            </a:r>
            <a:r>
              <a:rPr lang="en-US" dirty="0"/>
              <a:t> brought in PEI, which brought in A&amp;A</a:t>
            </a:r>
          </a:p>
          <a:p>
            <a:r>
              <a:rPr lang="en-US" dirty="0"/>
              <a:t>A&amp;A moved to dismiss for lack of personal jurisdiction </a:t>
            </a:r>
          </a:p>
          <a:p>
            <a:r>
              <a:rPr lang="en-US" dirty="0"/>
              <a:t>A forum selection clause in a BOL issued by a carrier is insufficient to establish consent to personal jurisdiction for subcontractors </a:t>
            </a:r>
          </a:p>
          <a:p>
            <a:r>
              <a:rPr lang="en-US" dirty="0"/>
              <a:t>A&amp;A lacked minimum contacts and did not consent to jurisdiction – MTD granted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392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C7650-189E-4983-B0B6-CB23E44EC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err="1"/>
              <a:t>Ginley</a:t>
            </a:r>
            <a:r>
              <a:rPr lang="en-US" i="1" dirty="0"/>
              <a:t> v. Dutra Dredging Co</a:t>
            </a:r>
            <a:r>
              <a:rPr lang="en-US" dirty="0"/>
              <a:t>., 2020 U.S. DIST. LEXIS 115404 (S.D. Fla. June 29, 2020) (Martinez).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5969B-E0B3-4DC3-9115-87DF6F8F8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Dredge crew member sought punitive damages for gross negligence from the owner and operator of a tug </a:t>
            </a:r>
          </a:p>
          <a:p>
            <a:r>
              <a:rPr lang="en-US" dirty="0"/>
              <a:t>Defendants’ filed a MTD plaintiff’s claim for punitive damages arguing that such were not available in PI claims brought under the GML </a:t>
            </a:r>
          </a:p>
          <a:p>
            <a:r>
              <a:rPr lang="en-US" dirty="0"/>
              <a:t>Court cited </a:t>
            </a:r>
            <a:r>
              <a:rPr lang="en-US" i="1" dirty="0"/>
              <a:t>Amtrak </a:t>
            </a:r>
            <a:r>
              <a:rPr lang="en-US" dirty="0"/>
              <a:t>decision – allowing </a:t>
            </a:r>
            <a:r>
              <a:rPr lang="en-US" dirty="0" err="1"/>
              <a:t>punitives</a:t>
            </a:r>
            <a:r>
              <a:rPr lang="en-US" dirty="0"/>
              <a:t> in “those very rare situations of intentional wrongdoing” </a:t>
            </a:r>
          </a:p>
          <a:p>
            <a:r>
              <a:rPr lang="en-US" i="1" dirty="0" err="1"/>
              <a:t>Batterton</a:t>
            </a:r>
            <a:r>
              <a:rPr lang="en-US" dirty="0"/>
              <a:t> signals view that </a:t>
            </a:r>
            <a:r>
              <a:rPr lang="en-US" i="1" dirty="0"/>
              <a:t>Atlantic Sounding </a:t>
            </a:r>
            <a:r>
              <a:rPr lang="en-US" dirty="0"/>
              <a:t>confined to its “narrow” facts</a:t>
            </a:r>
          </a:p>
          <a:p>
            <a:r>
              <a:rPr lang="en-US" dirty="0"/>
              <a:t>Plaintiff’s Complaint failed to meet </a:t>
            </a:r>
            <a:r>
              <a:rPr lang="en-US" i="1" dirty="0"/>
              <a:t>Amtrak</a:t>
            </a:r>
            <a:r>
              <a:rPr lang="en-US" dirty="0"/>
              <a:t> standard, MTD granted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736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A203E-8949-4D36-8721-047929A80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Cashman equipment corp. v. American marine corp</a:t>
            </a:r>
            <a:r>
              <a:rPr lang="en-US" dirty="0"/>
              <a:t>., 2020 WL 3840902 (D. Mass. July 7, 2020) (Zobel).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FD183-7729-4A0E-897A-8C033C0E7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Barge owner brought action against tug operator based on negligence and gross negligence</a:t>
            </a:r>
          </a:p>
          <a:p>
            <a:r>
              <a:rPr lang="en-US" dirty="0"/>
              <a:t>The parties contracted with a BIMCO </a:t>
            </a:r>
            <a:r>
              <a:rPr lang="en-US" dirty="0" err="1"/>
              <a:t>Towhire</a:t>
            </a:r>
            <a:r>
              <a:rPr lang="en-US" dirty="0"/>
              <a:t> 2008 form, which contained reciprocal provisions for the allocation of fault</a:t>
            </a:r>
          </a:p>
          <a:p>
            <a:r>
              <a:rPr lang="en-US" dirty="0"/>
              <a:t>Each party was responsible for damage to its property, regardless of the negligence of the other party</a:t>
            </a:r>
          </a:p>
          <a:p>
            <a:r>
              <a:rPr lang="en-US" dirty="0"/>
              <a:t>Tug operator moved for summary judgment on exculpatory clause</a:t>
            </a:r>
          </a:p>
          <a:p>
            <a:r>
              <a:rPr lang="en-US" dirty="0"/>
              <a:t>Barge owner argued that clause invalid under </a:t>
            </a:r>
            <a:r>
              <a:rPr lang="en-US" i="1" dirty="0" err="1"/>
              <a:t>Bisso</a:t>
            </a:r>
            <a:r>
              <a:rPr lang="en-US" i="1" dirty="0"/>
              <a:t> v. Inland Waterways Corp. </a:t>
            </a:r>
          </a:p>
          <a:p>
            <a:r>
              <a:rPr lang="en-US" dirty="0"/>
              <a:t>Court disagreed, reciprocal provisions did not exonerate tug from all liability </a:t>
            </a:r>
          </a:p>
          <a:p>
            <a:r>
              <a:rPr lang="en-US" dirty="0"/>
              <a:t>Negligence allegations dismissed but gross negligence claims sufficiently plead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85187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130</TotalTime>
  <Words>1097</Words>
  <Application>Microsoft Office PowerPoint</Application>
  <PresentationFormat>Widescreen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Parcel</vt:lpstr>
      <vt:lpstr> inland waters and towing  case updates </vt:lpstr>
      <vt:lpstr>Deloach marine services, l.l.c. v. Marquette transportation co.,974 f.3d 601 (5th Cir. Sept. 11, 2020) (Duncan). </vt:lpstr>
      <vt:lpstr> Boatner v. C&amp;G Welding, Inc., 2020 WL 4432286 (E.D. La. July 31, 2020) (Feldman). </vt:lpstr>
      <vt:lpstr>Migliaccio v. Bolivar Cleaning Serv., LLC, 2020 WL 3545387 (E.D. La. June 30, 2020) (Milazzo). </vt:lpstr>
      <vt:lpstr>In re Devall Towing &amp; Boat Service, 2020 WL 5506594 (5th cir. Sept. 11, 2020)  (per curiam). </vt:lpstr>
      <vt:lpstr>Dantzler, Inc. v. Intermarine LLC, 2020 WL 5545646 (E.D. La. Sept. 16, 2020) (Ashe).  </vt:lpstr>
      <vt:lpstr>Zim Integrated Shipping Services Ltd. v. Bellwether Design Technologies LLC, 2020 WL 5503557 (S.D.N.Y. Sept. 10, 2020) (Broderick). </vt:lpstr>
      <vt:lpstr>Ginley v. Dutra Dredging Co., 2020 U.S. DIST. LEXIS 115404 (S.D. Fla. June 29, 2020) (Martinez).</vt:lpstr>
      <vt:lpstr>Cashman equipment corp. v. American marine corp., 2020 WL 3840902 (D. Mass. July 7, 2020) (Zobel).  </vt:lpstr>
      <vt:lpstr>Upper River Services, L.L.C. v. Heiderscheid, 2020 WL 501841 (D. Minn. Aug. 25, 2020) (Nelson).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inland waters and towing  case updates </dc:title>
  <dc:creator>Rowen Asprodites</dc:creator>
  <cp:lastModifiedBy>Rowen Asprodites</cp:lastModifiedBy>
  <cp:revision>20</cp:revision>
  <dcterms:created xsi:type="dcterms:W3CDTF">2020-11-01T18:47:00Z</dcterms:created>
  <dcterms:modified xsi:type="dcterms:W3CDTF">2020-11-01T20:57:32Z</dcterms:modified>
</cp:coreProperties>
</file>