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673" r:id="rId3"/>
  </p:sldMasterIdLst>
  <p:notesMasterIdLst>
    <p:notesMasterId r:id="rId22"/>
  </p:notesMasterIdLst>
  <p:sldIdLst>
    <p:sldId id="256" r:id="rId4"/>
    <p:sldId id="257" r:id="rId5"/>
    <p:sldId id="270" r:id="rId6"/>
    <p:sldId id="274" r:id="rId7"/>
    <p:sldId id="275" r:id="rId8"/>
    <p:sldId id="258" r:id="rId9"/>
    <p:sldId id="278" r:id="rId10"/>
    <p:sldId id="279" r:id="rId11"/>
    <p:sldId id="280" r:id="rId12"/>
    <p:sldId id="281" r:id="rId13"/>
    <p:sldId id="282" r:id="rId14"/>
    <p:sldId id="283" r:id="rId15"/>
    <p:sldId id="285" r:id="rId16"/>
    <p:sldId id="286" r:id="rId17"/>
    <p:sldId id="265" r:id="rId18"/>
    <p:sldId id="287" r:id="rId19"/>
    <p:sldId id="268" r:id="rId20"/>
    <p:sldId id="269"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66"/>
    <a:srgbClr val="2C588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6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512" y="79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573412-42B4-4B7A-8349-F65C58A5D2F3}" type="datetimeFigureOut">
              <a:rPr lang="en-US" smtClean="0"/>
              <a:pPr/>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3A6ABE-3CE3-494A-82FC-FC95DDC9FD45}" type="slidenum">
              <a:rPr lang="en-US" smtClean="0"/>
              <a:pPr/>
              <a:t>‹#›</a:t>
            </a:fld>
            <a:endParaRPr lang="en-US"/>
          </a:p>
        </p:txBody>
      </p:sp>
    </p:spTree>
    <p:extLst>
      <p:ext uri="{BB962C8B-B14F-4D97-AF65-F5344CB8AC3E}">
        <p14:creationId xmlns:p14="http://schemas.microsoft.com/office/powerpoint/2010/main" xmlns="" val="3318831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1578468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3961491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3347110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3347110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3226868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3347110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GB" dirty="0"/>
          </a:p>
        </p:txBody>
      </p:sp>
    </p:spTree>
    <p:extLst>
      <p:ext uri="{BB962C8B-B14F-4D97-AF65-F5344CB8AC3E}">
        <p14:creationId xmlns:p14="http://schemas.microsoft.com/office/powerpoint/2010/main" xmlns="" val="1458907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2559483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4409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14501" eaLnBrk="0" hangingPunct="0">
              <a:spcBef>
                <a:spcPct val="30000"/>
              </a:spcBef>
              <a:defRPr sz="1200">
                <a:solidFill>
                  <a:schemeClr val="tx1"/>
                </a:solidFill>
                <a:latin typeface="Arial" charset="0"/>
              </a:defRPr>
            </a:lvl1pPr>
            <a:lvl2pPr marL="727868" indent="-279949" defTabSz="914501" eaLnBrk="0" hangingPunct="0">
              <a:spcBef>
                <a:spcPct val="30000"/>
              </a:spcBef>
              <a:defRPr sz="1200">
                <a:solidFill>
                  <a:schemeClr val="tx1"/>
                </a:solidFill>
                <a:latin typeface="Arial" charset="0"/>
              </a:defRPr>
            </a:lvl2pPr>
            <a:lvl3pPr marL="1119797" indent="-223959" defTabSz="914501" eaLnBrk="0" hangingPunct="0">
              <a:spcBef>
                <a:spcPct val="30000"/>
              </a:spcBef>
              <a:defRPr sz="1200">
                <a:solidFill>
                  <a:schemeClr val="tx1"/>
                </a:solidFill>
                <a:latin typeface="Arial" charset="0"/>
              </a:defRPr>
            </a:lvl3pPr>
            <a:lvl4pPr marL="1567716" indent="-223959" defTabSz="914501" eaLnBrk="0" hangingPunct="0">
              <a:spcBef>
                <a:spcPct val="30000"/>
              </a:spcBef>
              <a:defRPr sz="1200">
                <a:solidFill>
                  <a:schemeClr val="tx1"/>
                </a:solidFill>
                <a:latin typeface="Arial" charset="0"/>
              </a:defRPr>
            </a:lvl4pPr>
            <a:lvl5pPr marL="2015635" indent="-223959" defTabSz="914501" eaLnBrk="0" hangingPunct="0">
              <a:spcBef>
                <a:spcPct val="30000"/>
              </a:spcBef>
              <a:defRPr sz="1200">
                <a:solidFill>
                  <a:schemeClr val="tx1"/>
                </a:solidFill>
                <a:latin typeface="Arial" charset="0"/>
              </a:defRPr>
            </a:lvl5pPr>
            <a:lvl6pPr marL="2463554" indent="-223959" defTabSz="914501" eaLnBrk="0" fontAlgn="base" hangingPunct="0">
              <a:spcBef>
                <a:spcPct val="30000"/>
              </a:spcBef>
              <a:spcAft>
                <a:spcPct val="0"/>
              </a:spcAft>
              <a:defRPr sz="1200">
                <a:solidFill>
                  <a:schemeClr val="tx1"/>
                </a:solidFill>
                <a:latin typeface="Arial" charset="0"/>
              </a:defRPr>
            </a:lvl6pPr>
            <a:lvl7pPr marL="2911472" indent="-223959" defTabSz="914501" eaLnBrk="0" fontAlgn="base" hangingPunct="0">
              <a:spcBef>
                <a:spcPct val="30000"/>
              </a:spcBef>
              <a:spcAft>
                <a:spcPct val="0"/>
              </a:spcAft>
              <a:defRPr sz="1200">
                <a:solidFill>
                  <a:schemeClr val="tx1"/>
                </a:solidFill>
                <a:latin typeface="Arial" charset="0"/>
              </a:defRPr>
            </a:lvl7pPr>
            <a:lvl8pPr marL="3359391" indent="-223959" defTabSz="914501" eaLnBrk="0" fontAlgn="base" hangingPunct="0">
              <a:spcBef>
                <a:spcPct val="30000"/>
              </a:spcBef>
              <a:spcAft>
                <a:spcPct val="0"/>
              </a:spcAft>
              <a:defRPr sz="1200">
                <a:solidFill>
                  <a:schemeClr val="tx1"/>
                </a:solidFill>
                <a:latin typeface="Arial" charset="0"/>
              </a:defRPr>
            </a:lvl8pPr>
            <a:lvl9pPr marL="3807310" indent="-223959" defTabSz="914501"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334369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228600">
              <a:spcBef>
                <a:spcPts val="600"/>
              </a:spcBef>
              <a:tabLst>
                <a:tab pos="228600" algn="l"/>
                <a:tab pos="457200" algn="l"/>
                <a:tab pos="685800" algn="l"/>
                <a:tab pos="914400" algn="l"/>
                <a:tab pos="1143000" algn="l"/>
                <a:tab pos="1371600" algn="l"/>
                <a:tab pos="1600200" algn="l"/>
                <a:tab pos="1828800" algn="l"/>
                <a:tab pos="2057400" algn="l"/>
                <a:tab pos="2286000" algn="l"/>
                <a:tab pos="2743200" algn="l"/>
              </a:tabLst>
            </a:pPr>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1482635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627876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3919632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588"/>
              </a:spcBef>
              <a:tabLst>
                <a:tab pos="220849" algn="l"/>
                <a:tab pos="454140" algn="l"/>
                <a:tab pos="674989" algn="l"/>
                <a:tab pos="895838" algn="l"/>
                <a:tab pos="1116687" algn="l"/>
                <a:tab pos="1349978" algn="l"/>
                <a:tab pos="1570826" algn="l"/>
                <a:tab pos="1791675" algn="l"/>
                <a:tab pos="3141653" algn="l"/>
                <a:tab pos="3583351" algn="l"/>
                <a:tab pos="4037491" algn="l"/>
              </a:tabLst>
            </a:pPr>
            <a:endParaRPr lang="en-US" sz="1100" dirty="0" smtClean="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0"/>
          </p:nvPr>
        </p:nvSpPr>
        <p:spPr/>
        <p:txBody>
          <a:bodyPr/>
          <a:lstStyle/>
          <a:p>
            <a:endParaRPr lang="en-GB" dirty="0"/>
          </a:p>
        </p:txBody>
      </p:sp>
    </p:spTree>
    <p:extLst>
      <p:ext uri="{BB962C8B-B14F-4D97-AF65-F5344CB8AC3E}">
        <p14:creationId xmlns:p14="http://schemas.microsoft.com/office/powerpoint/2010/main" xmlns="" val="539261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2231249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1649285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4212704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3175" y="2438400"/>
            <a:ext cx="9147175" cy="1063625"/>
            <a:chOff x="-2" y="1536"/>
            <a:chExt cx="5762" cy="670"/>
          </a:xfrm>
        </p:grpSpPr>
        <p:grpSp>
          <p:nvGrpSpPr>
            <p:cNvPr id="3075" name="Group 3"/>
            <p:cNvGrpSpPr>
              <a:grpSpLocks/>
            </p:cNvGrpSpPr>
            <p:nvPr/>
          </p:nvGrpSpPr>
          <p:grpSpPr bwMode="auto">
            <a:xfrm flipH="1">
              <a:off x="-2" y="1562"/>
              <a:ext cx="5762" cy="638"/>
              <a:chOff x="-2" y="1562"/>
              <a:chExt cx="5762" cy="638"/>
            </a:xfrm>
          </p:grpSpPr>
          <p:sp>
            <p:nvSpPr>
              <p:cNvPr id="3076"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77"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78"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79"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xmlns="" w="9525">
                    <a:solidFill>
                      <a:schemeClr val="tx2"/>
                    </a:solidFill>
                    <a:round/>
                    <a:headEnd/>
                    <a:tailEnd/>
                  </a14:hiddenLine>
                </a:ext>
              </a:extLst>
            </p:spPr>
            <p:txBody>
              <a:bodyPr wrap="none" anchor="ctr"/>
              <a:lstStyle/>
              <a:p>
                <a:endParaRPr lang="en-US"/>
              </a:p>
            </p:txBody>
          </p:sp>
          <p:sp>
            <p:nvSpPr>
              <p:cNvPr id="3080"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81"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82"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83"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84"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85"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xmlns="" w="9525">
                    <a:solidFill>
                      <a:schemeClr val="tx2"/>
                    </a:solidFill>
                    <a:round/>
                    <a:headEnd/>
                    <a:tailEnd/>
                  </a14:hiddenLine>
                </a:ext>
              </a:extLst>
            </p:spPr>
            <p:txBody>
              <a:bodyPr wrap="none" anchor="ctr"/>
              <a:lstStyle/>
              <a:p>
                <a:endParaRPr lang="en-US"/>
              </a:p>
            </p:txBody>
          </p:sp>
          <p:sp>
            <p:nvSpPr>
              <p:cNvPr id="3086"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87"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88"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89"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90"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91"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xmlns="" w="9525">
                    <a:solidFill>
                      <a:schemeClr val="tx2"/>
                    </a:solidFill>
                    <a:round/>
                    <a:headEnd/>
                    <a:tailEnd/>
                  </a14:hiddenLine>
                </a:ext>
              </a:extLst>
            </p:spPr>
            <p:txBody>
              <a:bodyPr wrap="none" anchor="ctr"/>
              <a:lstStyle/>
              <a:p>
                <a:endParaRPr lang="en-US"/>
              </a:p>
            </p:txBody>
          </p:sp>
          <p:sp>
            <p:nvSpPr>
              <p:cNvPr id="3092"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93"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3094"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grpSp>
        <p:sp>
          <p:nvSpPr>
            <p:cNvPr id="3095" name="Freeform 23"/>
            <p:cNvSpPr>
              <a:spLocks/>
            </p:cNvSpPr>
            <p:nvPr/>
          </p:nvSpPr>
          <p:spPr bwMode="ltGray">
            <a:xfrm flipH="1">
              <a:off x="-2" y="1536"/>
              <a:ext cx="5762"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xmlns=""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3096"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xmlns="" w="9525" cap="flat">
                  <a:solidFill>
                    <a:schemeClr val="tx1"/>
                  </a:solidFill>
                  <a:prstDash val="solid"/>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grpSp>
      <p:sp>
        <p:nvSpPr>
          <p:cNvPr id="3097" name="Rectangle 25"/>
          <p:cNvSpPr>
            <a:spLocks noGrp="1" noChangeArrowheads="1"/>
          </p:cNvSpPr>
          <p:nvPr>
            <p:ph type="ctrTitle"/>
          </p:nvPr>
        </p:nvSpPr>
        <p:spPr>
          <a:xfrm>
            <a:off x="1173163" y="1341438"/>
            <a:ext cx="7772400" cy="1143000"/>
          </a:xfrm>
        </p:spPr>
        <p:txBody>
          <a:bodyPr/>
          <a:lstStyle>
            <a:lvl1pPr>
              <a:defRPr/>
            </a:lvl1pPr>
          </a:lstStyle>
          <a:p>
            <a:pPr lvl="0"/>
            <a:r>
              <a:rPr lang="en-US" altLang="en-US" noProof="0" dirty="0" smtClean="0"/>
              <a:t>Click to edit Master title style</a:t>
            </a:r>
          </a:p>
        </p:txBody>
      </p:sp>
      <p:sp>
        <p:nvSpPr>
          <p:cNvPr id="3098" name="Rectangle 26"/>
          <p:cNvSpPr>
            <a:spLocks noGrp="1" noChangeArrowheads="1"/>
          </p:cNvSpPr>
          <p:nvPr>
            <p:ph type="subTitle" idx="1"/>
          </p:nvPr>
        </p:nvSpPr>
        <p:spPr>
          <a:xfrm>
            <a:off x="1166813" y="3886200"/>
            <a:ext cx="6400800" cy="1752600"/>
          </a:xfrm>
        </p:spPr>
        <p:txBody>
          <a:bodyPr/>
          <a:lstStyle>
            <a:lvl1pPr marL="0" indent="0">
              <a:buFontTx/>
              <a:buNone/>
              <a:defRPr/>
            </a:lvl1pPr>
          </a:lstStyle>
          <a:p>
            <a:pPr lvl="0"/>
            <a:r>
              <a:rPr lang="en-US" altLang="en-US" noProof="0" smtClean="0"/>
              <a:t>Click to edit Master subtitle style</a:t>
            </a:r>
          </a:p>
        </p:txBody>
      </p:sp>
      <p:sp>
        <p:nvSpPr>
          <p:cNvPr id="3099"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ltLang="en-US"/>
          </a:p>
        </p:txBody>
      </p:sp>
      <p:sp>
        <p:nvSpPr>
          <p:cNvPr id="3100" name="Rectangle 28"/>
          <p:cNvSpPr>
            <a:spLocks noGrp="1" noChangeArrowheads="1"/>
          </p:cNvSpPr>
          <p:nvPr>
            <p:ph type="ftr" sz="quarter" idx="3"/>
          </p:nvPr>
        </p:nvSpPr>
        <p:spPr/>
        <p:txBody>
          <a:bodyPr/>
          <a:lstStyle>
            <a:lvl1pPr>
              <a:defRPr>
                <a:solidFill>
                  <a:srgbClr val="000000"/>
                </a:solidFill>
              </a:defRPr>
            </a:lvl1pPr>
          </a:lstStyle>
          <a:p>
            <a:endParaRPr lang="en-US" altLang="en-US"/>
          </a:p>
        </p:txBody>
      </p:sp>
      <p:sp>
        <p:nvSpPr>
          <p:cNvPr id="3101" name="Rectangle 29"/>
          <p:cNvSpPr>
            <a:spLocks noGrp="1" noChangeArrowheads="1"/>
          </p:cNvSpPr>
          <p:nvPr>
            <p:ph type="sldNum" sz="quarter" idx="4"/>
          </p:nvPr>
        </p:nvSpPr>
        <p:spPr/>
        <p:txBody>
          <a:bodyPr/>
          <a:lstStyle>
            <a:lvl1pPr>
              <a:defRPr>
                <a:solidFill>
                  <a:srgbClr val="000000"/>
                </a:solidFill>
              </a:defRPr>
            </a:lvl1pPr>
          </a:lstStyle>
          <a:p>
            <a:fld id="{6D7AF7A4-F617-4A0A-9DB5-67BD60D9F07E}" type="slidenum">
              <a:rPr lang="en-US" altLang="en-US"/>
              <a:pPr/>
              <a:t>‹#›</a:t>
            </a:fld>
            <a:endParaRPr lang="en-US" altLang="en-US"/>
          </a:p>
        </p:txBody>
      </p:sp>
      <p:pic>
        <p:nvPicPr>
          <p:cNvPr id="3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712115" y="5967264"/>
            <a:ext cx="1085850" cy="249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102" name="Picture 30"/>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081982" y="5967264"/>
            <a:ext cx="11652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B50C193-A8FA-45F7-8A7B-9F50C2A50202}" type="slidenum">
              <a:rPr lang="en-US" altLang="en-US"/>
              <a:pPr/>
              <a:t>‹#›</a:t>
            </a:fld>
            <a:endParaRPr lang="en-US" altLang="en-US"/>
          </a:p>
        </p:txBody>
      </p:sp>
    </p:spTree>
    <p:extLst>
      <p:ext uri="{BB962C8B-B14F-4D97-AF65-F5344CB8AC3E}">
        <p14:creationId xmlns:p14="http://schemas.microsoft.com/office/powerpoint/2010/main" xmlns="" val="1889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7A40C31-CF9A-47C5-8280-1D4C38C89920}" type="slidenum">
              <a:rPr lang="en-US" altLang="en-US"/>
              <a:pPr/>
              <a:t>‹#›</a:t>
            </a:fld>
            <a:endParaRPr lang="en-US" altLang="en-US"/>
          </a:p>
        </p:txBody>
      </p:sp>
    </p:spTree>
    <p:extLst>
      <p:ext uri="{BB962C8B-B14F-4D97-AF65-F5344CB8AC3E}">
        <p14:creationId xmlns:p14="http://schemas.microsoft.com/office/powerpoint/2010/main" xmlns="" val="3389130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03577" name="Rectangle 25"/>
          <p:cNvSpPr>
            <a:spLocks noChangeArrowheads="1"/>
          </p:cNvSpPr>
          <p:nvPr/>
        </p:nvSpPr>
        <p:spPr bwMode="auto">
          <a:xfrm>
            <a:off x="0" y="4205288"/>
            <a:ext cx="9144000" cy="2652712"/>
          </a:xfrm>
          <a:prstGeom prst="rect">
            <a:avLst/>
          </a:prstGeom>
          <a:solidFill>
            <a:schemeClr val="bg2"/>
          </a:solidFill>
          <a:ln>
            <a:noFill/>
          </a:ln>
          <a:effectLst/>
          <a:extLst>
            <a:ext uri="{91240B29-F687-4F45-9708-019B960494DF}">
              <a14:hiddenLine xmlns:a14="http://schemas.microsoft.com/office/drawing/2010/main" xmlns="" w="38100">
                <a:solidFill>
                  <a:srgbClr val="00004E"/>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sz="3200" dirty="0">
              <a:solidFill>
                <a:srgbClr val="00004E"/>
              </a:solidFill>
              <a:latin typeface="Verdana" pitchFamily="34" charset="0"/>
            </a:endParaRPr>
          </a:p>
        </p:txBody>
      </p:sp>
      <p:sp>
        <p:nvSpPr>
          <p:cNvPr id="1303578" name="Rectangle 26"/>
          <p:cNvSpPr>
            <a:spLocks noChangeArrowheads="1"/>
          </p:cNvSpPr>
          <p:nvPr/>
        </p:nvSpPr>
        <p:spPr bwMode="auto">
          <a:xfrm>
            <a:off x="0" y="0"/>
            <a:ext cx="9144000" cy="1589088"/>
          </a:xfrm>
          <a:prstGeom prst="rect">
            <a:avLst/>
          </a:prstGeom>
          <a:solidFill>
            <a:schemeClr val="tx2"/>
          </a:solidFill>
          <a:ln>
            <a:noFill/>
          </a:ln>
          <a:effectLst/>
          <a:extLst>
            <a:ext uri="{91240B29-F687-4F45-9708-019B960494DF}">
              <a14:hiddenLine xmlns:a14="http://schemas.microsoft.com/office/drawing/2010/main" xmlns="" w="38100">
                <a:solidFill>
                  <a:srgbClr val="00004E"/>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sz="3200" dirty="0">
              <a:solidFill>
                <a:srgbClr val="00004E"/>
              </a:solidFill>
              <a:latin typeface="Verdana" pitchFamily="34" charset="0"/>
            </a:endParaRPr>
          </a:p>
        </p:txBody>
      </p:sp>
      <p:sp>
        <p:nvSpPr>
          <p:cNvPr id="1303579" name="Rectangle 27"/>
          <p:cNvSpPr>
            <a:spLocks noChangeArrowheads="1"/>
          </p:cNvSpPr>
          <p:nvPr/>
        </p:nvSpPr>
        <p:spPr bwMode="auto">
          <a:xfrm flipH="1">
            <a:off x="1403350" y="4141788"/>
            <a:ext cx="7740650" cy="161925"/>
          </a:xfrm>
          <a:prstGeom prst="rect">
            <a:avLst/>
          </a:prstGeom>
          <a:solidFill>
            <a:schemeClr val="tx2"/>
          </a:solidFill>
          <a:ln>
            <a:noFill/>
          </a:ln>
          <a:effectLst/>
          <a:extLst>
            <a:ext uri="{91240B29-F687-4F45-9708-019B960494DF}">
              <a14:hiddenLine xmlns:a14="http://schemas.microsoft.com/office/drawing/2010/main" xmlns="" w="38100">
                <a:solidFill>
                  <a:srgbClr val="00004E"/>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sz="3200" dirty="0">
              <a:solidFill>
                <a:srgbClr val="00004E"/>
              </a:solidFill>
              <a:latin typeface="Verdana" pitchFamily="34" charset="0"/>
            </a:endParaRPr>
          </a:p>
        </p:txBody>
      </p:sp>
      <p:sp>
        <p:nvSpPr>
          <p:cNvPr id="1303580" name="Rectangle 28"/>
          <p:cNvSpPr>
            <a:spLocks noChangeArrowheads="1"/>
          </p:cNvSpPr>
          <p:nvPr/>
        </p:nvSpPr>
        <p:spPr bwMode="auto">
          <a:xfrm flipH="1">
            <a:off x="0" y="4141788"/>
            <a:ext cx="3203575" cy="161925"/>
          </a:xfrm>
          <a:prstGeom prst="rect">
            <a:avLst/>
          </a:prstGeom>
          <a:solidFill>
            <a:schemeClr val="accent1"/>
          </a:solidFill>
          <a:ln>
            <a:noFill/>
          </a:ln>
          <a:effectLst/>
          <a:extLst>
            <a:ext uri="{91240B29-F687-4F45-9708-019B960494DF}">
              <a14:hiddenLine xmlns:a14="http://schemas.microsoft.com/office/drawing/2010/main" xmlns="" w="38100">
                <a:solidFill>
                  <a:srgbClr val="00004E"/>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sz="3200" dirty="0">
              <a:solidFill>
                <a:srgbClr val="00004E"/>
              </a:solidFill>
              <a:latin typeface="Verdana" pitchFamily="34" charset="0"/>
            </a:endParaRPr>
          </a:p>
        </p:txBody>
      </p:sp>
      <p:grpSp>
        <p:nvGrpSpPr>
          <p:cNvPr id="1303581" name="Group 29"/>
          <p:cNvGrpSpPr>
            <a:grpSpLocks/>
          </p:cNvGrpSpPr>
          <p:nvPr/>
        </p:nvGrpSpPr>
        <p:grpSpPr bwMode="auto">
          <a:xfrm>
            <a:off x="7742238" y="6176963"/>
            <a:ext cx="1160462" cy="455612"/>
            <a:chOff x="4877" y="537"/>
            <a:chExt cx="731" cy="287"/>
          </a:xfrm>
        </p:grpSpPr>
        <p:sp>
          <p:nvSpPr>
            <p:cNvPr id="1303582" name="AutoShape 30"/>
            <p:cNvSpPr>
              <a:spLocks noChangeAspect="1" noChangeArrowheads="1" noTextEdit="1"/>
            </p:cNvSpPr>
            <p:nvPr/>
          </p:nvSpPr>
          <p:spPr bwMode="auto">
            <a:xfrm>
              <a:off x="4877" y="537"/>
              <a:ext cx="731" cy="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3200" dirty="0">
                <a:solidFill>
                  <a:srgbClr val="00004E"/>
                </a:solidFill>
                <a:latin typeface="Verdana" pitchFamily="34" charset="0"/>
              </a:endParaRPr>
            </a:p>
          </p:txBody>
        </p:sp>
        <p:sp>
          <p:nvSpPr>
            <p:cNvPr id="1303583" name="Freeform 31"/>
            <p:cNvSpPr>
              <a:spLocks/>
            </p:cNvSpPr>
            <p:nvPr/>
          </p:nvSpPr>
          <p:spPr bwMode="auto">
            <a:xfrm>
              <a:off x="4973" y="601"/>
              <a:ext cx="100" cy="122"/>
            </a:xfrm>
            <a:custGeom>
              <a:avLst/>
              <a:gdLst>
                <a:gd name="T0" fmla="*/ 60 w 409"/>
                <a:gd name="T1" fmla="*/ 479 h 496"/>
                <a:gd name="T2" fmla="*/ 60 w 409"/>
                <a:gd name="T3" fmla="*/ 17 h 496"/>
                <a:gd name="T4" fmla="*/ 0 w 409"/>
                <a:gd name="T5" fmla="*/ 17 h 496"/>
                <a:gd name="T6" fmla="*/ 0 w 409"/>
                <a:gd name="T7" fmla="*/ 0 h 496"/>
                <a:gd name="T8" fmla="*/ 130 w 409"/>
                <a:gd name="T9" fmla="*/ 0 h 496"/>
                <a:gd name="T10" fmla="*/ 130 w 409"/>
                <a:gd name="T11" fmla="*/ 221 h 496"/>
                <a:gd name="T12" fmla="*/ 132 w 409"/>
                <a:gd name="T13" fmla="*/ 221 h 496"/>
                <a:gd name="T14" fmla="*/ 252 w 409"/>
                <a:gd name="T15" fmla="*/ 148 h 496"/>
                <a:gd name="T16" fmla="*/ 354 w 409"/>
                <a:gd name="T17" fmla="*/ 246 h 496"/>
                <a:gd name="T18" fmla="*/ 354 w 409"/>
                <a:gd name="T19" fmla="*/ 479 h 496"/>
                <a:gd name="T20" fmla="*/ 409 w 409"/>
                <a:gd name="T21" fmla="*/ 479 h 496"/>
                <a:gd name="T22" fmla="*/ 409 w 409"/>
                <a:gd name="T23" fmla="*/ 496 h 496"/>
                <a:gd name="T24" fmla="*/ 228 w 409"/>
                <a:gd name="T25" fmla="*/ 496 h 496"/>
                <a:gd name="T26" fmla="*/ 228 w 409"/>
                <a:gd name="T27" fmla="*/ 479 h 496"/>
                <a:gd name="T28" fmla="*/ 283 w 409"/>
                <a:gd name="T29" fmla="*/ 479 h 496"/>
                <a:gd name="T30" fmla="*/ 283 w 409"/>
                <a:gd name="T31" fmla="*/ 249 h 496"/>
                <a:gd name="T32" fmla="*/ 228 w 409"/>
                <a:gd name="T33" fmla="*/ 173 h 496"/>
                <a:gd name="T34" fmla="*/ 130 w 409"/>
                <a:gd name="T35" fmla="*/ 299 h 496"/>
                <a:gd name="T36" fmla="*/ 130 w 409"/>
                <a:gd name="T37" fmla="*/ 479 h 496"/>
                <a:gd name="T38" fmla="*/ 185 w 409"/>
                <a:gd name="T39" fmla="*/ 479 h 496"/>
                <a:gd name="T40" fmla="*/ 185 w 409"/>
                <a:gd name="T41" fmla="*/ 496 h 496"/>
                <a:gd name="T42" fmla="*/ 0 w 409"/>
                <a:gd name="T43" fmla="*/ 496 h 496"/>
                <a:gd name="T44" fmla="*/ 0 w 409"/>
                <a:gd name="T45" fmla="*/ 479 h 496"/>
                <a:gd name="T46" fmla="*/ 60 w 409"/>
                <a:gd name="T47" fmla="*/ 479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9" h="496">
                  <a:moveTo>
                    <a:pt x="60" y="479"/>
                  </a:moveTo>
                  <a:cubicBezTo>
                    <a:pt x="60" y="17"/>
                    <a:pt x="60" y="17"/>
                    <a:pt x="60" y="17"/>
                  </a:cubicBezTo>
                  <a:cubicBezTo>
                    <a:pt x="0" y="17"/>
                    <a:pt x="0" y="17"/>
                    <a:pt x="0" y="17"/>
                  </a:cubicBezTo>
                  <a:cubicBezTo>
                    <a:pt x="0" y="0"/>
                    <a:pt x="0" y="0"/>
                    <a:pt x="0" y="0"/>
                  </a:cubicBezTo>
                  <a:cubicBezTo>
                    <a:pt x="130" y="0"/>
                    <a:pt x="130" y="0"/>
                    <a:pt x="130" y="0"/>
                  </a:cubicBezTo>
                  <a:cubicBezTo>
                    <a:pt x="130" y="221"/>
                    <a:pt x="130" y="221"/>
                    <a:pt x="130" y="221"/>
                  </a:cubicBezTo>
                  <a:cubicBezTo>
                    <a:pt x="132" y="221"/>
                    <a:pt x="132" y="221"/>
                    <a:pt x="132" y="221"/>
                  </a:cubicBezTo>
                  <a:cubicBezTo>
                    <a:pt x="153" y="174"/>
                    <a:pt x="195" y="148"/>
                    <a:pt x="252" y="148"/>
                  </a:cubicBezTo>
                  <a:cubicBezTo>
                    <a:pt x="320" y="148"/>
                    <a:pt x="354" y="176"/>
                    <a:pt x="354" y="246"/>
                  </a:cubicBezTo>
                  <a:cubicBezTo>
                    <a:pt x="354" y="479"/>
                    <a:pt x="354" y="479"/>
                    <a:pt x="354" y="479"/>
                  </a:cubicBezTo>
                  <a:cubicBezTo>
                    <a:pt x="409" y="479"/>
                    <a:pt x="409" y="479"/>
                    <a:pt x="409" y="479"/>
                  </a:cubicBezTo>
                  <a:cubicBezTo>
                    <a:pt x="409" y="496"/>
                    <a:pt x="409" y="496"/>
                    <a:pt x="409" y="496"/>
                  </a:cubicBezTo>
                  <a:cubicBezTo>
                    <a:pt x="228" y="496"/>
                    <a:pt x="228" y="496"/>
                    <a:pt x="228" y="496"/>
                  </a:cubicBezTo>
                  <a:cubicBezTo>
                    <a:pt x="228" y="479"/>
                    <a:pt x="228" y="479"/>
                    <a:pt x="228" y="479"/>
                  </a:cubicBezTo>
                  <a:cubicBezTo>
                    <a:pt x="283" y="479"/>
                    <a:pt x="283" y="479"/>
                    <a:pt x="283" y="479"/>
                  </a:cubicBezTo>
                  <a:cubicBezTo>
                    <a:pt x="283" y="249"/>
                    <a:pt x="283" y="249"/>
                    <a:pt x="283" y="249"/>
                  </a:cubicBezTo>
                  <a:cubicBezTo>
                    <a:pt x="283" y="211"/>
                    <a:pt x="276" y="173"/>
                    <a:pt x="228" y="173"/>
                  </a:cubicBezTo>
                  <a:cubicBezTo>
                    <a:pt x="163" y="173"/>
                    <a:pt x="130" y="234"/>
                    <a:pt x="130" y="299"/>
                  </a:cubicBezTo>
                  <a:cubicBezTo>
                    <a:pt x="130" y="479"/>
                    <a:pt x="130" y="479"/>
                    <a:pt x="130" y="479"/>
                  </a:cubicBezTo>
                  <a:cubicBezTo>
                    <a:pt x="185" y="479"/>
                    <a:pt x="185" y="479"/>
                    <a:pt x="185" y="479"/>
                  </a:cubicBezTo>
                  <a:cubicBezTo>
                    <a:pt x="185" y="496"/>
                    <a:pt x="185" y="496"/>
                    <a:pt x="185" y="496"/>
                  </a:cubicBezTo>
                  <a:cubicBezTo>
                    <a:pt x="0" y="496"/>
                    <a:pt x="0" y="496"/>
                    <a:pt x="0" y="496"/>
                  </a:cubicBezTo>
                  <a:cubicBezTo>
                    <a:pt x="0" y="479"/>
                    <a:pt x="0" y="479"/>
                    <a:pt x="0" y="479"/>
                  </a:cubicBezTo>
                  <a:cubicBezTo>
                    <a:pt x="60" y="479"/>
                    <a:pt x="60" y="479"/>
                    <a:pt x="60" y="479"/>
                  </a:cubicBez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sz="3200" dirty="0">
                <a:solidFill>
                  <a:srgbClr val="00004E"/>
                </a:solidFill>
                <a:latin typeface="Verdana" pitchFamily="34" charset="0"/>
              </a:endParaRPr>
            </a:p>
          </p:txBody>
        </p:sp>
        <p:sp>
          <p:nvSpPr>
            <p:cNvPr id="1303584" name="Freeform 32"/>
            <p:cNvSpPr>
              <a:spLocks noEditPoints="1"/>
            </p:cNvSpPr>
            <p:nvPr/>
          </p:nvSpPr>
          <p:spPr bwMode="auto">
            <a:xfrm>
              <a:off x="4877" y="778"/>
              <a:ext cx="731" cy="46"/>
            </a:xfrm>
            <a:custGeom>
              <a:avLst/>
              <a:gdLst>
                <a:gd name="T0" fmla="*/ 884 w 2974"/>
                <a:gd name="T1" fmla="*/ 72 h 186"/>
                <a:gd name="T2" fmla="*/ 889 w 2974"/>
                <a:gd name="T3" fmla="*/ 38 h 186"/>
                <a:gd name="T4" fmla="*/ 776 w 2974"/>
                <a:gd name="T5" fmla="*/ 182 h 186"/>
                <a:gd name="T6" fmla="*/ 345 w 2974"/>
                <a:gd name="T7" fmla="*/ 148 h 186"/>
                <a:gd name="T8" fmla="*/ 382 w 2974"/>
                <a:gd name="T9" fmla="*/ 73 h 186"/>
                <a:gd name="T10" fmla="*/ 409 w 2974"/>
                <a:gd name="T11" fmla="*/ 3 h 186"/>
                <a:gd name="T12" fmla="*/ 412 w 2974"/>
                <a:gd name="T13" fmla="*/ 182 h 186"/>
                <a:gd name="T14" fmla="*/ 694 w 2974"/>
                <a:gd name="T15" fmla="*/ 3 h 186"/>
                <a:gd name="T16" fmla="*/ 637 w 2974"/>
                <a:gd name="T17" fmla="*/ 31 h 186"/>
                <a:gd name="T18" fmla="*/ 589 w 2974"/>
                <a:gd name="T19" fmla="*/ 182 h 186"/>
                <a:gd name="T20" fmla="*/ 695 w 2974"/>
                <a:gd name="T21" fmla="*/ 105 h 186"/>
                <a:gd name="T22" fmla="*/ 742 w 2974"/>
                <a:gd name="T23" fmla="*/ 31 h 186"/>
                <a:gd name="T24" fmla="*/ 972 w 2974"/>
                <a:gd name="T25" fmla="*/ 3 h 186"/>
                <a:gd name="T26" fmla="*/ 966 w 2974"/>
                <a:gd name="T27" fmla="*/ 182 h 186"/>
                <a:gd name="T28" fmla="*/ 1071 w 2974"/>
                <a:gd name="T29" fmla="*/ 182 h 186"/>
                <a:gd name="T30" fmla="*/ 137 w 2974"/>
                <a:gd name="T31" fmla="*/ 38 h 186"/>
                <a:gd name="T32" fmla="*/ 230 w 2974"/>
                <a:gd name="T33" fmla="*/ 182 h 186"/>
                <a:gd name="T34" fmla="*/ 273 w 2974"/>
                <a:gd name="T35" fmla="*/ 3 h 186"/>
                <a:gd name="T36" fmla="*/ 1201 w 2974"/>
                <a:gd name="T37" fmla="*/ 39 h 186"/>
                <a:gd name="T38" fmla="*/ 1149 w 2974"/>
                <a:gd name="T39" fmla="*/ 153 h 186"/>
                <a:gd name="T40" fmla="*/ 1147 w 2974"/>
                <a:gd name="T41" fmla="*/ 46 h 186"/>
                <a:gd name="T42" fmla="*/ 437 w 2974"/>
                <a:gd name="T43" fmla="*/ 182 h 186"/>
                <a:gd name="T44" fmla="*/ 564 w 2974"/>
                <a:gd name="T45" fmla="*/ 55 h 186"/>
                <a:gd name="T46" fmla="*/ 491 w 2974"/>
                <a:gd name="T47" fmla="*/ 36 h 186"/>
                <a:gd name="T48" fmla="*/ 106 w 2974"/>
                <a:gd name="T49" fmla="*/ 39 h 186"/>
                <a:gd name="T50" fmla="*/ 53 w 2974"/>
                <a:gd name="T51" fmla="*/ 153 h 186"/>
                <a:gd name="T52" fmla="*/ 51 w 2974"/>
                <a:gd name="T53" fmla="*/ 46 h 186"/>
                <a:gd name="T54" fmla="*/ 2295 w 2974"/>
                <a:gd name="T55" fmla="*/ 3 h 186"/>
                <a:gd name="T56" fmla="*/ 2197 w 2974"/>
                <a:gd name="T57" fmla="*/ 3 h 186"/>
                <a:gd name="T58" fmla="*/ 2313 w 2974"/>
                <a:gd name="T59" fmla="*/ 73 h 186"/>
                <a:gd name="T60" fmla="*/ 2376 w 2974"/>
                <a:gd name="T61" fmla="*/ 3 h 186"/>
                <a:gd name="T62" fmla="*/ 2603 w 2974"/>
                <a:gd name="T63" fmla="*/ 93 h 186"/>
                <a:gd name="T64" fmla="*/ 2553 w 2974"/>
                <a:gd name="T65" fmla="*/ 93 h 186"/>
                <a:gd name="T66" fmla="*/ 2174 w 2974"/>
                <a:gd name="T67" fmla="*/ 48 h 186"/>
                <a:gd name="T68" fmla="*/ 2047 w 2974"/>
                <a:gd name="T69" fmla="*/ 182 h 186"/>
                <a:gd name="T70" fmla="*/ 2123 w 2974"/>
                <a:gd name="T71" fmla="*/ 134 h 186"/>
                <a:gd name="T72" fmla="*/ 2167 w 2974"/>
                <a:gd name="T73" fmla="*/ 122 h 186"/>
                <a:gd name="T74" fmla="*/ 2129 w 2974"/>
                <a:gd name="T75" fmla="*/ 55 h 186"/>
                <a:gd name="T76" fmla="*/ 2787 w 2974"/>
                <a:gd name="T77" fmla="*/ 93 h 186"/>
                <a:gd name="T78" fmla="*/ 2737 w 2974"/>
                <a:gd name="T79" fmla="*/ 93 h 186"/>
                <a:gd name="T80" fmla="*/ 1403 w 2974"/>
                <a:gd name="T81" fmla="*/ 93 h 186"/>
                <a:gd name="T82" fmla="*/ 1353 w 2974"/>
                <a:gd name="T83" fmla="*/ 93 h 186"/>
                <a:gd name="T84" fmla="*/ 2815 w 2974"/>
                <a:gd name="T85" fmla="*/ 155 h 186"/>
                <a:gd name="T86" fmla="*/ 2877 w 2974"/>
                <a:gd name="T87" fmla="*/ 148 h 186"/>
                <a:gd name="T88" fmla="*/ 2877 w 2974"/>
                <a:gd name="T89" fmla="*/ 148 h 186"/>
                <a:gd name="T90" fmla="*/ 1849 w 2974"/>
                <a:gd name="T91" fmla="*/ 182 h 186"/>
                <a:gd name="T92" fmla="*/ 1964 w 2974"/>
                <a:gd name="T93" fmla="*/ 143 h 186"/>
                <a:gd name="T94" fmla="*/ 1961 w 2974"/>
                <a:gd name="T95" fmla="*/ 3 h 186"/>
                <a:gd name="T96" fmla="*/ 1955 w 2974"/>
                <a:gd name="T97" fmla="*/ 110 h 186"/>
                <a:gd name="T98" fmla="*/ 1476 w 2974"/>
                <a:gd name="T99" fmla="*/ 3 h 186"/>
                <a:gd name="T100" fmla="*/ 1470 w 2974"/>
                <a:gd name="T101" fmla="*/ 182 h 186"/>
                <a:gd name="T102" fmla="*/ 1575 w 2974"/>
                <a:gd name="T103" fmla="*/ 182 h 186"/>
                <a:gd name="T104" fmla="*/ 1831 w 2974"/>
                <a:gd name="T105" fmla="*/ 3 h 186"/>
                <a:gd name="T106" fmla="*/ 1725 w 2974"/>
                <a:gd name="T107" fmla="*/ 72 h 186"/>
                <a:gd name="T108" fmla="*/ 1678 w 2974"/>
                <a:gd name="T109" fmla="*/ 155 h 186"/>
                <a:gd name="T110" fmla="*/ 1754 w 2974"/>
                <a:gd name="T111" fmla="*/ 103 h 186"/>
                <a:gd name="T112" fmla="*/ 1830 w 2974"/>
                <a:gd name="T113" fmla="*/ 15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74" h="186">
                  <a:moveTo>
                    <a:pt x="825" y="148"/>
                  </a:moveTo>
                  <a:cubicBezTo>
                    <a:pt x="825" y="106"/>
                    <a:pt x="825" y="106"/>
                    <a:pt x="825" y="106"/>
                  </a:cubicBezTo>
                  <a:cubicBezTo>
                    <a:pt x="862" y="106"/>
                    <a:pt x="862" y="106"/>
                    <a:pt x="862" y="106"/>
                  </a:cubicBezTo>
                  <a:cubicBezTo>
                    <a:pt x="871" y="106"/>
                    <a:pt x="879" y="106"/>
                    <a:pt x="884" y="107"/>
                  </a:cubicBezTo>
                  <a:cubicBezTo>
                    <a:pt x="884" y="72"/>
                    <a:pt x="884" y="72"/>
                    <a:pt x="884" y="72"/>
                  </a:cubicBezTo>
                  <a:cubicBezTo>
                    <a:pt x="879" y="73"/>
                    <a:pt x="868" y="73"/>
                    <a:pt x="862" y="73"/>
                  </a:cubicBezTo>
                  <a:cubicBezTo>
                    <a:pt x="825" y="73"/>
                    <a:pt x="825" y="73"/>
                    <a:pt x="825" y="73"/>
                  </a:cubicBezTo>
                  <a:cubicBezTo>
                    <a:pt x="825" y="37"/>
                    <a:pt x="825" y="37"/>
                    <a:pt x="825" y="37"/>
                  </a:cubicBezTo>
                  <a:cubicBezTo>
                    <a:pt x="862" y="37"/>
                    <a:pt x="862" y="37"/>
                    <a:pt x="862" y="37"/>
                  </a:cubicBezTo>
                  <a:cubicBezTo>
                    <a:pt x="871" y="37"/>
                    <a:pt x="881" y="37"/>
                    <a:pt x="889" y="38"/>
                  </a:cubicBezTo>
                  <a:cubicBezTo>
                    <a:pt x="889" y="3"/>
                    <a:pt x="889" y="3"/>
                    <a:pt x="889" y="3"/>
                  </a:cubicBezTo>
                  <a:cubicBezTo>
                    <a:pt x="776" y="3"/>
                    <a:pt x="776" y="3"/>
                    <a:pt x="776" y="3"/>
                  </a:cubicBezTo>
                  <a:cubicBezTo>
                    <a:pt x="778" y="11"/>
                    <a:pt x="778" y="17"/>
                    <a:pt x="778" y="31"/>
                  </a:cubicBezTo>
                  <a:cubicBezTo>
                    <a:pt x="778" y="155"/>
                    <a:pt x="778" y="155"/>
                    <a:pt x="778" y="155"/>
                  </a:cubicBezTo>
                  <a:cubicBezTo>
                    <a:pt x="778" y="168"/>
                    <a:pt x="778" y="174"/>
                    <a:pt x="776" y="182"/>
                  </a:cubicBezTo>
                  <a:cubicBezTo>
                    <a:pt x="892" y="182"/>
                    <a:pt x="892" y="182"/>
                    <a:pt x="892" y="182"/>
                  </a:cubicBezTo>
                  <a:cubicBezTo>
                    <a:pt x="892" y="147"/>
                    <a:pt x="892" y="147"/>
                    <a:pt x="892" y="147"/>
                  </a:cubicBezTo>
                  <a:cubicBezTo>
                    <a:pt x="880" y="148"/>
                    <a:pt x="873" y="148"/>
                    <a:pt x="862" y="148"/>
                  </a:cubicBezTo>
                  <a:lnTo>
                    <a:pt x="825" y="148"/>
                  </a:lnTo>
                  <a:close/>
                  <a:moveTo>
                    <a:pt x="345" y="148"/>
                  </a:moveTo>
                  <a:cubicBezTo>
                    <a:pt x="345" y="106"/>
                    <a:pt x="345" y="106"/>
                    <a:pt x="345" y="106"/>
                  </a:cubicBezTo>
                  <a:cubicBezTo>
                    <a:pt x="382" y="106"/>
                    <a:pt x="382" y="106"/>
                    <a:pt x="382" y="106"/>
                  </a:cubicBezTo>
                  <a:cubicBezTo>
                    <a:pt x="390" y="106"/>
                    <a:pt x="398" y="106"/>
                    <a:pt x="404" y="107"/>
                  </a:cubicBezTo>
                  <a:cubicBezTo>
                    <a:pt x="404" y="72"/>
                    <a:pt x="404" y="72"/>
                    <a:pt x="404" y="72"/>
                  </a:cubicBezTo>
                  <a:cubicBezTo>
                    <a:pt x="398" y="73"/>
                    <a:pt x="388" y="73"/>
                    <a:pt x="382" y="73"/>
                  </a:cubicBezTo>
                  <a:cubicBezTo>
                    <a:pt x="345" y="73"/>
                    <a:pt x="345" y="73"/>
                    <a:pt x="345" y="73"/>
                  </a:cubicBezTo>
                  <a:cubicBezTo>
                    <a:pt x="345" y="37"/>
                    <a:pt x="345" y="37"/>
                    <a:pt x="345" y="37"/>
                  </a:cubicBezTo>
                  <a:cubicBezTo>
                    <a:pt x="382" y="37"/>
                    <a:pt x="382" y="37"/>
                    <a:pt x="382" y="37"/>
                  </a:cubicBezTo>
                  <a:cubicBezTo>
                    <a:pt x="391" y="37"/>
                    <a:pt x="401" y="37"/>
                    <a:pt x="409" y="38"/>
                  </a:cubicBezTo>
                  <a:cubicBezTo>
                    <a:pt x="409" y="3"/>
                    <a:pt x="409" y="3"/>
                    <a:pt x="409" y="3"/>
                  </a:cubicBezTo>
                  <a:cubicBezTo>
                    <a:pt x="296" y="3"/>
                    <a:pt x="296" y="3"/>
                    <a:pt x="296" y="3"/>
                  </a:cubicBezTo>
                  <a:cubicBezTo>
                    <a:pt x="298" y="11"/>
                    <a:pt x="298" y="17"/>
                    <a:pt x="298" y="31"/>
                  </a:cubicBezTo>
                  <a:cubicBezTo>
                    <a:pt x="298" y="155"/>
                    <a:pt x="298" y="155"/>
                    <a:pt x="298" y="155"/>
                  </a:cubicBezTo>
                  <a:cubicBezTo>
                    <a:pt x="298" y="168"/>
                    <a:pt x="298" y="174"/>
                    <a:pt x="296" y="182"/>
                  </a:cubicBezTo>
                  <a:cubicBezTo>
                    <a:pt x="412" y="182"/>
                    <a:pt x="412" y="182"/>
                    <a:pt x="412" y="182"/>
                  </a:cubicBezTo>
                  <a:cubicBezTo>
                    <a:pt x="412" y="147"/>
                    <a:pt x="412" y="147"/>
                    <a:pt x="412" y="147"/>
                  </a:cubicBezTo>
                  <a:cubicBezTo>
                    <a:pt x="400" y="148"/>
                    <a:pt x="392" y="148"/>
                    <a:pt x="382" y="148"/>
                  </a:cubicBezTo>
                  <a:lnTo>
                    <a:pt x="345" y="148"/>
                  </a:lnTo>
                  <a:close/>
                  <a:moveTo>
                    <a:pt x="744" y="3"/>
                  </a:moveTo>
                  <a:cubicBezTo>
                    <a:pt x="694" y="3"/>
                    <a:pt x="694" y="3"/>
                    <a:pt x="694" y="3"/>
                  </a:cubicBezTo>
                  <a:cubicBezTo>
                    <a:pt x="695" y="11"/>
                    <a:pt x="695" y="17"/>
                    <a:pt x="695" y="31"/>
                  </a:cubicBezTo>
                  <a:cubicBezTo>
                    <a:pt x="695" y="72"/>
                    <a:pt x="695" y="72"/>
                    <a:pt x="695" y="72"/>
                  </a:cubicBezTo>
                  <a:cubicBezTo>
                    <a:pt x="687" y="71"/>
                    <a:pt x="679" y="71"/>
                    <a:pt x="666" y="71"/>
                  </a:cubicBezTo>
                  <a:cubicBezTo>
                    <a:pt x="653" y="71"/>
                    <a:pt x="645" y="71"/>
                    <a:pt x="637" y="72"/>
                  </a:cubicBezTo>
                  <a:cubicBezTo>
                    <a:pt x="637" y="31"/>
                    <a:pt x="637" y="31"/>
                    <a:pt x="637" y="31"/>
                  </a:cubicBezTo>
                  <a:cubicBezTo>
                    <a:pt x="637" y="17"/>
                    <a:pt x="637" y="11"/>
                    <a:pt x="638" y="3"/>
                  </a:cubicBezTo>
                  <a:cubicBezTo>
                    <a:pt x="589" y="3"/>
                    <a:pt x="589" y="3"/>
                    <a:pt x="589" y="3"/>
                  </a:cubicBezTo>
                  <a:cubicBezTo>
                    <a:pt x="590" y="11"/>
                    <a:pt x="590" y="17"/>
                    <a:pt x="590" y="31"/>
                  </a:cubicBezTo>
                  <a:cubicBezTo>
                    <a:pt x="590" y="155"/>
                    <a:pt x="590" y="155"/>
                    <a:pt x="590" y="155"/>
                  </a:cubicBezTo>
                  <a:cubicBezTo>
                    <a:pt x="590" y="168"/>
                    <a:pt x="590" y="174"/>
                    <a:pt x="589" y="182"/>
                  </a:cubicBezTo>
                  <a:cubicBezTo>
                    <a:pt x="638" y="182"/>
                    <a:pt x="638" y="182"/>
                    <a:pt x="638" y="182"/>
                  </a:cubicBezTo>
                  <a:cubicBezTo>
                    <a:pt x="637" y="174"/>
                    <a:pt x="637" y="168"/>
                    <a:pt x="637" y="155"/>
                  </a:cubicBezTo>
                  <a:cubicBezTo>
                    <a:pt x="637" y="105"/>
                    <a:pt x="637" y="105"/>
                    <a:pt x="637" y="105"/>
                  </a:cubicBezTo>
                  <a:cubicBezTo>
                    <a:pt x="645" y="103"/>
                    <a:pt x="653" y="103"/>
                    <a:pt x="666" y="103"/>
                  </a:cubicBezTo>
                  <a:cubicBezTo>
                    <a:pt x="679" y="103"/>
                    <a:pt x="687" y="103"/>
                    <a:pt x="695" y="105"/>
                  </a:cubicBezTo>
                  <a:cubicBezTo>
                    <a:pt x="695" y="155"/>
                    <a:pt x="695" y="155"/>
                    <a:pt x="695" y="155"/>
                  </a:cubicBezTo>
                  <a:cubicBezTo>
                    <a:pt x="695" y="168"/>
                    <a:pt x="695" y="174"/>
                    <a:pt x="694" y="182"/>
                  </a:cubicBezTo>
                  <a:cubicBezTo>
                    <a:pt x="744" y="182"/>
                    <a:pt x="744" y="182"/>
                    <a:pt x="744" y="182"/>
                  </a:cubicBezTo>
                  <a:cubicBezTo>
                    <a:pt x="742" y="174"/>
                    <a:pt x="742" y="168"/>
                    <a:pt x="742" y="155"/>
                  </a:cubicBezTo>
                  <a:cubicBezTo>
                    <a:pt x="742" y="31"/>
                    <a:pt x="742" y="31"/>
                    <a:pt x="742" y="31"/>
                  </a:cubicBezTo>
                  <a:cubicBezTo>
                    <a:pt x="742" y="17"/>
                    <a:pt x="742" y="11"/>
                    <a:pt x="744" y="3"/>
                  </a:cubicBezTo>
                  <a:close/>
                  <a:moveTo>
                    <a:pt x="1032" y="31"/>
                  </a:moveTo>
                  <a:cubicBezTo>
                    <a:pt x="1032" y="114"/>
                    <a:pt x="1032" y="114"/>
                    <a:pt x="1032" y="114"/>
                  </a:cubicBezTo>
                  <a:cubicBezTo>
                    <a:pt x="1031" y="114"/>
                    <a:pt x="1031" y="114"/>
                    <a:pt x="1031" y="114"/>
                  </a:cubicBezTo>
                  <a:cubicBezTo>
                    <a:pt x="972" y="3"/>
                    <a:pt x="972" y="3"/>
                    <a:pt x="972" y="3"/>
                  </a:cubicBezTo>
                  <a:cubicBezTo>
                    <a:pt x="924" y="3"/>
                    <a:pt x="924" y="3"/>
                    <a:pt x="924" y="3"/>
                  </a:cubicBezTo>
                  <a:cubicBezTo>
                    <a:pt x="925" y="11"/>
                    <a:pt x="925" y="17"/>
                    <a:pt x="925" y="31"/>
                  </a:cubicBezTo>
                  <a:cubicBezTo>
                    <a:pt x="925" y="155"/>
                    <a:pt x="925" y="155"/>
                    <a:pt x="925" y="155"/>
                  </a:cubicBezTo>
                  <a:cubicBezTo>
                    <a:pt x="925" y="168"/>
                    <a:pt x="925" y="174"/>
                    <a:pt x="924" y="182"/>
                  </a:cubicBezTo>
                  <a:cubicBezTo>
                    <a:pt x="966" y="182"/>
                    <a:pt x="966" y="182"/>
                    <a:pt x="966" y="182"/>
                  </a:cubicBezTo>
                  <a:cubicBezTo>
                    <a:pt x="964" y="174"/>
                    <a:pt x="964" y="168"/>
                    <a:pt x="964" y="155"/>
                  </a:cubicBezTo>
                  <a:cubicBezTo>
                    <a:pt x="964" y="72"/>
                    <a:pt x="964" y="72"/>
                    <a:pt x="964" y="72"/>
                  </a:cubicBezTo>
                  <a:cubicBezTo>
                    <a:pt x="965" y="72"/>
                    <a:pt x="965" y="72"/>
                    <a:pt x="965" y="72"/>
                  </a:cubicBezTo>
                  <a:cubicBezTo>
                    <a:pt x="1024" y="182"/>
                    <a:pt x="1024" y="182"/>
                    <a:pt x="1024" y="182"/>
                  </a:cubicBezTo>
                  <a:cubicBezTo>
                    <a:pt x="1071" y="182"/>
                    <a:pt x="1071" y="182"/>
                    <a:pt x="1071" y="182"/>
                  </a:cubicBezTo>
                  <a:cubicBezTo>
                    <a:pt x="1071" y="31"/>
                    <a:pt x="1071" y="31"/>
                    <a:pt x="1071" y="31"/>
                  </a:cubicBezTo>
                  <a:cubicBezTo>
                    <a:pt x="1071" y="17"/>
                    <a:pt x="1071" y="11"/>
                    <a:pt x="1072" y="3"/>
                  </a:cubicBezTo>
                  <a:cubicBezTo>
                    <a:pt x="1030" y="3"/>
                    <a:pt x="1030" y="3"/>
                    <a:pt x="1030" y="3"/>
                  </a:cubicBezTo>
                  <a:cubicBezTo>
                    <a:pt x="1032" y="11"/>
                    <a:pt x="1032" y="17"/>
                    <a:pt x="1032" y="31"/>
                  </a:cubicBezTo>
                  <a:close/>
                  <a:moveTo>
                    <a:pt x="137" y="38"/>
                  </a:moveTo>
                  <a:cubicBezTo>
                    <a:pt x="144" y="37"/>
                    <a:pt x="153" y="37"/>
                    <a:pt x="163" y="37"/>
                  </a:cubicBezTo>
                  <a:cubicBezTo>
                    <a:pt x="182" y="37"/>
                    <a:pt x="182" y="37"/>
                    <a:pt x="182" y="37"/>
                  </a:cubicBezTo>
                  <a:cubicBezTo>
                    <a:pt x="182" y="155"/>
                    <a:pt x="182" y="155"/>
                    <a:pt x="182" y="155"/>
                  </a:cubicBezTo>
                  <a:cubicBezTo>
                    <a:pt x="182" y="168"/>
                    <a:pt x="182" y="174"/>
                    <a:pt x="180" y="182"/>
                  </a:cubicBezTo>
                  <a:cubicBezTo>
                    <a:pt x="230" y="182"/>
                    <a:pt x="230" y="182"/>
                    <a:pt x="230" y="182"/>
                  </a:cubicBezTo>
                  <a:cubicBezTo>
                    <a:pt x="229" y="174"/>
                    <a:pt x="229" y="168"/>
                    <a:pt x="229" y="155"/>
                  </a:cubicBezTo>
                  <a:cubicBezTo>
                    <a:pt x="229" y="37"/>
                    <a:pt x="229" y="37"/>
                    <a:pt x="229" y="37"/>
                  </a:cubicBezTo>
                  <a:cubicBezTo>
                    <a:pt x="247" y="37"/>
                    <a:pt x="247" y="37"/>
                    <a:pt x="247" y="37"/>
                  </a:cubicBezTo>
                  <a:cubicBezTo>
                    <a:pt x="258" y="37"/>
                    <a:pt x="267" y="37"/>
                    <a:pt x="273" y="38"/>
                  </a:cubicBezTo>
                  <a:cubicBezTo>
                    <a:pt x="273" y="3"/>
                    <a:pt x="273" y="3"/>
                    <a:pt x="273" y="3"/>
                  </a:cubicBezTo>
                  <a:cubicBezTo>
                    <a:pt x="137" y="3"/>
                    <a:pt x="137" y="3"/>
                    <a:pt x="137" y="3"/>
                  </a:cubicBezTo>
                  <a:lnTo>
                    <a:pt x="137" y="38"/>
                  </a:lnTo>
                  <a:close/>
                  <a:moveTo>
                    <a:pt x="1147" y="46"/>
                  </a:moveTo>
                  <a:cubicBezTo>
                    <a:pt x="1147" y="37"/>
                    <a:pt x="1155" y="31"/>
                    <a:pt x="1166" y="31"/>
                  </a:cubicBezTo>
                  <a:cubicBezTo>
                    <a:pt x="1180" y="31"/>
                    <a:pt x="1196" y="37"/>
                    <a:pt x="1201" y="39"/>
                  </a:cubicBezTo>
                  <a:cubicBezTo>
                    <a:pt x="1210" y="6"/>
                    <a:pt x="1210" y="6"/>
                    <a:pt x="1210" y="6"/>
                  </a:cubicBezTo>
                  <a:cubicBezTo>
                    <a:pt x="1200" y="4"/>
                    <a:pt x="1184" y="0"/>
                    <a:pt x="1156" y="0"/>
                  </a:cubicBezTo>
                  <a:cubicBezTo>
                    <a:pt x="1126" y="0"/>
                    <a:pt x="1098" y="18"/>
                    <a:pt x="1098" y="53"/>
                  </a:cubicBezTo>
                  <a:cubicBezTo>
                    <a:pt x="1098" y="104"/>
                    <a:pt x="1172" y="108"/>
                    <a:pt x="1172" y="134"/>
                  </a:cubicBezTo>
                  <a:cubicBezTo>
                    <a:pt x="1172" y="146"/>
                    <a:pt x="1163" y="153"/>
                    <a:pt x="1149" y="153"/>
                  </a:cubicBezTo>
                  <a:cubicBezTo>
                    <a:pt x="1127" y="153"/>
                    <a:pt x="1111" y="145"/>
                    <a:pt x="1104" y="142"/>
                  </a:cubicBezTo>
                  <a:cubicBezTo>
                    <a:pt x="1095" y="176"/>
                    <a:pt x="1095" y="176"/>
                    <a:pt x="1095" y="176"/>
                  </a:cubicBezTo>
                  <a:cubicBezTo>
                    <a:pt x="1105" y="179"/>
                    <a:pt x="1125" y="186"/>
                    <a:pt x="1155" y="186"/>
                  </a:cubicBezTo>
                  <a:cubicBezTo>
                    <a:pt x="1192" y="186"/>
                    <a:pt x="1221" y="166"/>
                    <a:pt x="1221" y="128"/>
                  </a:cubicBezTo>
                  <a:cubicBezTo>
                    <a:pt x="1221" y="74"/>
                    <a:pt x="1147" y="71"/>
                    <a:pt x="1147" y="46"/>
                  </a:cubicBezTo>
                  <a:close/>
                  <a:moveTo>
                    <a:pt x="507" y="3"/>
                  </a:moveTo>
                  <a:cubicBezTo>
                    <a:pt x="437" y="3"/>
                    <a:pt x="437" y="3"/>
                    <a:pt x="437" y="3"/>
                  </a:cubicBezTo>
                  <a:cubicBezTo>
                    <a:pt x="439" y="11"/>
                    <a:pt x="439" y="17"/>
                    <a:pt x="439" y="31"/>
                  </a:cubicBezTo>
                  <a:cubicBezTo>
                    <a:pt x="439" y="155"/>
                    <a:pt x="439" y="155"/>
                    <a:pt x="439" y="155"/>
                  </a:cubicBezTo>
                  <a:cubicBezTo>
                    <a:pt x="439" y="168"/>
                    <a:pt x="439" y="174"/>
                    <a:pt x="437" y="182"/>
                  </a:cubicBezTo>
                  <a:cubicBezTo>
                    <a:pt x="487" y="182"/>
                    <a:pt x="487" y="182"/>
                    <a:pt x="487" y="182"/>
                  </a:cubicBezTo>
                  <a:cubicBezTo>
                    <a:pt x="486" y="174"/>
                    <a:pt x="486" y="168"/>
                    <a:pt x="486" y="155"/>
                  </a:cubicBezTo>
                  <a:cubicBezTo>
                    <a:pt x="486" y="110"/>
                    <a:pt x="486" y="110"/>
                    <a:pt x="486" y="110"/>
                  </a:cubicBezTo>
                  <a:cubicBezTo>
                    <a:pt x="496" y="110"/>
                    <a:pt x="496" y="110"/>
                    <a:pt x="496" y="110"/>
                  </a:cubicBezTo>
                  <a:cubicBezTo>
                    <a:pt x="531" y="110"/>
                    <a:pt x="564" y="100"/>
                    <a:pt x="564" y="55"/>
                  </a:cubicBezTo>
                  <a:cubicBezTo>
                    <a:pt x="564" y="15"/>
                    <a:pt x="538" y="3"/>
                    <a:pt x="507" y="3"/>
                  </a:cubicBezTo>
                  <a:close/>
                  <a:moveTo>
                    <a:pt x="491" y="78"/>
                  </a:moveTo>
                  <a:cubicBezTo>
                    <a:pt x="486" y="78"/>
                    <a:pt x="486" y="78"/>
                    <a:pt x="486" y="78"/>
                  </a:cubicBezTo>
                  <a:cubicBezTo>
                    <a:pt x="486" y="36"/>
                    <a:pt x="486" y="36"/>
                    <a:pt x="486" y="36"/>
                  </a:cubicBezTo>
                  <a:cubicBezTo>
                    <a:pt x="491" y="36"/>
                    <a:pt x="491" y="36"/>
                    <a:pt x="491" y="36"/>
                  </a:cubicBezTo>
                  <a:cubicBezTo>
                    <a:pt x="502" y="36"/>
                    <a:pt x="519" y="36"/>
                    <a:pt x="519" y="55"/>
                  </a:cubicBezTo>
                  <a:cubicBezTo>
                    <a:pt x="519" y="74"/>
                    <a:pt x="505" y="78"/>
                    <a:pt x="491" y="78"/>
                  </a:cubicBezTo>
                  <a:close/>
                  <a:moveTo>
                    <a:pt x="51" y="46"/>
                  </a:moveTo>
                  <a:cubicBezTo>
                    <a:pt x="51" y="37"/>
                    <a:pt x="59" y="31"/>
                    <a:pt x="71" y="31"/>
                  </a:cubicBezTo>
                  <a:cubicBezTo>
                    <a:pt x="85" y="31"/>
                    <a:pt x="101" y="37"/>
                    <a:pt x="106" y="39"/>
                  </a:cubicBezTo>
                  <a:cubicBezTo>
                    <a:pt x="114" y="6"/>
                    <a:pt x="114" y="6"/>
                    <a:pt x="114" y="6"/>
                  </a:cubicBezTo>
                  <a:cubicBezTo>
                    <a:pt x="105" y="4"/>
                    <a:pt x="88" y="0"/>
                    <a:pt x="61" y="0"/>
                  </a:cubicBezTo>
                  <a:cubicBezTo>
                    <a:pt x="30" y="0"/>
                    <a:pt x="3" y="18"/>
                    <a:pt x="3" y="53"/>
                  </a:cubicBezTo>
                  <a:cubicBezTo>
                    <a:pt x="3" y="104"/>
                    <a:pt x="77" y="108"/>
                    <a:pt x="77" y="134"/>
                  </a:cubicBezTo>
                  <a:cubicBezTo>
                    <a:pt x="77" y="146"/>
                    <a:pt x="67" y="153"/>
                    <a:pt x="53" y="153"/>
                  </a:cubicBezTo>
                  <a:cubicBezTo>
                    <a:pt x="32" y="153"/>
                    <a:pt x="15" y="145"/>
                    <a:pt x="9" y="142"/>
                  </a:cubicBezTo>
                  <a:cubicBezTo>
                    <a:pt x="0" y="176"/>
                    <a:pt x="0" y="176"/>
                    <a:pt x="0" y="176"/>
                  </a:cubicBezTo>
                  <a:cubicBezTo>
                    <a:pt x="9" y="179"/>
                    <a:pt x="29" y="186"/>
                    <a:pt x="60" y="186"/>
                  </a:cubicBezTo>
                  <a:cubicBezTo>
                    <a:pt x="97" y="186"/>
                    <a:pt x="125" y="166"/>
                    <a:pt x="125" y="128"/>
                  </a:cubicBezTo>
                  <a:cubicBezTo>
                    <a:pt x="125" y="74"/>
                    <a:pt x="51" y="71"/>
                    <a:pt x="51" y="46"/>
                  </a:cubicBezTo>
                  <a:close/>
                  <a:moveTo>
                    <a:pt x="2371" y="39"/>
                  </a:moveTo>
                  <a:cubicBezTo>
                    <a:pt x="2359" y="113"/>
                    <a:pt x="2359" y="113"/>
                    <a:pt x="2359" y="113"/>
                  </a:cubicBezTo>
                  <a:cubicBezTo>
                    <a:pt x="2358" y="113"/>
                    <a:pt x="2358" y="113"/>
                    <a:pt x="2358" y="113"/>
                  </a:cubicBezTo>
                  <a:cubicBezTo>
                    <a:pt x="2332" y="3"/>
                    <a:pt x="2332" y="3"/>
                    <a:pt x="2332" y="3"/>
                  </a:cubicBezTo>
                  <a:cubicBezTo>
                    <a:pt x="2295" y="3"/>
                    <a:pt x="2295" y="3"/>
                    <a:pt x="2295" y="3"/>
                  </a:cubicBezTo>
                  <a:cubicBezTo>
                    <a:pt x="2270" y="113"/>
                    <a:pt x="2270" y="113"/>
                    <a:pt x="2270" y="113"/>
                  </a:cubicBezTo>
                  <a:cubicBezTo>
                    <a:pt x="2269" y="113"/>
                    <a:pt x="2269" y="113"/>
                    <a:pt x="2269" y="113"/>
                  </a:cubicBezTo>
                  <a:cubicBezTo>
                    <a:pt x="2256" y="39"/>
                    <a:pt x="2256" y="39"/>
                    <a:pt x="2256" y="39"/>
                  </a:cubicBezTo>
                  <a:cubicBezTo>
                    <a:pt x="2253" y="23"/>
                    <a:pt x="2251" y="11"/>
                    <a:pt x="2251" y="3"/>
                  </a:cubicBezTo>
                  <a:cubicBezTo>
                    <a:pt x="2197" y="3"/>
                    <a:pt x="2197" y="3"/>
                    <a:pt x="2197" y="3"/>
                  </a:cubicBezTo>
                  <a:cubicBezTo>
                    <a:pt x="2200" y="10"/>
                    <a:pt x="2203" y="23"/>
                    <a:pt x="2208" y="39"/>
                  </a:cubicBezTo>
                  <a:cubicBezTo>
                    <a:pt x="2248" y="182"/>
                    <a:pt x="2248" y="182"/>
                    <a:pt x="2248" y="182"/>
                  </a:cubicBezTo>
                  <a:cubicBezTo>
                    <a:pt x="2287" y="182"/>
                    <a:pt x="2287" y="182"/>
                    <a:pt x="2287" y="182"/>
                  </a:cubicBezTo>
                  <a:cubicBezTo>
                    <a:pt x="2312" y="73"/>
                    <a:pt x="2312" y="73"/>
                    <a:pt x="2312" y="73"/>
                  </a:cubicBezTo>
                  <a:cubicBezTo>
                    <a:pt x="2313" y="73"/>
                    <a:pt x="2313" y="73"/>
                    <a:pt x="2313" y="73"/>
                  </a:cubicBezTo>
                  <a:cubicBezTo>
                    <a:pt x="2338" y="182"/>
                    <a:pt x="2338" y="182"/>
                    <a:pt x="2338" y="182"/>
                  </a:cubicBezTo>
                  <a:cubicBezTo>
                    <a:pt x="2377" y="182"/>
                    <a:pt x="2377" y="182"/>
                    <a:pt x="2377" y="182"/>
                  </a:cubicBezTo>
                  <a:cubicBezTo>
                    <a:pt x="2415" y="39"/>
                    <a:pt x="2415" y="39"/>
                    <a:pt x="2415" y="39"/>
                  </a:cubicBezTo>
                  <a:cubicBezTo>
                    <a:pt x="2419" y="26"/>
                    <a:pt x="2424" y="8"/>
                    <a:pt x="2426" y="3"/>
                  </a:cubicBezTo>
                  <a:cubicBezTo>
                    <a:pt x="2376" y="3"/>
                    <a:pt x="2376" y="3"/>
                    <a:pt x="2376" y="3"/>
                  </a:cubicBezTo>
                  <a:cubicBezTo>
                    <a:pt x="2376" y="10"/>
                    <a:pt x="2373" y="26"/>
                    <a:pt x="2371" y="39"/>
                  </a:cubicBezTo>
                  <a:close/>
                  <a:moveTo>
                    <a:pt x="2520" y="0"/>
                  </a:moveTo>
                  <a:cubicBezTo>
                    <a:pt x="2473" y="0"/>
                    <a:pt x="2437" y="31"/>
                    <a:pt x="2437" y="93"/>
                  </a:cubicBezTo>
                  <a:cubicBezTo>
                    <a:pt x="2437" y="154"/>
                    <a:pt x="2464" y="186"/>
                    <a:pt x="2520" y="186"/>
                  </a:cubicBezTo>
                  <a:cubicBezTo>
                    <a:pt x="2567" y="186"/>
                    <a:pt x="2603" y="154"/>
                    <a:pt x="2603" y="93"/>
                  </a:cubicBezTo>
                  <a:cubicBezTo>
                    <a:pt x="2603" y="31"/>
                    <a:pt x="2576" y="0"/>
                    <a:pt x="2520" y="0"/>
                  </a:cubicBezTo>
                  <a:close/>
                  <a:moveTo>
                    <a:pt x="2520" y="153"/>
                  </a:moveTo>
                  <a:cubicBezTo>
                    <a:pt x="2496" y="153"/>
                    <a:pt x="2487" y="132"/>
                    <a:pt x="2487" y="93"/>
                  </a:cubicBezTo>
                  <a:cubicBezTo>
                    <a:pt x="2487" y="53"/>
                    <a:pt x="2500" y="32"/>
                    <a:pt x="2520" y="32"/>
                  </a:cubicBezTo>
                  <a:cubicBezTo>
                    <a:pt x="2543" y="32"/>
                    <a:pt x="2553" y="53"/>
                    <a:pt x="2553" y="93"/>
                  </a:cubicBezTo>
                  <a:cubicBezTo>
                    <a:pt x="2553" y="132"/>
                    <a:pt x="2540" y="153"/>
                    <a:pt x="2520" y="153"/>
                  </a:cubicBezTo>
                  <a:close/>
                  <a:moveTo>
                    <a:pt x="2167" y="122"/>
                  </a:moveTo>
                  <a:cubicBezTo>
                    <a:pt x="2160" y="103"/>
                    <a:pt x="2149" y="96"/>
                    <a:pt x="2136" y="93"/>
                  </a:cubicBezTo>
                  <a:cubicBezTo>
                    <a:pt x="2136" y="93"/>
                    <a:pt x="2136" y="93"/>
                    <a:pt x="2136" y="93"/>
                  </a:cubicBezTo>
                  <a:cubicBezTo>
                    <a:pt x="2151" y="88"/>
                    <a:pt x="2174" y="78"/>
                    <a:pt x="2174" y="48"/>
                  </a:cubicBezTo>
                  <a:cubicBezTo>
                    <a:pt x="2174" y="22"/>
                    <a:pt x="2154" y="3"/>
                    <a:pt x="2117" y="3"/>
                  </a:cubicBezTo>
                  <a:cubicBezTo>
                    <a:pt x="2047" y="3"/>
                    <a:pt x="2047" y="3"/>
                    <a:pt x="2047" y="3"/>
                  </a:cubicBezTo>
                  <a:cubicBezTo>
                    <a:pt x="2049" y="11"/>
                    <a:pt x="2049" y="17"/>
                    <a:pt x="2049" y="31"/>
                  </a:cubicBezTo>
                  <a:cubicBezTo>
                    <a:pt x="2049" y="155"/>
                    <a:pt x="2049" y="155"/>
                    <a:pt x="2049" y="155"/>
                  </a:cubicBezTo>
                  <a:cubicBezTo>
                    <a:pt x="2049" y="168"/>
                    <a:pt x="2049" y="174"/>
                    <a:pt x="2047" y="182"/>
                  </a:cubicBezTo>
                  <a:cubicBezTo>
                    <a:pt x="2097" y="182"/>
                    <a:pt x="2097" y="182"/>
                    <a:pt x="2097" y="182"/>
                  </a:cubicBezTo>
                  <a:cubicBezTo>
                    <a:pt x="2096" y="174"/>
                    <a:pt x="2096" y="168"/>
                    <a:pt x="2096" y="155"/>
                  </a:cubicBezTo>
                  <a:cubicBezTo>
                    <a:pt x="2096" y="110"/>
                    <a:pt x="2096" y="110"/>
                    <a:pt x="2096" y="110"/>
                  </a:cubicBezTo>
                  <a:cubicBezTo>
                    <a:pt x="2102" y="110"/>
                    <a:pt x="2102" y="110"/>
                    <a:pt x="2102" y="110"/>
                  </a:cubicBezTo>
                  <a:cubicBezTo>
                    <a:pt x="2114" y="110"/>
                    <a:pt x="2117" y="115"/>
                    <a:pt x="2123" y="134"/>
                  </a:cubicBezTo>
                  <a:cubicBezTo>
                    <a:pt x="2132" y="161"/>
                    <a:pt x="2132" y="161"/>
                    <a:pt x="2132" y="161"/>
                  </a:cubicBezTo>
                  <a:cubicBezTo>
                    <a:pt x="2134" y="169"/>
                    <a:pt x="2137" y="177"/>
                    <a:pt x="2137" y="182"/>
                  </a:cubicBezTo>
                  <a:cubicBezTo>
                    <a:pt x="2188" y="182"/>
                    <a:pt x="2188" y="182"/>
                    <a:pt x="2188" y="182"/>
                  </a:cubicBezTo>
                  <a:cubicBezTo>
                    <a:pt x="2185" y="177"/>
                    <a:pt x="2184" y="171"/>
                    <a:pt x="2180" y="161"/>
                  </a:cubicBezTo>
                  <a:lnTo>
                    <a:pt x="2167" y="122"/>
                  </a:lnTo>
                  <a:close/>
                  <a:moveTo>
                    <a:pt x="2101" y="78"/>
                  </a:moveTo>
                  <a:cubicBezTo>
                    <a:pt x="2096" y="78"/>
                    <a:pt x="2096" y="78"/>
                    <a:pt x="2096" y="78"/>
                  </a:cubicBezTo>
                  <a:cubicBezTo>
                    <a:pt x="2096" y="36"/>
                    <a:pt x="2096" y="36"/>
                    <a:pt x="2096" y="36"/>
                  </a:cubicBezTo>
                  <a:cubicBezTo>
                    <a:pt x="2101" y="36"/>
                    <a:pt x="2101" y="36"/>
                    <a:pt x="2101" y="36"/>
                  </a:cubicBezTo>
                  <a:cubicBezTo>
                    <a:pt x="2113" y="36"/>
                    <a:pt x="2129" y="36"/>
                    <a:pt x="2129" y="55"/>
                  </a:cubicBezTo>
                  <a:cubicBezTo>
                    <a:pt x="2129" y="74"/>
                    <a:pt x="2115" y="78"/>
                    <a:pt x="2101" y="78"/>
                  </a:cubicBezTo>
                  <a:close/>
                  <a:moveTo>
                    <a:pt x="2704" y="0"/>
                  </a:moveTo>
                  <a:cubicBezTo>
                    <a:pt x="2657" y="0"/>
                    <a:pt x="2621" y="31"/>
                    <a:pt x="2621" y="93"/>
                  </a:cubicBezTo>
                  <a:cubicBezTo>
                    <a:pt x="2621" y="154"/>
                    <a:pt x="2648" y="186"/>
                    <a:pt x="2704" y="186"/>
                  </a:cubicBezTo>
                  <a:cubicBezTo>
                    <a:pt x="2751" y="186"/>
                    <a:pt x="2787" y="154"/>
                    <a:pt x="2787" y="93"/>
                  </a:cubicBezTo>
                  <a:cubicBezTo>
                    <a:pt x="2787" y="31"/>
                    <a:pt x="2760" y="0"/>
                    <a:pt x="2704" y="0"/>
                  </a:cubicBezTo>
                  <a:close/>
                  <a:moveTo>
                    <a:pt x="2704" y="153"/>
                  </a:moveTo>
                  <a:cubicBezTo>
                    <a:pt x="2681" y="153"/>
                    <a:pt x="2671" y="132"/>
                    <a:pt x="2671" y="93"/>
                  </a:cubicBezTo>
                  <a:cubicBezTo>
                    <a:pt x="2671" y="53"/>
                    <a:pt x="2685" y="32"/>
                    <a:pt x="2704" y="32"/>
                  </a:cubicBezTo>
                  <a:cubicBezTo>
                    <a:pt x="2728" y="32"/>
                    <a:pt x="2737" y="53"/>
                    <a:pt x="2737" y="93"/>
                  </a:cubicBezTo>
                  <a:cubicBezTo>
                    <a:pt x="2737" y="132"/>
                    <a:pt x="2724" y="153"/>
                    <a:pt x="2704" y="153"/>
                  </a:cubicBezTo>
                  <a:close/>
                  <a:moveTo>
                    <a:pt x="1320" y="0"/>
                  </a:moveTo>
                  <a:cubicBezTo>
                    <a:pt x="1273" y="0"/>
                    <a:pt x="1237" y="31"/>
                    <a:pt x="1237" y="93"/>
                  </a:cubicBezTo>
                  <a:cubicBezTo>
                    <a:pt x="1237" y="154"/>
                    <a:pt x="1264" y="186"/>
                    <a:pt x="1320" y="186"/>
                  </a:cubicBezTo>
                  <a:cubicBezTo>
                    <a:pt x="1367" y="186"/>
                    <a:pt x="1403" y="154"/>
                    <a:pt x="1403" y="93"/>
                  </a:cubicBezTo>
                  <a:cubicBezTo>
                    <a:pt x="1403" y="31"/>
                    <a:pt x="1376" y="0"/>
                    <a:pt x="1320" y="0"/>
                  </a:cubicBezTo>
                  <a:close/>
                  <a:moveTo>
                    <a:pt x="1320" y="153"/>
                  </a:moveTo>
                  <a:cubicBezTo>
                    <a:pt x="1297" y="153"/>
                    <a:pt x="1287" y="132"/>
                    <a:pt x="1287" y="93"/>
                  </a:cubicBezTo>
                  <a:cubicBezTo>
                    <a:pt x="1287" y="53"/>
                    <a:pt x="1301" y="32"/>
                    <a:pt x="1320" y="32"/>
                  </a:cubicBezTo>
                  <a:cubicBezTo>
                    <a:pt x="1344" y="32"/>
                    <a:pt x="1353" y="53"/>
                    <a:pt x="1353" y="93"/>
                  </a:cubicBezTo>
                  <a:cubicBezTo>
                    <a:pt x="1353" y="132"/>
                    <a:pt x="1340" y="153"/>
                    <a:pt x="1320" y="153"/>
                  </a:cubicBezTo>
                  <a:close/>
                  <a:moveTo>
                    <a:pt x="2897" y="3"/>
                  </a:moveTo>
                  <a:cubicBezTo>
                    <a:pt x="2814" y="3"/>
                    <a:pt x="2814" y="3"/>
                    <a:pt x="2814" y="3"/>
                  </a:cubicBezTo>
                  <a:cubicBezTo>
                    <a:pt x="2815" y="11"/>
                    <a:pt x="2815" y="17"/>
                    <a:pt x="2815" y="31"/>
                  </a:cubicBezTo>
                  <a:cubicBezTo>
                    <a:pt x="2815" y="155"/>
                    <a:pt x="2815" y="155"/>
                    <a:pt x="2815" y="155"/>
                  </a:cubicBezTo>
                  <a:cubicBezTo>
                    <a:pt x="2815" y="168"/>
                    <a:pt x="2815" y="174"/>
                    <a:pt x="2814" y="182"/>
                  </a:cubicBezTo>
                  <a:cubicBezTo>
                    <a:pt x="2886" y="182"/>
                    <a:pt x="2886" y="182"/>
                    <a:pt x="2886" y="182"/>
                  </a:cubicBezTo>
                  <a:cubicBezTo>
                    <a:pt x="2934" y="182"/>
                    <a:pt x="2974" y="161"/>
                    <a:pt x="2974" y="91"/>
                  </a:cubicBezTo>
                  <a:cubicBezTo>
                    <a:pt x="2974" y="34"/>
                    <a:pt x="2947" y="3"/>
                    <a:pt x="2897" y="3"/>
                  </a:cubicBezTo>
                  <a:close/>
                  <a:moveTo>
                    <a:pt x="2877" y="148"/>
                  </a:moveTo>
                  <a:cubicBezTo>
                    <a:pt x="2862" y="148"/>
                    <a:pt x="2862" y="148"/>
                    <a:pt x="2862" y="148"/>
                  </a:cubicBezTo>
                  <a:cubicBezTo>
                    <a:pt x="2862" y="36"/>
                    <a:pt x="2862" y="36"/>
                    <a:pt x="2862" y="36"/>
                  </a:cubicBezTo>
                  <a:cubicBezTo>
                    <a:pt x="2877" y="36"/>
                    <a:pt x="2877" y="36"/>
                    <a:pt x="2877" y="36"/>
                  </a:cubicBezTo>
                  <a:cubicBezTo>
                    <a:pt x="2904" y="36"/>
                    <a:pt x="2925" y="43"/>
                    <a:pt x="2925" y="91"/>
                  </a:cubicBezTo>
                  <a:cubicBezTo>
                    <a:pt x="2925" y="145"/>
                    <a:pt x="2904" y="148"/>
                    <a:pt x="2877" y="148"/>
                  </a:cubicBezTo>
                  <a:close/>
                  <a:moveTo>
                    <a:pt x="1961" y="3"/>
                  </a:moveTo>
                  <a:cubicBezTo>
                    <a:pt x="1918" y="3"/>
                    <a:pt x="1918" y="3"/>
                    <a:pt x="1918" y="3"/>
                  </a:cubicBezTo>
                  <a:cubicBezTo>
                    <a:pt x="1916" y="10"/>
                    <a:pt x="1912" y="22"/>
                    <a:pt x="1905" y="42"/>
                  </a:cubicBezTo>
                  <a:cubicBezTo>
                    <a:pt x="1866" y="142"/>
                    <a:pt x="1866" y="142"/>
                    <a:pt x="1866" y="142"/>
                  </a:cubicBezTo>
                  <a:cubicBezTo>
                    <a:pt x="1860" y="159"/>
                    <a:pt x="1854" y="174"/>
                    <a:pt x="1849" y="182"/>
                  </a:cubicBezTo>
                  <a:cubicBezTo>
                    <a:pt x="1900" y="182"/>
                    <a:pt x="1900" y="182"/>
                    <a:pt x="1900" y="182"/>
                  </a:cubicBezTo>
                  <a:cubicBezTo>
                    <a:pt x="1902" y="174"/>
                    <a:pt x="1903" y="166"/>
                    <a:pt x="1906" y="158"/>
                  </a:cubicBezTo>
                  <a:cubicBezTo>
                    <a:pt x="1911" y="143"/>
                    <a:pt x="1911" y="143"/>
                    <a:pt x="1911" y="143"/>
                  </a:cubicBezTo>
                  <a:cubicBezTo>
                    <a:pt x="1924" y="141"/>
                    <a:pt x="1931" y="141"/>
                    <a:pt x="1937" y="141"/>
                  </a:cubicBezTo>
                  <a:cubicBezTo>
                    <a:pt x="1944" y="141"/>
                    <a:pt x="1950" y="141"/>
                    <a:pt x="1964" y="143"/>
                  </a:cubicBezTo>
                  <a:cubicBezTo>
                    <a:pt x="1967" y="158"/>
                    <a:pt x="1967" y="158"/>
                    <a:pt x="1967" y="158"/>
                  </a:cubicBezTo>
                  <a:cubicBezTo>
                    <a:pt x="1969" y="166"/>
                    <a:pt x="1972" y="174"/>
                    <a:pt x="1974" y="182"/>
                  </a:cubicBezTo>
                  <a:cubicBezTo>
                    <a:pt x="2029" y="182"/>
                    <a:pt x="2029" y="182"/>
                    <a:pt x="2029" y="182"/>
                  </a:cubicBezTo>
                  <a:cubicBezTo>
                    <a:pt x="2023" y="174"/>
                    <a:pt x="2018" y="159"/>
                    <a:pt x="2012" y="142"/>
                  </a:cubicBezTo>
                  <a:lnTo>
                    <a:pt x="1961" y="3"/>
                  </a:lnTo>
                  <a:close/>
                  <a:moveTo>
                    <a:pt x="1938" y="109"/>
                  </a:moveTo>
                  <a:cubicBezTo>
                    <a:pt x="1933" y="109"/>
                    <a:pt x="1925" y="109"/>
                    <a:pt x="1921" y="110"/>
                  </a:cubicBezTo>
                  <a:cubicBezTo>
                    <a:pt x="1939" y="51"/>
                    <a:pt x="1939" y="51"/>
                    <a:pt x="1939" y="51"/>
                  </a:cubicBezTo>
                  <a:cubicBezTo>
                    <a:pt x="1940" y="51"/>
                    <a:pt x="1940" y="51"/>
                    <a:pt x="1940" y="51"/>
                  </a:cubicBezTo>
                  <a:cubicBezTo>
                    <a:pt x="1955" y="110"/>
                    <a:pt x="1955" y="110"/>
                    <a:pt x="1955" y="110"/>
                  </a:cubicBezTo>
                  <a:cubicBezTo>
                    <a:pt x="1951" y="109"/>
                    <a:pt x="1943" y="109"/>
                    <a:pt x="1938" y="109"/>
                  </a:cubicBezTo>
                  <a:close/>
                  <a:moveTo>
                    <a:pt x="1536" y="31"/>
                  </a:moveTo>
                  <a:cubicBezTo>
                    <a:pt x="1536" y="114"/>
                    <a:pt x="1536" y="114"/>
                    <a:pt x="1536" y="114"/>
                  </a:cubicBezTo>
                  <a:cubicBezTo>
                    <a:pt x="1535" y="114"/>
                    <a:pt x="1535" y="114"/>
                    <a:pt x="1535" y="114"/>
                  </a:cubicBezTo>
                  <a:cubicBezTo>
                    <a:pt x="1476" y="3"/>
                    <a:pt x="1476" y="3"/>
                    <a:pt x="1476" y="3"/>
                  </a:cubicBezTo>
                  <a:cubicBezTo>
                    <a:pt x="1428" y="3"/>
                    <a:pt x="1428" y="3"/>
                    <a:pt x="1428" y="3"/>
                  </a:cubicBezTo>
                  <a:cubicBezTo>
                    <a:pt x="1429" y="11"/>
                    <a:pt x="1429" y="17"/>
                    <a:pt x="1429" y="31"/>
                  </a:cubicBezTo>
                  <a:cubicBezTo>
                    <a:pt x="1429" y="155"/>
                    <a:pt x="1429" y="155"/>
                    <a:pt x="1429" y="155"/>
                  </a:cubicBezTo>
                  <a:cubicBezTo>
                    <a:pt x="1429" y="168"/>
                    <a:pt x="1429" y="174"/>
                    <a:pt x="1428" y="182"/>
                  </a:cubicBezTo>
                  <a:cubicBezTo>
                    <a:pt x="1470" y="182"/>
                    <a:pt x="1470" y="182"/>
                    <a:pt x="1470" y="182"/>
                  </a:cubicBezTo>
                  <a:cubicBezTo>
                    <a:pt x="1468" y="174"/>
                    <a:pt x="1468" y="168"/>
                    <a:pt x="1468" y="155"/>
                  </a:cubicBezTo>
                  <a:cubicBezTo>
                    <a:pt x="1468" y="72"/>
                    <a:pt x="1468" y="72"/>
                    <a:pt x="1468" y="72"/>
                  </a:cubicBezTo>
                  <a:cubicBezTo>
                    <a:pt x="1469" y="72"/>
                    <a:pt x="1469" y="72"/>
                    <a:pt x="1469" y="72"/>
                  </a:cubicBezTo>
                  <a:cubicBezTo>
                    <a:pt x="1528" y="182"/>
                    <a:pt x="1528" y="182"/>
                    <a:pt x="1528" y="182"/>
                  </a:cubicBezTo>
                  <a:cubicBezTo>
                    <a:pt x="1575" y="182"/>
                    <a:pt x="1575" y="182"/>
                    <a:pt x="1575" y="182"/>
                  </a:cubicBezTo>
                  <a:cubicBezTo>
                    <a:pt x="1575" y="31"/>
                    <a:pt x="1575" y="31"/>
                    <a:pt x="1575" y="31"/>
                  </a:cubicBezTo>
                  <a:cubicBezTo>
                    <a:pt x="1575" y="17"/>
                    <a:pt x="1575" y="11"/>
                    <a:pt x="1576" y="3"/>
                  </a:cubicBezTo>
                  <a:cubicBezTo>
                    <a:pt x="1534" y="3"/>
                    <a:pt x="1534" y="3"/>
                    <a:pt x="1534" y="3"/>
                  </a:cubicBezTo>
                  <a:cubicBezTo>
                    <a:pt x="1536" y="11"/>
                    <a:pt x="1536" y="17"/>
                    <a:pt x="1536" y="31"/>
                  </a:cubicBezTo>
                  <a:close/>
                  <a:moveTo>
                    <a:pt x="1831" y="3"/>
                  </a:moveTo>
                  <a:cubicBezTo>
                    <a:pt x="1782" y="3"/>
                    <a:pt x="1782" y="3"/>
                    <a:pt x="1782" y="3"/>
                  </a:cubicBezTo>
                  <a:cubicBezTo>
                    <a:pt x="1783" y="11"/>
                    <a:pt x="1783" y="17"/>
                    <a:pt x="1783" y="31"/>
                  </a:cubicBezTo>
                  <a:cubicBezTo>
                    <a:pt x="1783" y="72"/>
                    <a:pt x="1783" y="72"/>
                    <a:pt x="1783" y="72"/>
                  </a:cubicBezTo>
                  <a:cubicBezTo>
                    <a:pt x="1775" y="71"/>
                    <a:pt x="1767" y="71"/>
                    <a:pt x="1754" y="71"/>
                  </a:cubicBezTo>
                  <a:cubicBezTo>
                    <a:pt x="1741" y="71"/>
                    <a:pt x="1733" y="71"/>
                    <a:pt x="1725" y="72"/>
                  </a:cubicBezTo>
                  <a:cubicBezTo>
                    <a:pt x="1725" y="31"/>
                    <a:pt x="1725" y="31"/>
                    <a:pt x="1725" y="31"/>
                  </a:cubicBezTo>
                  <a:cubicBezTo>
                    <a:pt x="1725" y="17"/>
                    <a:pt x="1725" y="11"/>
                    <a:pt x="1726" y="3"/>
                  </a:cubicBezTo>
                  <a:cubicBezTo>
                    <a:pt x="1676" y="3"/>
                    <a:pt x="1676" y="3"/>
                    <a:pt x="1676" y="3"/>
                  </a:cubicBezTo>
                  <a:cubicBezTo>
                    <a:pt x="1678" y="11"/>
                    <a:pt x="1678" y="17"/>
                    <a:pt x="1678" y="31"/>
                  </a:cubicBezTo>
                  <a:cubicBezTo>
                    <a:pt x="1678" y="155"/>
                    <a:pt x="1678" y="155"/>
                    <a:pt x="1678" y="155"/>
                  </a:cubicBezTo>
                  <a:cubicBezTo>
                    <a:pt x="1678" y="168"/>
                    <a:pt x="1678" y="174"/>
                    <a:pt x="1676" y="182"/>
                  </a:cubicBezTo>
                  <a:cubicBezTo>
                    <a:pt x="1726" y="182"/>
                    <a:pt x="1726" y="182"/>
                    <a:pt x="1726" y="182"/>
                  </a:cubicBezTo>
                  <a:cubicBezTo>
                    <a:pt x="1725" y="174"/>
                    <a:pt x="1725" y="168"/>
                    <a:pt x="1725" y="155"/>
                  </a:cubicBezTo>
                  <a:cubicBezTo>
                    <a:pt x="1725" y="105"/>
                    <a:pt x="1725" y="105"/>
                    <a:pt x="1725" y="105"/>
                  </a:cubicBezTo>
                  <a:cubicBezTo>
                    <a:pt x="1733" y="103"/>
                    <a:pt x="1741" y="103"/>
                    <a:pt x="1754" y="103"/>
                  </a:cubicBezTo>
                  <a:cubicBezTo>
                    <a:pt x="1767" y="103"/>
                    <a:pt x="1775" y="103"/>
                    <a:pt x="1783" y="105"/>
                  </a:cubicBezTo>
                  <a:cubicBezTo>
                    <a:pt x="1783" y="155"/>
                    <a:pt x="1783" y="155"/>
                    <a:pt x="1783" y="155"/>
                  </a:cubicBezTo>
                  <a:cubicBezTo>
                    <a:pt x="1783" y="168"/>
                    <a:pt x="1783" y="174"/>
                    <a:pt x="1782" y="182"/>
                  </a:cubicBezTo>
                  <a:cubicBezTo>
                    <a:pt x="1831" y="182"/>
                    <a:pt x="1831" y="182"/>
                    <a:pt x="1831" y="182"/>
                  </a:cubicBezTo>
                  <a:cubicBezTo>
                    <a:pt x="1830" y="174"/>
                    <a:pt x="1830" y="168"/>
                    <a:pt x="1830" y="155"/>
                  </a:cubicBezTo>
                  <a:cubicBezTo>
                    <a:pt x="1830" y="31"/>
                    <a:pt x="1830" y="31"/>
                    <a:pt x="1830" y="31"/>
                  </a:cubicBezTo>
                  <a:cubicBezTo>
                    <a:pt x="1830" y="17"/>
                    <a:pt x="1830" y="11"/>
                    <a:pt x="1831" y="3"/>
                  </a:cubicBezTo>
                  <a:close/>
                </a:path>
              </a:pathLst>
            </a:custGeom>
            <a:solidFill>
              <a:srgbClr val="1C366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sz="3200" dirty="0">
                <a:solidFill>
                  <a:srgbClr val="00004E"/>
                </a:solidFill>
                <a:latin typeface="Verdana" pitchFamily="34" charset="0"/>
              </a:endParaRPr>
            </a:p>
          </p:txBody>
        </p:sp>
        <p:sp>
          <p:nvSpPr>
            <p:cNvPr id="1303585" name="Rectangle 33"/>
            <p:cNvSpPr>
              <a:spLocks noChangeArrowheads="1"/>
            </p:cNvSpPr>
            <p:nvPr/>
          </p:nvSpPr>
          <p:spPr bwMode="auto">
            <a:xfrm>
              <a:off x="4879" y="537"/>
              <a:ext cx="210" cy="211"/>
            </a:xfrm>
            <a:prstGeom prst="rect">
              <a:avLst/>
            </a:prstGeom>
            <a:solidFill>
              <a:srgbClr val="1C366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3200" dirty="0">
                <a:solidFill>
                  <a:srgbClr val="00004E"/>
                </a:solidFill>
                <a:latin typeface="Verdana" pitchFamily="34" charset="0"/>
              </a:endParaRPr>
            </a:p>
          </p:txBody>
        </p:sp>
        <p:sp>
          <p:nvSpPr>
            <p:cNvPr id="1303586" name="Freeform 34"/>
            <p:cNvSpPr>
              <a:spLocks noEditPoints="1"/>
            </p:cNvSpPr>
            <p:nvPr/>
          </p:nvSpPr>
          <p:spPr bwMode="auto">
            <a:xfrm>
              <a:off x="4902" y="601"/>
              <a:ext cx="170" cy="124"/>
            </a:xfrm>
            <a:custGeom>
              <a:avLst/>
              <a:gdLst>
                <a:gd name="T0" fmla="*/ 60 w 695"/>
                <a:gd name="T1" fmla="*/ 214 h 502"/>
                <a:gd name="T2" fmla="*/ 117 w 695"/>
                <a:gd name="T3" fmla="*/ 166 h 502"/>
                <a:gd name="T4" fmla="*/ 205 w 695"/>
                <a:gd name="T5" fmla="*/ 257 h 502"/>
                <a:gd name="T6" fmla="*/ 221 w 695"/>
                <a:gd name="T7" fmla="*/ 257 h 502"/>
                <a:gd name="T8" fmla="*/ 221 w 695"/>
                <a:gd name="T9" fmla="*/ 166 h 502"/>
                <a:gd name="T10" fmla="*/ 121 w 695"/>
                <a:gd name="T11" fmla="*/ 145 h 502"/>
                <a:gd name="T12" fmla="*/ 10 w 695"/>
                <a:gd name="T13" fmla="*/ 248 h 502"/>
                <a:gd name="T14" fmla="*/ 196 w 695"/>
                <a:gd name="T15" fmla="*/ 423 h 502"/>
                <a:gd name="T16" fmla="*/ 120 w 695"/>
                <a:gd name="T17" fmla="*/ 484 h 502"/>
                <a:gd name="T18" fmla="*/ 21 w 695"/>
                <a:gd name="T19" fmla="*/ 367 h 502"/>
                <a:gd name="T20" fmla="*/ 0 w 695"/>
                <a:gd name="T21" fmla="*/ 367 h 502"/>
                <a:gd name="T22" fmla="*/ 0 w 695"/>
                <a:gd name="T23" fmla="*/ 480 h 502"/>
                <a:gd name="T24" fmla="*/ 119 w 695"/>
                <a:gd name="T25" fmla="*/ 502 h 502"/>
                <a:gd name="T26" fmla="*/ 250 w 695"/>
                <a:gd name="T27" fmla="*/ 396 h 502"/>
                <a:gd name="T28" fmla="*/ 60 w 695"/>
                <a:gd name="T29" fmla="*/ 214 h 502"/>
                <a:gd name="T30" fmla="*/ 640 w 695"/>
                <a:gd name="T31" fmla="*/ 474 h 502"/>
                <a:gd name="T32" fmla="*/ 640 w 695"/>
                <a:gd name="T33" fmla="*/ 246 h 502"/>
                <a:gd name="T34" fmla="*/ 538 w 695"/>
                <a:gd name="T35" fmla="*/ 148 h 502"/>
                <a:gd name="T36" fmla="*/ 418 w 695"/>
                <a:gd name="T37" fmla="*/ 221 h 502"/>
                <a:gd name="T38" fmla="*/ 416 w 695"/>
                <a:gd name="T39" fmla="*/ 221 h 502"/>
                <a:gd name="T40" fmla="*/ 416 w 695"/>
                <a:gd name="T41" fmla="*/ 0 h 502"/>
                <a:gd name="T42" fmla="*/ 286 w 695"/>
                <a:gd name="T43" fmla="*/ 0 h 502"/>
                <a:gd name="T44" fmla="*/ 286 w 695"/>
                <a:gd name="T45" fmla="*/ 23 h 502"/>
                <a:gd name="T46" fmla="*/ 346 w 695"/>
                <a:gd name="T47" fmla="*/ 23 h 502"/>
                <a:gd name="T48" fmla="*/ 345 w 695"/>
                <a:gd name="T49" fmla="*/ 474 h 502"/>
                <a:gd name="T50" fmla="*/ 286 w 695"/>
                <a:gd name="T51" fmla="*/ 474 h 502"/>
                <a:gd name="T52" fmla="*/ 286 w 695"/>
                <a:gd name="T53" fmla="*/ 496 h 502"/>
                <a:gd name="T54" fmla="*/ 471 w 695"/>
                <a:gd name="T55" fmla="*/ 496 h 502"/>
                <a:gd name="T56" fmla="*/ 471 w 695"/>
                <a:gd name="T57" fmla="*/ 473 h 502"/>
                <a:gd name="T58" fmla="*/ 416 w 695"/>
                <a:gd name="T59" fmla="*/ 473 h 502"/>
                <a:gd name="T60" fmla="*/ 416 w 695"/>
                <a:gd name="T61" fmla="*/ 299 h 502"/>
                <a:gd name="T62" fmla="*/ 514 w 695"/>
                <a:gd name="T63" fmla="*/ 173 h 502"/>
                <a:gd name="T64" fmla="*/ 569 w 695"/>
                <a:gd name="T65" fmla="*/ 249 h 502"/>
                <a:gd name="T66" fmla="*/ 569 w 695"/>
                <a:gd name="T67" fmla="*/ 474 h 502"/>
                <a:gd name="T68" fmla="*/ 514 w 695"/>
                <a:gd name="T69" fmla="*/ 474 h 502"/>
                <a:gd name="T70" fmla="*/ 514 w 695"/>
                <a:gd name="T71" fmla="*/ 496 h 502"/>
                <a:gd name="T72" fmla="*/ 695 w 695"/>
                <a:gd name="T73" fmla="*/ 496 h 502"/>
                <a:gd name="T74" fmla="*/ 695 w 695"/>
                <a:gd name="T75" fmla="*/ 474 h 502"/>
                <a:gd name="T76" fmla="*/ 640 w 695"/>
                <a:gd name="T77" fmla="*/ 474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95" h="502">
                  <a:moveTo>
                    <a:pt x="60" y="214"/>
                  </a:moveTo>
                  <a:cubicBezTo>
                    <a:pt x="60" y="181"/>
                    <a:pt x="86" y="166"/>
                    <a:pt x="117" y="166"/>
                  </a:cubicBezTo>
                  <a:cubicBezTo>
                    <a:pt x="178" y="166"/>
                    <a:pt x="196" y="209"/>
                    <a:pt x="205" y="257"/>
                  </a:cubicBezTo>
                  <a:cubicBezTo>
                    <a:pt x="221" y="257"/>
                    <a:pt x="221" y="257"/>
                    <a:pt x="221" y="257"/>
                  </a:cubicBezTo>
                  <a:cubicBezTo>
                    <a:pt x="221" y="166"/>
                    <a:pt x="221" y="166"/>
                    <a:pt x="221" y="166"/>
                  </a:cubicBezTo>
                  <a:cubicBezTo>
                    <a:pt x="189" y="156"/>
                    <a:pt x="158" y="145"/>
                    <a:pt x="121" y="145"/>
                  </a:cubicBezTo>
                  <a:cubicBezTo>
                    <a:pt x="61" y="145"/>
                    <a:pt x="10" y="181"/>
                    <a:pt x="10" y="248"/>
                  </a:cubicBezTo>
                  <a:cubicBezTo>
                    <a:pt x="10" y="368"/>
                    <a:pt x="196" y="333"/>
                    <a:pt x="196" y="423"/>
                  </a:cubicBezTo>
                  <a:cubicBezTo>
                    <a:pt x="196" y="464"/>
                    <a:pt x="155" y="484"/>
                    <a:pt x="120" y="484"/>
                  </a:cubicBezTo>
                  <a:cubicBezTo>
                    <a:pt x="52" y="484"/>
                    <a:pt x="21" y="432"/>
                    <a:pt x="21" y="367"/>
                  </a:cubicBezTo>
                  <a:cubicBezTo>
                    <a:pt x="0" y="367"/>
                    <a:pt x="0" y="367"/>
                    <a:pt x="0" y="367"/>
                  </a:cubicBezTo>
                  <a:cubicBezTo>
                    <a:pt x="0" y="480"/>
                    <a:pt x="0" y="480"/>
                    <a:pt x="0" y="480"/>
                  </a:cubicBezTo>
                  <a:cubicBezTo>
                    <a:pt x="39" y="494"/>
                    <a:pt x="78" y="502"/>
                    <a:pt x="119" y="502"/>
                  </a:cubicBezTo>
                  <a:cubicBezTo>
                    <a:pt x="180" y="502"/>
                    <a:pt x="250" y="467"/>
                    <a:pt x="250" y="396"/>
                  </a:cubicBezTo>
                  <a:cubicBezTo>
                    <a:pt x="250" y="254"/>
                    <a:pt x="60" y="300"/>
                    <a:pt x="60" y="214"/>
                  </a:cubicBezTo>
                  <a:close/>
                  <a:moveTo>
                    <a:pt x="640" y="474"/>
                  </a:moveTo>
                  <a:cubicBezTo>
                    <a:pt x="640" y="246"/>
                    <a:pt x="640" y="246"/>
                    <a:pt x="640" y="246"/>
                  </a:cubicBezTo>
                  <a:cubicBezTo>
                    <a:pt x="640" y="176"/>
                    <a:pt x="606" y="148"/>
                    <a:pt x="538" y="148"/>
                  </a:cubicBezTo>
                  <a:cubicBezTo>
                    <a:pt x="481" y="148"/>
                    <a:pt x="439" y="174"/>
                    <a:pt x="418" y="221"/>
                  </a:cubicBezTo>
                  <a:cubicBezTo>
                    <a:pt x="416" y="221"/>
                    <a:pt x="416" y="221"/>
                    <a:pt x="416" y="221"/>
                  </a:cubicBezTo>
                  <a:cubicBezTo>
                    <a:pt x="416" y="0"/>
                    <a:pt x="416" y="0"/>
                    <a:pt x="416" y="0"/>
                  </a:cubicBezTo>
                  <a:cubicBezTo>
                    <a:pt x="286" y="0"/>
                    <a:pt x="286" y="0"/>
                    <a:pt x="286" y="0"/>
                  </a:cubicBezTo>
                  <a:cubicBezTo>
                    <a:pt x="286" y="23"/>
                    <a:pt x="286" y="23"/>
                    <a:pt x="286" y="23"/>
                  </a:cubicBezTo>
                  <a:cubicBezTo>
                    <a:pt x="346" y="23"/>
                    <a:pt x="346" y="23"/>
                    <a:pt x="346" y="23"/>
                  </a:cubicBezTo>
                  <a:cubicBezTo>
                    <a:pt x="345" y="474"/>
                    <a:pt x="345" y="474"/>
                    <a:pt x="345" y="474"/>
                  </a:cubicBezTo>
                  <a:cubicBezTo>
                    <a:pt x="286" y="474"/>
                    <a:pt x="286" y="474"/>
                    <a:pt x="286" y="474"/>
                  </a:cubicBezTo>
                  <a:cubicBezTo>
                    <a:pt x="286" y="496"/>
                    <a:pt x="286" y="496"/>
                    <a:pt x="286" y="496"/>
                  </a:cubicBezTo>
                  <a:cubicBezTo>
                    <a:pt x="471" y="496"/>
                    <a:pt x="471" y="496"/>
                    <a:pt x="471" y="496"/>
                  </a:cubicBezTo>
                  <a:cubicBezTo>
                    <a:pt x="471" y="473"/>
                    <a:pt x="471" y="473"/>
                    <a:pt x="471" y="473"/>
                  </a:cubicBezTo>
                  <a:cubicBezTo>
                    <a:pt x="416" y="473"/>
                    <a:pt x="416" y="473"/>
                    <a:pt x="416" y="473"/>
                  </a:cubicBezTo>
                  <a:cubicBezTo>
                    <a:pt x="416" y="299"/>
                    <a:pt x="416" y="299"/>
                    <a:pt x="416" y="299"/>
                  </a:cubicBezTo>
                  <a:cubicBezTo>
                    <a:pt x="416" y="234"/>
                    <a:pt x="449" y="173"/>
                    <a:pt x="514" y="173"/>
                  </a:cubicBezTo>
                  <a:cubicBezTo>
                    <a:pt x="562" y="173"/>
                    <a:pt x="569" y="211"/>
                    <a:pt x="569" y="249"/>
                  </a:cubicBezTo>
                  <a:cubicBezTo>
                    <a:pt x="569" y="474"/>
                    <a:pt x="569" y="474"/>
                    <a:pt x="569" y="474"/>
                  </a:cubicBezTo>
                  <a:cubicBezTo>
                    <a:pt x="514" y="474"/>
                    <a:pt x="514" y="474"/>
                    <a:pt x="514" y="474"/>
                  </a:cubicBezTo>
                  <a:cubicBezTo>
                    <a:pt x="514" y="496"/>
                    <a:pt x="514" y="496"/>
                    <a:pt x="514" y="496"/>
                  </a:cubicBezTo>
                  <a:cubicBezTo>
                    <a:pt x="695" y="496"/>
                    <a:pt x="695" y="496"/>
                    <a:pt x="695" y="496"/>
                  </a:cubicBezTo>
                  <a:cubicBezTo>
                    <a:pt x="695" y="474"/>
                    <a:pt x="695" y="474"/>
                    <a:pt x="695" y="474"/>
                  </a:cubicBezTo>
                  <a:lnTo>
                    <a:pt x="640" y="474"/>
                  </a:lnTo>
                  <a:close/>
                </a:path>
              </a:pathLst>
            </a:custGeom>
            <a:solidFill>
              <a:srgbClr val="F8981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sz="3200" dirty="0">
                <a:solidFill>
                  <a:srgbClr val="00004E"/>
                </a:solidFill>
                <a:latin typeface="Verdana" pitchFamily="34" charset="0"/>
              </a:endParaRPr>
            </a:p>
          </p:txBody>
        </p:sp>
      </p:grpSp>
      <p:sp>
        <p:nvSpPr>
          <p:cNvPr id="1303556" name="Rectangle 4"/>
          <p:cNvSpPr>
            <a:spLocks noGrp="1" noChangeArrowheads="1"/>
          </p:cNvSpPr>
          <p:nvPr>
            <p:ph type="subTitle" idx="1"/>
          </p:nvPr>
        </p:nvSpPr>
        <p:spPr bwMode="auto">
          <a:xfrm>
            <a:off x="1398588" y="3273425"/>
            <a:ext cx="7504112" cy="706438"/>
          </a:xfrm>
          <a:extLst>
            <a:ext uri="{91240B29-F687-4F45-9708-019B960494DF}">
              <a14:hiddenLine xmlns:a14="http://schemas.microsoft.com/office/drawing/2010/main" xmlns="" w="9525" algn="ctr">
                <a:solidFill>
                  <a:schemeClr val="tx1"/>
                </a:solidFill>
                <a:miter lim="800000"/>
                <a:headEnd/>
                <a:tailEnd/>
              </a14:hiddenLine>
            </a:ext>
          </a:extLst>
        </p:spPr>
        <p:txBody>
          <a:bodyPr/>
          <a:lstStyle>
            <a:lvl1pPr marL="0" indent="0">
              <a:buClrTx/>
              <a:buFont typeface="Wingdings" pitchFamily="2" charset="2"/>
              <a:buNone/>
              <a:defRPr/>
            </a:lvl1pPr>
          </a:lstStyle>
          <a:p>
            <a:pPr lvl="0"/>
            <a:r>
              <a:rPr lang="en-US" noProof="0" smtClean="0"/>
              <a:t>Click to edit Master subtitle style</a:t>
            </a:r>
            <a:endParaRPr lang="en-GB" noProof="0" smtClean="0"/>
          </a:p>
        </p:txBody>
      </p:sp>
      <p:sp>
        <p:nvSpPr>
          <p:cNvPr id="1303557" name="Rectangle 5"/>
          <p:cNvSpPr>
            <a:spLocks noGrp="1" noChangeArrowheads="1"/>
          </p:cNvSpPr>
          <p:nvPr>
            <p:ph type="ctrTitle"/>
          </p:nvPr>
        </p:nvSpPr>
        <p:spPr bwMode="auto">
          <a:xfrm>
            <a:off x="1398588" y="1771650"/>
            <a:ext cx="7504112" cy="1501775"/>
          </a:xfrm>
          <a:extLst>
            <a:ext uri="{91240B29-F687-4F45-9708-019B960494DF}">
              <a14:hiddenLine xmlns:a14="http://schemas.microsoft.com/office/drawing/2010/main" xmlns="" w="9525">
                <a:solidFill>
                  <a:schemeClr val="tx1"/>
                </a:solidFill>
                <a:miter lim="800000"/>
                <a:headEnd/>
                <a:tailEnd/>
              </a14:hiddenLine>
            </a:ext>
          </a:extLst>
        </p:spPr>
        <p:txBody>
          <a:bodyPr/>
          <a:lstStyle>
            <a:lvl1pPr>
              <a:defRPr/>
            </a:lvl1pPr>
          </a:lstStyle>
          <a:p>
            <a:pPr lvl="0"/>
            <a:r>
              <a:rPr lang="en-US" noProof="0" smtClean="0"/>
              <a:t>Click to edit Master title style</a:t>
            </a:r>
            <a:endParaRPr lang="en-GB" noProof="0" smtClean="0"/>
          </a:p>
        </p:txBody>
      </p:sp>
    </p:spTree>
    <p:extLst>
      <p:ext uri="{BB962C8B-B14F-4D97-AF65-F5344CB8AC3E}">
        <p14:creationId xmlns:p14="http://schemas.microsoft.com/office/powerpoint/2010/main" xmlns="" val="1157755889"/>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E61B8441-0BEC-4DC8-9AD0-8EA541599C4E}"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1203739324"/>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706E07B-A0D6-4E2E-BD8B-54B3BB1DF567}"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20224148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03350" y="1512888"/>
            <a:ext cx="3092450" cy="4668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12888"/>
            <a:ext cx="3094038" cy="4668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C54ED145-7355-485A-BBA3-CFCFFC769DBE}"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313962845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E5FB418D-7065-4D19-9486-AD214B9B6669}"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77068933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B318376C-2F98-4922-9F5D-DC3D72BEA9C9}"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383644052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6C123D4-4E7E-4F5B-B23F-E7ECF10474DD}"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40483032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99AD7C5-CD32-498E-8B29-99966F9269D9}"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31408781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96875" indent="-396875">
              <a:buFont typeface="+mj-lt"/>
              <a:buAutoNum type="arabicPeriod"/>
              <a:defRPr sz="2000"/>
            </a:lvl1pPr>
            <a:lvl2pPr marL="457200" indent="0">
              <a:buFont typeface="+mj-lt"/>
              <a:buNone/>
              <a:tabLst>
                <a:tab pos="738188" algn="l"/>
              </a:tabLst>
              <a:defRPr sz="2000"/>
            </a:lvl2pPr>
            <a:lvl3pPr marL="803275" indent="0">
              <a:buFont typeface="+mj-lt"/>
              <a:buNone/>
              <a:tabLst>
                <a:tab pos="1144588" algn="l"/>
              </a:tabLst>
              <a:defRPr sz="2000"/>
            </a:lvl3pPr>
            <a:lvl4pPr marL="1371600" indent="-171450">
              <a:buFont typeface="+mj-lt"/>
              <a:buNone/>
              <a:defRPr sz="2000"/>
            </a:lvl4pPr>
            <a:lvl5pPr marL="1376363" indent="0">
              <a:buFont typeface="+mj-lt"/>
              <a:buNone/>
              <a:tabLst>
                <a:tab pos="1828800" algn="l"/>
              </a:tabLst>
              <a:defRPr sz="2000"/>
            </a:lvl5pPr>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endParaRPr lang="en-US" dirty="0"/>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13006C-04C8-400B-B502-19DC32B896C4}" type="slidenum">
              <a:rPr lang="en-US" altLang="en-US"/>
              <a:pPr/>
              <a:t>‹#›</a:t>
            </a:fld>
            <a:endParaRPr lang="en-US" altLang="en-US"/>
          </a:p>
        </p:txBody>
      </p:sp>
      <p:pic>
        <p:nvPicPr>
          <p:cNvPr id="7" name="Picture 30"/>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081982" y="304800"/>
            <a:ext cx="11652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2"/>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94024" y="304800"/>
            <a:ext cx="1089025" cy="2511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667511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210A912-EE2C-408E-8D2A-E28C22399DA3}"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270131522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84684552-5A23-45B2-8252-216785BCA709}"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273033618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18200" y="250825"/>
            <a:ext cx="1824038" cy="59309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2913" y="250825"/>
            <a:ext cx="5322887" cy="5930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26B260BB-3E0B-431C-9102-559C2D4C29F7}"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27510266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xmlns="" val="12631736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Date Placeholder 7"/>
          <p:cNvSpPr>
            <a:spLocks noGrp="1"/>
          </p:cNvSpPr>
          <p:nvPr>
            <p:ph type="dt" sz="half" idx="10"/>
          </p:nvPr>
        </p:nvSpPr>
        <p:spPr/>
        <p:txBody>
          <a:bodyPr/>
          <a:lstStyle/>
          <a:p>
            <a:fld id="{299C7C07-1711-4AA2-ADF3-650E05E979E9}" type="datetimeFigureOut">
              <a:rPr lang="en-US" smtClean="0">
                <a:solidFill>
                  <a:prstClr val="black">
                    <a:tint val="75000"/>
                  </a:prstClr>
                </a:solidFill>
              </a:rPr>
              <a:pPr/>
              <a:t>10/19/2015</a:t>
            </a:fld>
            <a:endParaRPr lang="en-US">
              <a:solidFill>
                <a:prstClr val="black">
                  <a:tint val="75000"/>
                </a:prstClr>
              </a:solidFill>
            </a:endParaRPr>
          </a:p>
        </p:txBody>
      </p:sp>
      <p:sp>
        <p:nvSpPr>
          <p:cNvPr id="9" name="Footer Placeholder 8"/>
          <p:cNvSpPr>
            <a:spLocks noGrp="1"/>
          </p:cNvSpPr>
          <p:nvPr>
            <p:ph type="ftr" sz="quarter" idx="11"/>
          </p:nvPr>
        </p:nvSpPr>
        <p:spPr/>
        <p:txBody>
          <a:bodyPr/>
          <a:lstStyle/>
          <a:p>
            <a:endParaRPr lang="en-US">
              <a:solidFill>
                <a:prstClr val="black">
                  <a:tint val="75000"/>
                </a:prstClr>
              </a:solidFill>
            </a:endParaRPr>
          </a:p>
        </p:txBody>
      </p:sp>
      <p:sp>
        <p:nvSpPr>
          <p:cNvPr id="10" name="Slide Number Placeholder 9"/>
          <p:cNvSpPr>
            <a:spLocks noGrp="1"/>
          </p:cNvSpPr>
          <p:nvPr>
            <p:ph type="sldNum" sz="quarter" idx="12"/>
          </p:nvPr>
        </p:nvSpPr>
        <p:spPr/>
        <p:txBody>
          <a:bodyPr/>
          <a:lstStyle/>
          <a:p>
            <a:fld id="{5EE43C9A-0B2B-4E44-BBD8-4A7B701867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155935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solidFill>
                  <a:prstClr val="black">
                    <a:tint val="75000"/>
                  </a:prstClr>
                </a:solidFill>
              </a:rPr>
              <a:pPr/>
              <a:t>10/19/2015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393828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solidFill>
                  <a:prstClr val="black">
                    <a:tint val="75000"/>
                  </a:prstClr>
                </a:solidFill>
              </a:rPr>
              <a:pPr/>
              <a:t>10/19/2015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178081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EE300C-6FC5-4FC3-AF1A-075E4F50620D}" type="datetime1">
              <a:rPr lang="en-US" smtClean="0">
                <a:solidFill>
                  <a:prstClr val="black">
                    <a:tint val="75000"/>
                  </a:prstClr>
                </a:solidFill>
              </a:rPr>
              <a:pPr/>
              <a:t>10/19/2015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850440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solidFill>
                  <a:prstClr val="black">
                    <a:tint val="75000"/>
                  </a:prstClr>
                </a:solidFill>
              </a:rPr>
              <a:pPr/>
              <a:t>10/19/2015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86321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solidFill>
                  <a:prstClr val="black">
                    <a:tint val="75000"/>
                  </a:prstClr>
                </a:solidFill>
              </a:rPr>
              <a:pPr/>
              <a:t>10/19/2015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9091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06E2D8-4836-4D20-9265-D567C60104C6}" type="slidenum">
              <a:rPr lang="en-US" altLang="en-US"/>
              <a:pPr/>
              <a:t>‹#›</a:t>
            </a:fld>
            <a:endParaRPr lang="en-US" altLang="en-US"/>
          </a:p>
        </p:txBody>
      </p:sp>
    </p:spTree>
    <p:extLst>
      <p:ext uri="{BB962C8B-B14F-4D97-AF65-F5344CB8AC3E}">
        <p14:creationId xmlns:p14="http://schemas.microsoft.com/office/powerpoint/2010/main" xmlns="" val="3635687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solidFill>
                  <a:prstClr val="black">
                    <a:tint val="75000"/>
                  </a:prstClr>
                </a:solidFill>
              </a:rPr>
              <a:pPr/>
              <a:t>10/19/2015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960700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solidFill>
                  <a:prstClr val="black">
                    <a:tint val="75000"/>
                  </a:prstClr>
                </a:solidFill>
              </a:rPr>
              <a:pPr/>
              <a:t>10/19/2015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349045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solidFill>
                  <a:prstClr val="black">
                    <a:tint val="75000"/>
                  </a:prstClr>
                </a:solidFill>
              </a:rPr>
              <a:pPr/>
              <a:t>10/19/2015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7584999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solidFill>
                  <a:prstClr val="black">
                    <a:tint val="75000"/>
                  </a:prstClr>
                </a:solidFill>
              </a:rPr>
              <a:pPr/>
              <a:t>10/19/2015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888591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solidFill>
                  <a:prstClr val="black">
                    <a:tint val="75000"/>
                  </a:prstClr>
                </a:solidFill>
              </a:rPr>
              <a:pPr/>
              <a:t>10/19/2015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1001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A7F392E-831E-4B58-ADC0-A3AC3919CA95}" type="slidenum">
              <a:rPr lang="en-US" altLang="en-US"/>
              <a:pPr/>
              <a:t>‹#›</a:t>
            </a:fld>
            <a:endParaRPr lang="en-US" altLang="en-US"/>
          </a:p>
        </p:txBody>
      </p:sp>
    </p:spTree>
    <p:extLst>
      <p:ext uri="{BB962C8B-B14F-4D97-AF65-F5344CB8AC3E}">
        <p14:creationId xmlns:p14="http://schemas.microsoft.com/office/powerpoint/2010/main" xmlns="" val="395828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09D7B90-8AE2-48A8-B32C-E5857AE0E087}" type="slidenum">
              <a:rPr lang="en-US" altLang="en-US"/>
              <a:pPr/>
              <a:t>‹#›</a:t>
            </a:fld>
            <a:endParaRPr lang="en-US" altLang="en-US"/>
          </a:p>
        </p:txBody>
      </p:sp>
    </p:spTree>
    <p:extLst>
      <p:ext uri="{BB962C8B-B14F-4D97-AF65-F5344CB8AC3E}">
        <p14:creationId xmlns:p14="http://schemas.microsoft.com/office/powerpoint/2010/main" xmlns="" val="3507288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BF9B979-945D-4757-A189-40D4165AFD5B}" type="slidenum">
              <a:rPr lang="en-US" altLang="en-US"/>
              <a:pPr/>
              <a:t>‹#›</a:t>
            </a:fld>
            <a:endParaRPr lang="en-US" altLang="en-US"/>
          </a:p>
        </p:txBody>
      </p:sp>
    </p:spTree>
    <p:extLst>
      <p:ext uri="{BB962C8B-B14F-4D97-AF65-F5344CB8AC3E}">
        <p14:creationId xmlns:p14="http://schemas.microsoft.com/office/powerpoint/2010/main" xmlns="" val="315728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6CB815F-F1C7-4BBF-9076-DC2AF37510C8}" type="slidenum">
              <a:rPr lang="en-US" altLang="en-US"/>
              <a:pPr/>
              <a:t>‹#›</a:t>
            </a:fld>
            <a:endParaRPr lang="en-US" altLang="en-US"/>
          </a:p>
        </p:txBody>
      </p:sp>
    </p:spTree>
    <p:extLst>
      <p:ext uri="{BB962C8B-B14F-4D97-AF65-F5344CB8AC3E}">
        <p14:creationId xmlns:p14="http://schemas.microsoft.com/office/powerpoint/2010/main" xmlns="" val="29382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1B1C8C8-1402-4348-BA14-10FD3EB6A17C}" type="slidenum">
              <a:rPr lang="en-US" altLang="en-US"/>
              <a:pPr/>
              <a:t>‹#›</a:t>
            </a:fld>
            <a:endParaRPr lang="en-US" altLang="en-US"/>
          </a:p>
        </p:txBody>
      </p:sp>
    </p:spTree>
    <p:extLst>
      <p:ext uri="{BB962C8B-B14F-4D97-AF65-F5344CB8AC3E}">
        <p14:creationId xmlns:p14="http://schemas.microsoft.com/office/powerpoint/2010/main" xmlns="" val="223495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1284BA5-29FA-44D3-A838-B5799D007A33}" type="slidenum">
              <a:rPr lang="en-US" altLang="en-US"/>
              <a:pPr/>
              <a:t>‹#›</a:t>
            </a:fld>
            <a:endParaRPr lang="en-US" altLang="en-US"/>
          </a:p>
        </p:txBody>
      </p:sp>
    </p:spTree>
    <p:extLst>
      <p:ext uri="{BB962C8B-B14F-4D97-AF65-F5344CB8AC3E}">
        <p14:creationId xmlns:p14="http://schemas.microsoft.com/office/powerpoint/2010/main" xmlns="" val="269174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5.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4763"/>
            <a:ext cx="1063625" cy="6858001"/>
            <a:chOff x="0" y="-3"/>
            <a:chExt cx="670" cy="4320"/>
          </a:xfrm>
        </p:grpSpPr>
        <p:grpSp>
          <p:nvGrpSpPr>
            <p:cNvPr id="2051" name="Group 3"/>
            <p:cNvGrpSpPr>
              <a:grpSpLocks/>
            </p:cNvGrpSpPr>
            <p:nvPr/>
          </p:nvGrpSpPr>
          <p:grpSpPr bwMode="auto">
            <a:xfrm rot="16200000" flipH="1">
              <a:off x="-1815" y="1838"/>
              <a:ext cx="4320" cy="638"/>
              <a:chOff x="-2" y="1562"/>
              <a:chExt cx="5762" cy="638"/>
            </a:xfrm>
          </p:grpSpPr>
          <p:sp>
            <p:nvSpPr>
              <p:cNvPr id="2052"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53"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54"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55"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xmlns="" w="9525">
                    <a:solidFill>
                      <a:schemeClr val="tx2"/>
                    </a:solidFill>
                    <a:round/>
                    <a:headEnd/>
                    <a:tailEnd/>
                  </a14:hiddenLine>
                </a:ext>
              </a:extLst>
            </p:spPr>
            <p:txBody>
              <a:bodyPr wrap="none" anchor="ctr"/>
              <a:lstStyle/>
              <a:p>
                <a:endParaRPr lang="en-US"/>
              </a:p>
            </p:txBody>
          </p:sp>
          <p:sp>
            <p:nvSpPr>
              <p:cNvPr id="2056"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57"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58"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59"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60"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61"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xmlns="" w="9525">
                    <a:solidFill>
                      <a:schemeClr val="tx2"/>
                    </a:solidFill>
                    <a:round/>
                    <a:headEnd/>
                    <a:tailEnd/>
                  </a14:hiddenLine>
                </a:ext>
              </a:extLst>
            </p:spPr>
            <p:txBody>
              <a:bodyPr wrap="none" anchor="ctr"/>
              <a:lstStyle/>
              <a:p>
                <a:endParaRPr lang="en-US"/>
              </a:p>
            </p:txBody>
          </p:sp>
          <p:sp>
            <p:nvSpPr>
              <p:cNvPr id="2062"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63"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64"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65"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66"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67"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xmlns="" w="9525">
                    <a:solidFill>
                      <a:schemeClr val="tx2"/>
                    </a:solidFill>
                    <a:round/>
                    <a:headEnd/>
                    <a:tailEnd/>
                  </a14:hiddenLine>
                </a:ext>
              </a:extLst>
            </p:spPr>
            <p:txBody>
              <a:bodyPr wrap="none" anchor="ctr"/>
              <a:lstStyle/>
              <a:p>
                <a:endParaRPr lang="en-US"/>
              </a:p>
            </p:txBody>
          </p:sp>
          <p:sp>
            <p:nvSpPr>
              <p:cNvPr id="2068"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69"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2070"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grpSp>
        <p:sp>
          <p:nvSpPr>
            <p:cNvPr id="2071" name="Freeform 23"/>
            <p:cNvSpPr>
              <a:spLocks/>
            </p:cNvSpPr>
            <p:nvPr/>
          </p:nvSpPr>
          <p:spPr bwMode="ltGray">
            <a:xfrm rot="16200000" flipH="1">
              <a:off x="-1954" y="1951"/>
              <a:ext cx="4320"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ffectLst/>
            <a:extLst>
              <a:ext uri="{91240B29-F687-4F45-9708-019B960494DF}">
                <a14:hiddenLine xmlns:a14="http://schemas.microsoft.com/office/drawing/2010/main" xmlns=""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2072" name="Freeform 24"/>
            <p:cNvSpPr>
              <a:spLocks/>
            </p:cNvSpPr>
            <p:nvPr/>
          </p:nvSpPr>
          <p:spPr bwMode="ltGray">
            <a:xfrm rot="16200000" flipH="1">
              <a:off x="-1584" y="2062"/>
              <a:ext cx="4319"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ffectLst/>
            <a:extLst>
              <a:ext uri="{91240B29-F687-4F45-9708-019B960494DF}">
                <a14:hiddenLine xmlns:a14="http://schemas.microsoft.com/office/drawing/2010/main" xmlns=""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grpSp>
      <p:sp>
        <p:nvSpPr>
          <p:cNvPr id="2073"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74"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75"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ltLang="en-US"/>
          </a:p>
        </p:txBody>
      </p:sp>
      <p:sp>
        <p:nvSpPr>
          <p:cNvPr id="2076"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ltLang="en-US"/>
          </a:p>
        </p:txBody>
      </p:sp>
      <p:sp>
        <p:nvSpPr>
          <p:cNvPr id="2077"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DC71C5C7-EA7B-4F5C-92AE-1E1768DFB7E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2543" name="Rectangle 15"/>
          <p:cNvSpPr>
            <a:spLocks noChangeArrowheads="1"/>
          </p:cNvSpPr>
          <p:nvPr/>
        </p:nvSpPr>
        <p:spPr bwMode="ltGray">
          <a:xfrm>
            <a:off x="0" y="0"/>
            <a:ext cx="9144000" cy="1098550"/>
          </a:xfrm>
          <a:prstGeom prst="rect">
            <a:avLst/>
          </a:prstGeom>
          <a:solidFill>
            <a:schemeClr val="tx2"/>
          </a:solidFill>
          <a:ln>
            <a:noFill/>
          </a:ln>
          <a:effectLst/>
          <a:extLst>
            <a:ext uri="{91240B29-F687-4F45-9708-019B960494DF}">
              <a14:hiddenLine xmlns:a14="http://schemas.microsoft.com/office/drawing/2010/main" xmlns="" w="38100">
                <a:solidFill>
                  <a:srgbClr val="00004E"/>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sz="3200" dirty="0">
              <a:solidFill>
                <a:srgbClr val="00004E"/>
              </a:solidFill>
              <a:latin typeface="Verdana" pitchFamily="34" charset="0"/>
            </a:endParaRPr>
          </a:p>
        </p:txBody>
      </p:sp>
      <p:sp>
        <p:nvSpPr>
          <p:cNvPr id="1302544" name="Rectangle 16"/>
          <p:cNvSpPr>
            <a:spLocks noChangeArrowheads="1"/>
          </p:cNvSpPr>
          <p:nvPr/>
        </p:nvSpPr>
        <p:spPr bwMode="auto">
          <a:xfrm flipH="1">
            <a:off x="1403350" y="1035050"/>
            <a:ext cx="7740650" cy="161925"/>
          </a:xfrm>
          <a:prstGeom prst="rect">
            <a:avLst/>
          </a:prstGeom>
          <a:solidFill>
            <a:schemeClr val="bg2"/>
          </a:solidFill>
          <a:ln>
            <a:noFill/>
          </a:ln>
          <a:effectLst/>
          <a:extLst>
            <a:ext uri="{91240B29-F687-4F45-9708-019B960494DF}">
              <a14:hiddenLine xmlns:a14="http://schemas.microsoft.com/office/drawing/2010/main" xmlns="" w="38100">
                <a:solidFill>
                  <a:srgbClr val="00004E"/>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sz="3200" dirty="0">
              <a:solidFill>
                <a:srgbClr val="00004E"/>
              </a:solidFill>
              <a:latin typeface="Verdana" pitchFamily="34" charset="0"/>
            </a:endParaRPr>
          </a:p>
        </p:txBody>
      </p:sp>
      <p:grpSp>
        <p:nvGrpSpPr>
          <p:cNvPr id="1302545" name="Group 17"/>
          <p:cNvGrpSpPr>
            <a:grpSpLocks/>
          </p:cNvGrpSpPr>
          <p:nvPr/>
        </p:nvGrpSpPr>
        <p:grpSpPr bwMode="auto">
          <a:xfrm>
            <a:off x="7742238" y="233363"/>
            <a:ext cx="1160462" cy="455612"/>
            <a:chOff x="4877" y="537"/>
            <a:chExt cx="731" cy="287"/>
          </a:xfrm>
        </p:grpSpPr>
        <p:sp>
          <p:nvSpPr>
            <p:cNvPr id="1302546" name="AutoShape 18"/>
            <p:cNvSpPr>
              <a:spLocks noChangeAspect="1" noChangeArrowheads="1" noTextEdit="1"/>
            </p:cNvSpPr>
            <p:nvPr/>
          </p:nvSpPr>
          <p:spPr bwMode="auto">
            <a:xfrm>
              <a:off x="4877" y="537"/>
              <a:ext cx="731" cy="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3200" dirty="0">
                <a:solidFill>
                  <a:srgbClr val="00004E"/>
                </a:solidFill>
                <a:latin typeface="Verdana" pitchFamily="34" charset="0"/>
              </a:endParaRPr>
            </a:p>
          </p:txBody>
        </p:sp>
        <p:sp>
          <p:nvSpPr>
            <p:cNvPr id="1302547" name="Freeform 19"/>
            <p:cNvSpPr>
              <a:spLocks/>
            </p:cNvSpPr>
            <p:nvPr/>
          </p:nvSpPr>
          <p:spPr bwMode="auto">
            <a:xfrm>
              <a:off x="4973" y="601"/>
              <a:ext cx="100" cy="122"/>
            </a:xfrm>
            <a:custGeom>
              <a:avLst/>
              <a:gdLst>
                <a:gd name="T0" fmla="*/ 60 w 409"/>
                <a:gd name="T1" fmla="*/ 479 h 496"/>
                <a:gd name="T2" fmla="*/ 60 w 409"/>
                <a:gd name="T3" fmla="*/ 17 h 496"/>
                <a:gd name="T4" fmla="*/ 0 w 409"/>
                <a:gd name="T5" fmla="*/ 17 h 496"/>
                <a:gd name="T6" fmla="*/ 0 w 409"/>
                <a:gd name="T7" fmla="*/ 0 h 496"/>
                <a:gd name="T8" fmla="*/ 130 w 409"/>
                <a:gd name="T9" fmla="*/ 0 h 496"/>
                <a:gd name="T10" fmla="*/ 130 w 409"/>
                <a:gd name="T11" fmla="*/ 221 h 496"/>
                <a:gd name="T12" fmla="*/ 132 w 409"/>
                <a:gd name="T13" fmla="*/ 221 h 496"/>
                <a:gd name="T14" fmla="*/ 252 w 409"/>
                <a:gd name="T15" fmla="*/ 148 h 496"/>
                <a:gd name="T16" fmla="*/ 354 w 409"/>
                <a:gd name="T17" fmla="*/ 246 h 496"/>
                <a:gd name="T18" fmla="*/ 354 w 409"/>
                <a:gd name="T19" fmla="*/ 479 h 496"/>
                <a:gd name="T20" fmla="*/ 409 w 409"/>
                <a:gd name="T21" fmla="*/ 479 h 496"/>
                <a:gd name="T22" fmla="*/ 409 w 409"/>
                <a:gd name="T23" fmla="*/ 496 h 496"/>
                <a:gd name="T24" fmla="*/ 228 w 409"/>
                <a:gd name="T25" fmla="*/ 496 h 496"/>
                <a:gd name="T26" fmla="*/ 228 w 409"/>
                <a:gd name="T27" fmla="*/ 479 h 496"/>
                <a:gd name="T28" fmla="*/ 283 w 409"/>
                <a:gd name="T29" fmla="*/ 479 h 496"/>
                <a:gd name="T30" fmla="*/ 283 w 409"/>
                <a:gd name="T31" fmla="*/ 249 h 496"/>
                <a:gd name="T32" fmla="*/ 228 w 409"/>
                <a:gd name="T33" fmla="*/ 173 h 496"/>
                <a:gd name="T34" fmla="*/ 130 w 409"/>
                <a:gd name="T35" fmla="*/ 299 h 496"/>
                <a:gd name="T36" fmla="*/ 130 w 409"/>
                <a:gd name="T37" fmla="*/ 479 h 496"/>
                <a:gd name="T38" fmla="*/ 185 w 409"/>
                <a:gd name="T39" fmla="*/ 479 h 496"/>
                <a:gd name="T40" fmla="*/ 185 w 409"/>
                <a:gd name="T41" fmla="*/ 496 h 496"/>
                <a:gd name="T42" fmla="*/ 0 w 409"/>
                <a:gd name="T43" fmla="*/ 496 h 496"/>
                <a:gd name="T44" fmla="*/ 0 w 409"/>
                <a:gd name="T45" fmla="*/ 479 h 496"/>
                <a:gd name="T46" fmla="*/ 60 w 409"/>
                <a:gd name="T47" fmla="*/ 479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9" h="496">
                  <a:moveTo>
                    <a:pt x="60" y="479"/>
                  </a:moveTo>
                  <a:cubicBezTo>
                    <a:pt x="60" y="17"/>
                    <a:pt x="60" y="17"/>
                    <a:pt x="60" y="17"/>
                  </a:cubicBezTo>
                  <a:cubicBezTo>
                    <a:pt x="0" y="17"/>
                    <a:pt x="0" y="17"/>
                    <a:pt x="0" y="17"/>
                  </a:cubicBezTo>
                  <a:cubicBezTo>
                    <a:pt x="0" y="0"/>
                    <a:pt x="0" y="0"/>
                    <a:pt x="0" y="0"/>
                  </a:cubicBezTo>
                  <a:cubicBezTo>
                    <a:pt x="130" y="0"/>
                    <a:pt x="130" y="0"/>
                    <a:pt x="130" y="0"/>
                  </a:cubicBezTo>
                  <a:cubicBezTo>
                    <a:pt x="130" y="221"/>
                    <a:pt x="130" y="221"/>
                    <a:pt x="130" y="221"/>
                  </a:cubicBezTo>
                  <a:cubicBezTo>
                    <a:pt x="132" y="221"/>
                    <a:pt x="132" y="221"/>
                    <a:pt x="132" y="221"/>
                  </a:cubicBezTo>
                  <a:cubicBezTo>
                    <a:pt x="153" y="174"/>
                    <a:pt x="195" y="148"/>
                    <a:pt x="252" y="148"/>
                  </a:cubicBezTo>
                  <a:cubicBezTo>
                    <a:pt x="320" y="148"/>
                    <a:pt x="354" y="176"/>
                    <a:pt x="354" y="246"/>
                  </a:cubicBezTo>
                  <a:cubicBezTo>
                    <a:pt x="354" y="479"/>
                    <a:pt x="354" y="479"/>
                    <a:pt x="354" y="479"/>
                  </a:cubicBezTo>
                  <a:cubicBezTo>
                    <a:pt x="409" y="479"/>
                    <a:pt x="409" y="479"/>
                    <a:pt x="409" y="479"/>
                  </a:cubicBezTo>
                  <a:cubicBezTo>
                    <a:pt x="409" y="496"/>
                    <a:pt x="409" y="496"/>
                    <a:pt x="409" y="496"/>
                  </a:cubicBezTo>
                  <a:cubicBezTo>
                    <a:pt x="228" y="496"/>
                    <a:pt x="228" y="496"/>
                    <a:pt x="228" y="496"/>
                  </a:cubicBezTo>
                  <a:cubicBezTo>
                    <a:pt x="228" y="479"/>
                    <a:pt x="228" y="479"/>
                    <a:pt x="228" y="479"/>
                  </a:cubicBezTo>
                  <a:cubicBezTo>
                    <a:pt x="283" y="479"/>
                    <a:pt x="283" y="479"/>
                    <a:pt x="283" y="479"/>
                  </a:cubicBezTo>
                  <a:cubicBezTo>
                    <a:pt x="283" y="249"/>
                    <a:pt x="283" y="249"/>
                    <a:pt x="283" y="249"/>
                  </a:cubicBezTo>
                  <a:cubicBezTo>
                    <a:pt x="283" y="211"/>
                    <a:pt x="276" y="173"/>
                    <a:pt x="228" y="173"/>
                  </a:cubicBezTo>
                  <a:cubicBezTo>
                    <a:pt x="163" y="173"/>
                    <a:pt x="130" y="234"/>
                    <a:pt x="130" y="299"/>
                  </a:cubicBezTo>
                  <a:cubicBezTo>
                    <a:pt x="130" y="479"/>
                    <a:pt x="130" y="479"/>
                    <a:pt x="130" y="479"/>
                  </a:cubicBezTo>
                  <a:cubicBezTo>
                    <a:pt x="185" y="479"/>
                    <a:pt x="185" y="479"/>
                    <a:pt x="185" y="479"/>
                  </a:cubicBezTo>
                  <a:cubicBezTo>
                    <a:pt x="185" y="496"/>
                    <a:pt x="185" y="496"/>
                    <a:pt x="185" y="496"/>
                  </a:cubicBezTo>
                  <a:cubicBezTo>
                    <a:pt x="0" y="496"/>
                    <a:pt x="0" y="496"/>
                    <a:pt x="0" y="496"/>
                  </a:cubicBezTo>
                  <a:cubicBezTo>
                    <a:pt x="0" y="479"/>
                    <a:pt x="0" y="479"/>
                    <a:pt x="0" y="479"/>
                  </a:cubicBezTo>
                  <a:cubicBezTo>
                    <a:pt x="60" y="479"/>
                    <a:pt x="60" y="479"/>
                    <a:pt x="60" y="479"/>
                  </a:cubicBez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sz="3200" dirty="0">
                <a:solidFill>
                  <a:srgbClr val="00004E"/>
                </a:solidFill>
                <a:latin typeface="Verdana" pitchFamily="34" charset="0"/>
              </a:endParaRPr>
            </a:p>
          </p:txBody>
        </p:sp>
        <p:sp>
          <p:nvSpPr>
            <p:cNvPr id="1302548" name="Freeform 20"/>
            <p:cNvSpPr>
              <a:spLocks noEditPoints="1"/>
            </p:cNvSpPr>
            <p:nvPr/>
          </p:nvSpPr>
          <p:spPr bwMode="auto">
            <a:xfrm>
              <a:off x="4877" y="778"/>
              <a:ext cx="731" cy="46"/>
            </a:xfrm>
            <a:custGeom>
              <a:avLst/>
              <a:gdLst>
                <a:gd name="T0" fmla="*/ 884 w 2974"/>
                <a:gd name="T1" fmla="*/ 72 h 186"/>
                <a:gd name="T2" fmla="*/ 889 w 2974"/>
                <a:gd name="T3" fmla="*/ 38 h 186"/>
                <a:gd name="T4" fmla="*/ 776 w 2974"/>
                <a:gd name="T5" fmla="*/ 182 h 186"/>
                <a:gd name="T6" fmla="*/ 345 w 2974"/>
                <a:gd name="T7" fmla="*/ 148 h 186"/>
                <a:gd name="T8" fmla="*/ 382 w 2974"/>
                <a:gd name="T9" fmla="*/ 73 h 186"/>
                <a:gd name="T10" fmla="*/ 409 w 2974"/>
                <a:gd name="T11" fmla="*/ 3 h 186"/>
                <a:gd name="T12" fmla="*/ 412 w 2974"/>
                <a:gd name="T13" fmla="*/ 182 h 186"/>
                <a:gd name="T14" fmla="*/ 694 w 2974"/>
                <a:gd name="T15" fmla="*/ 3 h 186"/>
                <a:gd name="T16" fmla="*/ 637 w 2974"/>
                <a:gd name="T17" fmla="*/ 31 h 186"/>
                <a:gd name="T18" fmla="*/ 589 w 2974"/>
                <a:gd name="T19" fmla="*/ 182 h 186"/>
                <a:gd name="T20" fmla="*/ 695 w 2974"/>
                <a:gd name="T21" fmla="*/ 105 h 186"/>
                <a:gd name="T22" fmla="*/ 742 w 2974"/>
                <a:gd name="T23" fmla="*/ 31 h 186"/>
                <a:gd name="T24" fmla="*/ 972 w 2974"/>
                <a:gd name="T25" fmla="*/ 3 h 186"/>
                <a:gd name="T26" fmla="*/ 966 w 2974"/>
                <a:gd name="T27" fmla="*/ 182 h 186"/>
                <a:gd name="T28" fmla="*/ 1071 w 2974"/>
                <a:gd name="T29" fmla="*/ 182 h 186"/>
                <a:gd name="T30" fmla="*/ 137 w 2974"/>
                <a:gd name="T31" fmla="*/ 38 h 186"/>
                <a:gd name="T32" fmla="*/ 230 w 2974"/>
                <a:gd name="T33" fmla="*/ 182 h 186"/>
                <a:gd name="T34" fmla="*/ 273 w 2974"/>
                <a:gd name="T35" fmla="*/ 3 h 186"/>
                <a:gd name="T36" fmla="*/ 1201 w 2974"/>
                <a:gd name="T37" fmla="*/ 39 h 186"/>
                <a:gd name="T38" fmla="*/ 1149 w 2974"/>
                <a:gd name="T39" fmla="*/ 153 h 186"/>
                <a:gd name="T40" fmla="*/ 1147 w 2974"/>
                <a:gd name="T41" fmla="*/ 46 h 186"/>
                <a:gd name="T42" fmla="*/ 437 w 2974"/>
                <a:gd name="T43" fmla="*/ 182 h 186"/>
                <a:gd name="T44" fmla="*/ 564 w 2974"/>
                <a:gd name="T45" fmla="*/ 55 h 186"/>
                <a:gd name="T46" fmla="*/ 491 w 2974"/>
                <a:gd name="T47" fmla="*/ 36 h 186"/>
                <a:gd name="T48" fmla="*/ 106 w 2974"/>
                <a:gd name="T49" fmla="*/ 39 h 186"/>
                <a:gd name="T50" fmla="*/ 53 w 2974"/>
                <a:gd name="T51" fmla="*/ 153 h 186"/>
                <a:gd name="T52" fmla="*/ 51 w 2974"/>
                <a:gd name="T53" fmla="*/ 46 h 186"/>
                <a:gd name="T54" fmla="*/ 2295 w 2974"/>
                <a:gd name="T55" fmla="*/ 3 h 186"/>
                <a:gd name="T56" fmla="*/ 2197 w 2974"/>
                <a:gd name="T57" fmla="*/ 3 h 186"/>
                <a:gd name="T58" fmla="*/ 2313 w 2974"/>
                <a:gd name="T59" fmla="*/ 73 h 186"/>
                <a:gd name="T60" fmla="*/ 2376 w 2974"/>
                <a:gd name="T61" fmla="*/ 3 h 186"/>
                <a:gd name="T62" fmla="*/ 2603 w 2974"/>
                <a:gd name="T63" fmla="*/ 93 h 186"/>
                <a:gd name="T64" fmla="*/ 2553 w 2974"/>
                <a:gd name="T65" fmla="*/ 93 h 186"/>
                <a:gd name="T66" fmla="*/ 2174 w 2974"/>
                <a:gd name="T67" fmla="*/ 48 h 186"/>
                <a:gd name="T68" fmla="*/ 2047 w 2974"/>
                <a:gd name="T69" fmla="*/ 182 h 186"/>
                <a:gd name="T70" fmla="*/ 2123 w 2974"/>
                <a:gd name="T71" fmla="*/ 134 h 186"/>
                <a:gd name="T72" fmla="*/ 2167 w 2974"/>
                <a:gd name="T73" fmla="*/ 122 h 186"/>
                <a:gd name="T74" fmla="*/ 2129 w 2974"/>
                <a:gd name="T75" fmla="*/ 55 h 186"/>
                <a:gd name="T76" fmla="*/ 2787 w 2974"/>
                <a:gd name="T77" fmla="*/ 93 h 186"/>
                <a:gd name="T78" fmla="*/ 2737 w 2974"/>
                <a:gd name="T79" fmla="*/ 93 h 186"/>
                <a:gd name="T80" fmla="*/ 1403 w 2974"/>
                <a:gd name="T81" fmla="*/ 93 h 186"/>
                <a:gd name="T82" fmla="*/ 1353 w 2974"/>
                <a:gd name="T83" fmla="*/ 93 h 186"/>
                <a:gd name="T84" fmla="*/ 2815 w 2974"/>
                <a:gd name="T85" fmla="*/ 155 h 186"/>
                <a:gd name="T86" fmla="*/ 2877 w 2974"/>
                <a:gd name="T87" fmla="*/ 148 h 186"/>
                <a:gd name="T88" fmla="*/ 2877 w 2974"/>
                <a:gd name="T89" fmla="*/ 148 h 186"/>
                <a:gd name="T90" fmla="*/ 1849 w 2974"/>
                <a:gd name="T91" fmla="*/ 182 h 186"/>
                <a:gd name="T92" fmla="*/ 1964 w 2974"/>
                <a:gd name="T93" fmla="*/ 143 h 186"/>
                <a:gd name="T94" fmla="*/ 1961 w 2974"/>
                <a:gd name="T95" fmla="*/ 3 h 186"/>
                <a:gd name="T96" fmla="*/ 1955 w 2974"/>
                <a:gd name="T97" fmla="*/ 110 h 186"/>
                <a:gd name="T98" fmla="*/ 1476 w 2974"/>
                <a:gd name="T99" fmla="*/ 3 h 186"/>
                <a:gd name="T100" fmla="*/ 1470 w 2974"/>
                <a:gd name="T101" fmla="*/ 182 h 186"/>
                <a:gd name="T102" fmla="*/ 1575 w 2974"/>
                <a:gd name="T103" fmla="*/ 182 h 186"/>
                <a:gd name="T104" fmla="*/ 1831 w 2974"/>
                <a:gd name="T105" fmla="*/ 3 h 186"/>
                <a:gd name="T106" fmla="*/ 1725 w 2974"/>
                <a:gd name="T107" fmla="*/ 72 h 186"/>
                <a:gd name="T108" fmla="*/ 1678 w 2974"/>
                <a:gd name="T109" fmla="*/ 155 h 186"/>
                <a:gd name="T110" fmla="*/ 1754 w 2974"/>
                <a:gd name="T111" fmla="*/ 103 h 186"/>
                <a:gd name="T112" fmla="*/ 1830 w 2974"/>
                <a:gd name="T113" fmla="*/ 15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74" h="186">
                  <a:moveTo>
                    <a:pt x="825" y="148"/>
                  </a:moveTo>
                  <a:cubicBezTo>
                    <a:pt x="825" y="106"/>
                    <a:pt x="825" y="106"/>
                    <a:pt x="825" y="106"/>
                  </a:cubicBezTo>
                  <a:cubicBezTo>
                    <a:pt x="862" y="106"/>
                    <a:pt x="862" y="106"/>
                    <a:pt x="862" y="106"/>
                  </a:cubicBezTo>
                  <a:cubicBezTo>
                    <a:pt x="871" y="106"/>
                    <a:pt x="879" y="106"/>
                    <a:pt x="884" y="107"/>
                  </a:cubicBezTo>
                  <a:cubicBezTo>
                    <a:pt x="884" y="72"/>
                    <a:pt x="884" y="72"/>
                    <a:pt x="884" y="72"/>
                  </a:cubicBezTo>
                  <a:cubicBezTo>
                    <a:pt x="879" y="73"/>
                    <a:pt x="868" y="73"/>
                    <a:pt x="862" y="73"/>
                  </a:cubicBezTo>
                  <a:cubicBezTo>
                    <a:pt x="825" y="73"/>
                    <a:pt x="825" y="73"/>
                    <a:pt x="825" y="73"/>
                  </a:cubicBezTo>
                  <a:cubicBezTo>
                    <a:pt x="825" y="37"/>
                    <a:pt x="825" y="37"/>
                    <a:pt x="825" y="37"/>
                  </a:cubicBezTo>
                  <a:cubicBezTo>
                    <a:pt x="862" y="37"/>
                    <a:pt x="862" y="37"/>
                    <a:pt x="862" y="37"/>
                  </a:cubicBezTo>
                  <a:cubicBezTo>
                    <a:pt x="871" y="37"/>
                    <a:pt x="881" y="37"/>
                    <a:pt x="889" y="38"/>
                  </a:cubicBezTo>
                  <a:cubicBezTo>
                    <a:pt x="889" y="3"/>
                    <a:pt x="889" y="3"/>
                    <a:pt x="889" y="3"/>
                  </a:cubicBezTo>
                  <a:cubicBezTo>
                    <a:pt x="776" y="3"/>
                    <a:pt x="776" y="3"/>
                    <a:pt x="776" y="3"/>
                  </a:cubicBezTo>
                  <a:cubicBezTo>
                    <a:pt x="778" y="11"/>
                    <a:pt x="778" y="17"/>
                    <a:pt x="778" y="31"/>
                  </a:cubicBezTo>
                  <a:cubicBezTo>
                    <a:pt x="778" y="155"/>
                    <a:pt x="778" y="155"/>
                    <a:pt x="778" y="155"/>
                  </a:cubicBezTo>
                  <a:cubicBezTo>
                    <a:pt x="778" y="168"/>
                    <a:pt x="778" y="174"/>
                    <a:pt x="776" y="182"/>
                  </a:cubicBezTo>
                  <a:cubicBezTo>
                    <a:pt x="892" y="182"/>
                    <a:pt x="892" y="182"/>
                    <a:pt x="892" y="182"/>
                  </a:cubicBezTo>
                  <a:cubicBezTo>
                    <a:pt x="892" y="147"/>
                    <a:pt x="892" y="147"/>
                    <a:pt x="892" y="147"/>
                  </a:cubicBezTo>
                  <a:cubicBezTo>
                    <a:pt x="880" y="148"/>
                    <a:pt x="873" y="148"/>
                    <a:pt x="862" y="148"/>
                  </a:cubicBezTo>
                  <a:lnTo>
                    <a:pt x="825" y="148"/>
                  </a:lnTo>
                  <a:close/>
                  <a:moveTo>
                    <a:pt x="345" y="148"/>
                  </a:moveTo>
                  <a:cubicBezTo>
                    <a:pt x="345" y="106"/>
                    <a:pt x="345" y="106"/>
                    <a:pt x="345" y="106"/>
                  </a:cubicBezTo>
                  <a:cubicBezTo>
                    <a:pt x="382" y="106"/>
                    <a:pt x="382" y="106"/>
                    <a:pt x="382" y="106"/>
                  </a:cubicBezTo>
                  <a:cubicBezTo>
                    <a:pt x="390" y="106"/>
                    <a:pt x="398" y="106"/>
                    <a:pt x="404" y="107"/>
                  </a:cubicBezTo>
                  <a:cubicBezTo>
                    <a:pt x="404" y="72"/>
                    <a:pt x="404" y="72"/>
                    <a:pt x="404" y="72"/>
                  </a:cubicBezTo>
                  <a:cubicBezTo>
                    <a:pt x="398" y="73"/>
                    <a:pt x="388" y="73"/>
                    <a:pt x="382" y="73"/>
                  </a:cubicBezTo>
                  <a:cubicBezTo>
                    <a:pt x="345" y="73"/>
                    <a:pt x="345" y="73"/>
                    <a:pt x="345" y="73"/>
                  </a:cubicBezTo>
                  <a:cubicBezTo>
                    <a:pt x="345" y="37"/>
                    <a:pt x="345" y="37"/>
                    <a:pt x="345" y="37"/>
                  </a:cubicBezTo>
                  <a:cubicBezTo>
                    <a:pt x="382" y="37"/>
                    <a:pt x="382" y="37"/>
                    <a:pt x="382" y="37"/>
                  </a:cubicBezTo>
                  <a:cubicBezTo>
                    <a:pt x="391" y="37"/>
                    <a:pt x="401" y="37"/>
                    <a:pt x="409" y="38"/>
                  </a:cubicBezTo>
                  <a:cubicBezTo>
                    <a:pt x="409" y="3"/>
                    <a:pt x="409" y="3"/>
                    <a:pt x="409" y="3"/>
                  </a:cubicBezTo>
                  <a:cubicBezTo>
                    <a:pt x="296" y="3"/>
                    <a:pt x="296" y="3"/>
                    <a:pt x="296" y="3"/>
                  </a:cubicBezTo>
                  <a:cubicBezTo>
                    <a:pt x="298" y="11"/>
                    <a:pt x="298" y="17"/>
                    <a:pt x="298" y="31"/>
                  </a:cubicBezTo>
                  <a:cubicBezTo>
                    <a:pt x="298" y="155"/>
                    <a:pt x="298" y="155"/>
                    <a:pt x="298" y="155"/>
                  </a:cubicBezTo>
                  <a:cubicBezTo>
                    <a:pt x="298" y="168"/>
                    <a:pt x="298" y="174"/>
                    <a:pt x="296" y="182"/>
                  </a:cubicBezTo>
                  <a:cubicBezTo>
                    <a:pt x="412" y="182"/>
                    <a:pt x="412" y="182"/>
                    <a:pt x="412" y="182"/>
                  </a:cubicBezTo>
                  <a:cubicBezTo>
                    <a:pt x="412" y="147"/>
                    <a:pt x="412" y="147"/>
                    <a:pt x="412" y="147"/>
                  </a:cubicBezTo>
                  <a:cubicBezTo>
                    <a:pt x="400" y="148"/>
                    <a:pt x="392" y="148"/>
                    <a:pt x="382" y="148"/>
                  </a:cubicBezTo>
                  <a:lnTo>
                    <a:pt x="345" y="148"/>
                  </a:lnTo>
                  <a:close/>
                  <a:moveTo>
                    <a:pt x="744" y="3"/>
                  </a:moveTo>
                  <a:cubicBezTo>
                    <a:pt x="694" y="3"/>
                    <a:pt x="694" y="3"/>
                    <a:pt x="694" y="3"/>
                  </a:cubicBezTo>
                  <a:cubicBezTo>
                    <a:pt x="695" y="11"/>
                    <a:pt x="695" y="17"/>
                    <a:pt x="695" y="31"/>
                  </a:cubicBezTo>
                  <a:cubicBezTo>
                    <a:pt x="695" y="72"/>
                    <a:pt x="695" y="72"/>
                    <a:pt x="695" y="72"/>
                  </a:cubicBezTo>
                  <a:cubicBezTo>
                    <a:pt x="687" y="71"/>
                    <a:pt x="679" y="71"/>
                    <a:pt x="666" y="71"/>
                  </a:cubicBezTo>
                  <a:cubicBezTo>
                    <a:pt x="653" y="71"/>
                    <a:pt x="645" y="71"/>
                    <a:pt x="637" y="72"/>
                  </a:cubicBezTo>
                  <a:cubicBezTo>
                    <a:pt x="637" y="31"/>
                    <a:pt x="637" y="31"/>
                    <a:pt x="637" y="31"/>
                  </a:cubicBezTo>
                  <a:cubicBezTo>
                    <a:pt x="637" y="17"/>
                    <a:pt x="637" y="11"/>
                    <a:pt x="638" y="3"/>
                  </a:cubicBezTo>
                  <a:cubicBezTo>
                    <a:pt x="589" y="3"/>
                    <a:pt x="589" y="3"/>
                    <a:pt x="589" y="3"/>
                  </a:cubicBezTo>
                  <a:cubicBezTo>
                    <a:pt x="590" y="11"/>
                    <a:pt x="590" y="17"/>
                    <a:pt x="590" y="31"/>
                  </a:cubicBezTo>
                  <a:cubicBezTo>
                    <a:pt x="590" y="155"/>
                    <a:pt x="590" y="155"/>
                    <a:pt x="590" y="155"/>
                  </a:cubicBezTo>
                  <a:cubicBezTo>
                    <a:pt x="590" y="168"/>
                    <a:pt x="590" y="174"/>
                    <a:pt x="589" y="182"/>
                  </a:cubicBezTo>
                  <a:cubicBezTo>
                    <a:pt x="638" y="182"/>
                    <a:pt x="638" y="182"/>
                    <a:pt x="638" y="182"/>
                  </a:cubicBezTo>
                  <a:cubicBezTo>
                    <a:pt x="637" y="174"/>
                    <a:pt x="637" y="168"/>
                    <a:pt x="637" y="155"/>
                  </a:cubicBezTo>
                  <a:cubicBezTo>
                    <a:pt x="637" y="105"/>
                    <a:pt x="637" y="105"/>
                    <a:pt x="637" y="105"/>
                  </a:cubicBezTo>
                  <a:cubicBezTo>
                    <a:pt x="645" y="103"/>
                    <a:pt x="653" y="103"/>
                    <a:pt x="666" y="103"/>
                  </a:cubicBezTo>
                  <a:cubicBezTo>
                    <a:pt x="679" y="103"/>
                    <a:pt x="687" y="103"/>
                    <a:pt x="695" y="105"/>
                  </a:cubicBezTo>
                  <a:cubicBezTo>
                    <a:pt x="695" y="155"/>
                    <a:pt x="695" y="155"/>
                    <a:pt x="695" y="155"/>
                  </a:cubicBezTo>
                  <a:cubicBezTo>
                    <a:pt x="695" y="168"/>
                    <a:pt x="695" y="174"/>
                    <a:pt x="694" y="182"/>
                  </a:cubicBezTo>
                  <a:cubicBezTo>
                    <a:pt x="744" y="182"/>
                    <a:pt x="744" y="182"/>
                    <a:pt x="744" y="182"/>
                  </a:cubicBezTo>
                  <a:cubicBezTo>
                    <a:pt x="742" y="174"/>
                    <a:pt x="742" y="168"/>
                    <a:pt x="742" y="155"/>
                  </a:cubicBezTo>
                  <a:cubicBezTo>
                    <a:pt x="742" y="31"/>
                    <a:pt x="742" y="31"/>
                    <a:pt x="742" y="31"/>
                  </a:cubicBezTo>
                  <a:cubicBezTo>
                    <a:pt x="742" y="17"/>
                    <a:pt x="742" y="11"/>
                    <a:pt x="744" y="3"/>
                  </a:cubicBezTo>
                  <a:close/>
                  <a:moveTo>
                    <a:pt x="1032" y="31"/>
                  </a:moveTo>
                  <a:cubicBezTo>
                    <a:pt x="1032" y="114"/>
                    <a:pt x="1032" y="114"/>
                    <a:pt x="1032" y="114"/>
                  </a:cubicBezTo>
                  <a:cubicBezTo>
                    <a:pt x="1031" y="114"/>
                    <a:pt x="1031" y="114"/>
                    <a:pt x="1031" y="114"/>
                  </a:cubicBezTo>
                  <a:cubicBezTo>
                    <a:pt x="972" y="3"/>
                    <a:pt x="972" y="3"/>
                    <a:pt x="972" y="3"/>
                  </a:cubicBezTo>
                  <a:cubicBezTo>
                    <a:pt x="924" y="3"/>
                    <a:pt x="924" y="3"/>
                    <a:pt x="924" y="3"/>
                  </a:cubicBezTo>
                  <a:cubicBezTo>
                    <a:pt x="925" y="11"/>
                    <a:pt x="925" y="17"/>
                    <a:pt x="925" y="31"/>
                  </a:cubicBezTo>
                  <a:cubicBezTo>
                    <a:pt x="925" y="155"/>
                    <a:pt x="925" y="155"/>
                    <a:pt x="925" y="155"/>
                  </a:cubicBezTo>
                  <a:cubicBezTo>
                    <a:pt x="925" y="168"/>
                    <a:pt x="925" y="174"/>
                    <a:pt x="924" y="182"/>
                  </a:cubicBezTo>
                  <a:cubicBezTo>
                    <a:pt x="966" y="182"/>
                    <a:pt x="966" y="182"/>
                    <a:pt x="966" y="182"/>
                  </a:cubicBezTo>
                  <a:cubicBezTo>
                    <a:pt x="964" y="174"/>
                    <a:pt x="964" y="168"/>
                    <a:pt x="964" y="155"/>
                  </a:cubicBezTo>
                  <a:cubicBezTo>
                    <a:pt x="964" y="72"/>
                    <a:pt x="964" y="72"/>
                    <a:pt x="964" y="72"/>
                  </a:cubicBezTo>
                  <a:cubicBezTo>
                    <a:pt x="965" y="72"/>
                    <a:pt x="965" y="72"/>
                    <a:pt x="965" y="72"/>
                  </a:cubicBezTo>
                  <a:cubicBezTo>
                    <a:pt x="1024" y="182"/>
                    <a:pt x="1024" y="182"/>
                    <a:pt x="1024" y="182"/>
                  </a:cubicBezTo>
                  <a:cubicBezTo>
                    <a:pt x="1071" y="182"/>
                    <a:pt x="1071" y="182"/>
                    <a:pt x="1071" y="182"/>
                  </a:cubicBezTo>
                  <a:cubicBezTo>
                    <a:pt x="1071" y="31"/>
                    <a:pt x="1071" y="31"/>
                    <a:pt x="1071" y="31"/>
                  </a:cubicBezTo>
                  <a:cubicBezTo>
                    <a:pt x="1071" y="17"/>
                    <a:pt x="1071" y="11"/>
                    <a:pt x="1072" y="3"/>
                  </a:cubicBezTo>
                  <a:cubicBezTo>
                    <a:pt x="1030" y="3"/>
                    <a:pt x="1030" y="3"/>
                    <a:pt x="1030" y="3"/>
                  </a:cubicBezTo>
                  <a:cubicBezTo>
                    <a:pt x="1032" y="11"/>
                    <a:pt x="1032" y="17"/>
                    <a:pt x="1032" y="31"/>
                  </a:cubicBezTo>
                  <a:close/>
                  <a:moveTo>
                    <a:pt x="137" y="38"/>
                  </a:moveTo>
                  <a:cubicBezTo>
                    <a:pt x="144" y="37"/>
                    <a:pt x="153" y="37"/>
                    <a:pt x="163" y="37"/>
                  </a:cubicBezTo>
                  <a:cubicBezTo>
                    <a:pt x="182" y="37"/>
                    <a:pt x="182" y="37"/>
                    <a:pt x="182" y="37"/>
                  </a:cubicBezTo>
                  <a:cubicBezTo>
                    <a:pt x="182" y="155"/>
                    <a:pt x="182" y="155"/>
                    <a:pt x="182" y="155"/>
                  </a:cubicBezTo>
                  <a:cubicBezTo>
                    <a:pt x="182" y="168"/>
                    <a:pt x="182" y="174"/>
                    <a:pt x="180" y="182"/>
                  </a:cubicBezTo>
                  <a:cubicBezTo>
                    <a:pt x="230" y="182"/>
                    <a:pt x="230" y="182"/>
                    <a:pt x="230" y="182"/>
                  </a:cubicBezTo>
                  <a:cubicBezTo>
                    <a:pt x="229" y="174"/>
                    <a:pt x="229" y="168"/>
                    <a:pt x="229" y="155"/>
                  </a:cubicBezTo>
                  <a:cubicBezTo>
                    <a:pt x="229" y="37"/>
                    <a:pt x="229" y="37"/>
                    <a:pt x="229" y="37"/>
                  </a:cubicBezTo>
                  <a:cubicBezTo>
                    <a:pt x="247" y="37"/>
                    <a:pt x="247" y="37"/>
                    <a:pt x="247" y="37"/>
                  </a:cubicBezTo>
                  <a:cubicBezTo>
                    <a:pt x="258" y="37"/>
                    <a:pt x="267" y="37"/>
                    <a:pt x="273" y="38"/>
                  </a:cubicBezTo>
                  <a:cubicBezTo>
                    <a:pt x="273" y="3"/>
                    <a:pt x="273" y="3"/>
                    <a:pt x="273" y="3"/>
                  </a:cubicBezTo>
                  <a:cubicBezTo>
                    <a:pt x="137" y="3"/>
                    <a:pt x="137" y="3"/>
                    <a:pt x="137" y="3"/>
                  </a:cubicBezTo>
                  <a:lnTo>
                    <a:pt x="137" y="38"/>
                  </a:lnTo>
                  <a:close/>
                  <a:moveTo>
                    <a:pt x="1147" y="46"/>
                  </a:moveTo>
                  <a:cubicBezTo>
                    <a:pt x="1147" y="37"/>
                    <a:pt x="1155" y="31"/>
                    <a:pt x="1166" y="31"/>
                  </a:cubicBezTo>
                  <a:cubicBezTo>
                    <a:pt x="1180" y="31"/>
                    <a:pt x="1196" y="37"/>
                    <a:pt x="1201" y="39"/>
                  </a:cubicBezTo>
                  <a:cubicBezTo>
                    <a:pt x="1210" y="6"/>
                    <a:pt x="1210" y="6"/>
                    <a:pt x="1210" y="6"/>
                  </a:cubicBezTo>
                  <a:cubicBezTo>
                    <a:pt x="1200" y="4"/>
                    <a:pt x="1184" y="0"/>
                    <a:pt x="1156" y="0"/>
                  </a:cubicBezTo>
                  <a:cubicBezTo>
                    <a:pt x="1126" y="0"/>
                    <a:pt x="1098" y="18"/>
                    <a:pt x="1098" y="53"/>
                  </a:cubicBezTo>
                  <a:cubicBezTo>
                    <a:pt x="1098" y="104"/>
                    <a:pt x="1172" y="108"/>
                    <a:pt x="1172" y="134"/>
                  </a:cubicBezTo>
                  <a:cubicBezTo>
                    <a:pt x="1172" y="146"/>
                    <a:pt x="1163" y="153"/>
                    <a:pt x="1149" y="153"/>
                  </a:cubicBezTo>
                  <a:cubicBezTo>
                    <a:pt x="1127" y="153"/>
                    <a:pt x="1111" y="145"/>
                    <a:pt x="1104" y="142"/>
                  </a:cubicBezTo>
                  <a:cubicBezTo>
                    <a:pt x="1095" y="176"/>
                    <a:pt x="1095" y="176"/>
                    <a:pt x="1095" y="176"/>
                  </a:cubicBezTo>
                  <a:cubicBezTo>
                    <a:pt x="1105" y="179"/>
                    <a:pt x="1125" y="186"/>
                    <a:pt x="1155" y="186"/>
                  </a:cubicBezTo>
                  <a:cubicBezTo>
                    <a:pt x="1192" y="186"/>
                    <a:pt x="1221" y="166"/>
                    <a:pt x="1221" y="128"/>
                  </a:cubicBezTo>
                  <a:cubicBezTo>
                    <a:pt x="1221" y="74"/>
                    <a:pt x="1147" y="71"/>
                    <a:pt x="1147" y="46"/>
                  </a:cubicBezTo>
                  <a:close/>
                  <a:moveTo>
                    <a:pt x="507" y="3"/>
                  </a:moveTo>
                  <a:cubicBezTo>
                    <a:pt x="437" y="3"/>
                    <a:pt x="437" y="3"/>
                    <a:pt x="437" y="3"/>
                  </a:cubicBezTo>
                  <a:cubicBezTo>
                    <a:pt x="439" y="11"/>
                    <a:pt x="439" y="17"/>
                    <a:pt x="439" y="31"/>
                  </a:cubicBezTo>
                  <a:cubicBezTo>
                    <a:pt x="439" y="155"/>
                    <a:pt x="439" y="155"/>
                    <a:pt x="439" y="155"/>
                  </a:cubicBezTo>
                  <a:cubicBezTo>
                    <a:pt x="439" y="168"/>
                    <a:pt x="439" y="174"/>
                    <a:pt x="437" y="182"/>
                  </a:cubicBezTo>
                  <a:cubicBezTo>
                    <a:pt x="487" y="182"/>
                    <a:pt x="487" y="182"/>
                    <a:pt x="487" y="182"/>
                  </a:cubicBezTo>
                  <a:cubicBezTo>
                    <a:pt x="486" y="174"/>
                    <a:pt x="486" y="168"/>
                    <a:pt x="486" y="155"/>
                  </a:cubicBezTo>
                  <a:cubicBezTo>
                    <a:pt x="486" y="110"/>
                    <a:pt x="486" y="110"/>
                    <a:pt x="486" y="110"/>
                  </a:cubicBezTo>
                  <a:cubicBezTo>
                    <a:pt x="496" y="110"/>
                    <a:pt x="496" y="110"/>
                    <a:pt x="496" y="110"/>
                  </a:cubicBezTo>
                  <a:cubicBezTo>
                    <a:pt x="531" y="110"/>
                    <a:pt x="564" y="100"/>
                    <a:pt x="564" y="55"/>
                  </a:cubicBezTo>
                  <a:cubicBezTo>
                    <a:pt x="564" y="15"/>
                    <a:pt x="538" y="3"/>
                    <a:pt x="507" y="3"/>
                  </a:cubicBezTo>
                  <a:close/>
                  <a:moveTo>
                    <a:pt x="491" y="78"/>
                  </a:moveTo>
                  <a:cubicBezTo>
                    <a:pt x="486" y="78"/>
                    <a:pt x="486" y="78"/>
                    <a:pt x="486" y="78"/>
                  </a:cubicBezTo>
                  <a:cubicBezTo>
                    <a:pt x="486" y="36"/>
                    <a:pt x="486" y="36"/>
                    <a:pt x="486" y="36"/>
                  </a:cubicBezTo>
                  <a:cubicBezTo>
                    <a:pt x="491" y="36"/>
                    <a:pt x="491" y="36"/>
                    <a:pt x="491" y="36"/>
                  </a:cubicBezTo>
                  <a:cubicBezTo>
                    <a:pt x="502" y="36"/>
                    <a:pt x="519" y="36"/>
                    <a:pt x="519" y="55"/>
                  </a:cubicBezTo>
                  <a:cubicBezTo>
                    <a:pt x="519" y="74"/>
                    <a:pt x="505" y="78"/>
                    <a:pt x="491" y="78"/>
                  </a:cubicBezTo>
                  <a:close/>
                  <a:moveTo>
                    <a:pt x="51" y="46"/>
                  </a:moveTo>
                  <a:cubicBezTo>
                    <a:pt x="51" y="37"/>
                    <a:pt x="59" y="31"/>
                    <a:pt x="71" y="31"/>
                  </a:cubicBezTo>
                  <a:cubicBezTo>
                    <a:pt x="85" y="31"/>
                    <a:pt x="101" y="37"/>
                    <a:pt x="106" y="39"/>
                  </a:cubicBezTo>
                  <a:cubicBezTo>
                    <a:pt x="114" y="6"/>
                    <a:pt x="114" y="6"/>
                    <a:pt x="114" y="6"/>
                  </a:cubicBezTo>
                  <a:cubicBezTo>
                    <a:pt x="105" y="4"/>
                    <a:pt x="88" y="0"/>
                    <a:pt x="61" y="0"/>
                  </a:cubicBezTo>
                  <a:cubicBezTo>
                    <a:pt x="30" y="0"/>
                    <a:pt x="3" y="18"/>
                    <a:pt x="3" y="53"/>
                  </a:cubicBezTo>
                  <a:cubicBezTo>
                    <a:pt x="3" y="104"/>
                    <a:pt x="77" y="108"/>
                    <a:pt x="77" y="134"/>
                  </a:cubicBezTo>
                  <a:cubicBezTo>
                    <a:pt x="77" y="146"/>
                    <a:pt x="67" y="153"/>
                    <a:pt x="53" y="153"/>
                  </a:cubicBezTo>
                  <a:cubicBezTo>
                    <a:pt x="32" y="153"/>
                    <a:pt x="15" y="145"/>
                    <a:pt x="9" y="142"/>
                  </a:cubicBezTo>
                  <a:cubicBezTo>
                    <a:pt x="0" y="176"/>
                    <a:pt x="0" y="176"/>
                    <a:pt x="0" y="176"/>
                  </a:cubicBezTo>
                  <a:cubicBezTo>
                    <a:pt x="9" y="179"/>
                    <a:pt x="29" y="186"/>
                    <a:pt x="60" y="186"/>
                  </a:cubicBezTo>
                  <a:cubicBezTo>
                    <a:pt x="97" y="186"/>
                    <a:pt x="125" y="166"/>
                    <a:pt x="125" y="128"/>
                  </a:cubicBezTo>
                  <a:cubicBezTo>
                    <a:pt x="125" y="74"/>
                    <a:pt x="51" y="71"/>
                    <a:pt x="51" y="46"/>
                  </a:cubicBezTo>
                  <a:close/>
                  <a:moveTo>
                    <a:pt x="2371" y="39"/>
                  </a:moveTo>
                  <a:cubicBezTo>
                    <a:pt x="2359" y="113"/>
                    <a:pt x="2359" y="113"/>
                    <a:pt x="2359" y="113"/>
                  </a:cubicBezTo>
                  <a:cubicBezTo>
                    <a:pt x="2358" y="113"/>
                    <a:pt x="2358" y="113"/>
                    <a:pt x="2358" y="113"/>
                  </a:cubicBezTo>
                  <a:cubicBezTo>
                    <a:pt x="2332" y="3"/>
                    <a:pt x="2332" y="3"/>
                    <a:pt x="2332" y="3"/>
                  </a:cubicBezTo>
                  <a:cubicBezTo>
                    <a:pt x="2295" y="3"/>
                    <a:pt x="2295" y="3"/>
                    <a:pt x="2295" y="3"/>
                  </a:cubicBezTo>
                  <a:cubicBezTo>
                    <a:pt x="2270" y="113"/>
                    <a:pt x="2270" y="113"/>
                    <a:pt x="2270" y="113"/>
                  </a:cubicBezTo>
                  <a:cubicBezTo>
                    <a:pt x="2269" y="113"/>
                    <a:pt x="2269" y="113"/>
                    <a:pt x="2269" y="113"/>
                  </a:cubicBezTo>
                  <a:cubicBezTo>
                    <a:pt x="2256" y="39"/>
                    <a:pt x="2256" y="39"/>
                    <a:pt x="2256" y="39"/>
                  </a:cubicBezTo>
                  <a:cubicBezTo>
                    <a:pt x="2253" y="23"/>
                    <a:pt x="2251" y="11"/>
                    <a:pt x="2251" y="3"/>
                  </a:cubicBezTo>
                  <a:cubicBezTo>
                    <a:pt x="2197" y="3"/>
                    <a:pt x="2197" y="3"/>
                    <a:pt x="2197" y="3"/>
                  </a:cubicBezTo>
                  <a:cubicBezTo>
                    <a:pt x="2200" y="10"/>
                    <a:pt x="2203" y="23"/>
                    <a:pt x="2208" y="39"/>
                  </a:cubicBezTo>
                  <a:cubicBezTo>
                    <a:pt x="2248" y="182"/>
                    <a:pt x="2248" y="182"/>
                    <a:pt x="2248" y="182"/>
                  </a:cubicBezTo>
                  <a:cubicBezTo>
                    <a:pt x="2287" y="182"/>
                    <a:pt x="2287" y="182"/>
                    <a:pt x="2287" y="182"/>
                  </a:cubicBezTo>
                  <a:cubicBezTo>
                    <a:pt x="2312" y="73"/>
                    <a:pt x="2312" y="73"/>
                    <a:pt x="2312" y="73"/>
                  </a:cubicBezTo>
                  <a:cubicBezTo>
                    <a:pt x="2313" y="73"/>
                    <a:pt x="2313" y="73"/>
                    <a:pt x="2313" y="73"/>
                  </a:cubicBezTo>
                  <a:cubicBezTo>
                    <a:pt x="2338" y="182"/>
                    <a:pt x="2338" y="182"/>
                    <a:pt x="2338" y="182"/>
                  </a:cubicBezTo>
                  <a:cubicBezTo>
                    <a:pt x="2377" y="182"/>
                    <a:pt x="2377" y="182"/>
                    <a:pt x="2377" y="182"/>
                  </a:cubicBezTo>
                  <a:cubicBezTo>
                    <a:pt x="2415" y="39"/>
                    <a:pt x="2415" y="39"/>
                    <a:pt x="2415" y="39"/>
                  </a:cubicBezTo>
                  <a:cubicBezTo>
                    <a:pt x="2419" y="26"/>
                    <a:pt x="2424" y="8"/>
                    <a:pt x="2426" y="3"/>
                  </a:cubicBezTo>
                  <a:cubicBezTo>
                    <a:pt x="2376" y="3"/>
                    <a:pt x="2376" y="3"/>
                    <a:pt x="2376" y="3"/>
                  </a:cubicBezTo>
                  <a:cubicBezTo>
                    <a:pt x="2376" y="10"/>
                    <a:pt x="2373" y="26"/>
                    <a:pt x="2371" y="39"/>
                  </a:cubicBezTo>
                  <a:close/>
                  <a:moveTo>
                    <a:pt x="2520" y="0"/>
                  </a:moveTo>
                  <a:cubicBezTo>
                    <a:pt x="2473" y="0"/>
                    <a:pt x="2437" y="31"/>
                    <a:pt x="2437" y="93"/>
                  </a:cubicBezTo>
                  <a:cubicBezTo>
                    <a:pt x="2437" y="154"/>
                    <a:pt x="2464" y="186"/>
                    <a:pt x="2520" y="186"/>
                  </a:cubicBezTo>
                  <a:cubicBezTo>
                    <a:pt x="2567" y="186"/>
                    <a:pt x="2603" y="154"/>
                    <a:pt x="2603" y="93"/>
                  </a:cubicBezTo>
                  <a:cubicBezTo>
                    <a:pt x="2603" y="31"/>
                    <a:pt x="2576" y="0"/>
                    <a:pt x="2520" y="0"/>
                  </a:cubicBezTo>
                  <a:close/>
                  <a:moveTo>
                    <a:pt x="2520" y="153"/>
                  </a:moveTo>
                  <a:cubicBezTo>
                    <a:pt x="2496" y="153"/>
                    <a:pt x="2487" y="132"/>
                    <a:pt x="2487" y="93"/>
                  </a:cubicBezTo>
                  <a:cubicBezTo>
                    <a:pt x="2487" y="53"/>
                    <a:pt x="2500" y="32"/>
                    <a:pt x="2520" y="32"/>
                  </a:cubicBezTo>
                  <a:cubicBezTo>
                    <a:pt x="2543" y="32"/>
                    <a:pt x="2553" y="53"/>
                    <a:pt x="2553" y="93"/>
                  </a:cubicBezTo>
                  <a:cubicBezTo>
                    <a:pt x="2553" y="132"/>
                    <a:pt x="2540" y="153"/>
                    <a:pt x="2520" y="153"/>
                  </a:cubicBezTo>
                  <a:close/>
                  <a:moveTo>
                    <a:pt x="2167" y="122"/>
                  </a:moveTo>
                  <a:cubicBezTo>
                    <a:pt x="2160" y="103"/>
                    <a:pt x="2149" y="96"/>
                    <a:pt x="2136" y="93"/>
                  </a:cubicBezTo>
                  <a:cubicBezTo>
                    <a:pt x="2136" y="93"/>
                    <a:pt x="2136" y="93"/>
                    <a:pt x="2136" y="93"/>
                  </a:cubicBezTo>
                  <a:cubicBezTo>
                    <a:pt x="2151" y="88"/>
                    <a:pt x="2174" y="78"/>
                    <a:pt x="2174" y="48"/>
                  </a:cubicBezTo>
                  <a:cubicBezTo>
                    <a:pt x="2174" y="22"/>
                    <a:pt x="2154" y="3"/>
                    <a:pt x="2117" y="3"/>
                  </a:cubicBezTo>
                  <a:cubicBezTo>
                    <a:pt x="2047" y="3"/>
                    <a:pt x="2047" y="3"/>
                    <a:pt x="2047" y="3"/>
                  </a:cubicBezTo>
                  <a:cubicBezTo>
                    <a:pt x="2049" y="11"/>
                    <a:pt x="2049" y="17"/>
                    <a:pt x="2049" y="31"/>
                  </a:cubicBezTo>
                  <a:cubicBezTo>
                    <a:pt x="2049" y="155"/>
                    <a:pt x="2049" y="155"/>
                    <a:pt x="2049" y="155"/>
                  </a:cubicBezTo>
                  <a:cubicBezTo>
                    <a:pt x="2049" y="168"/>
                    <a:pt x="2049" y="174"/>
                    <a:pt x="2047" y="182"/>
                  </a:cubicBezTo>
                  <a:cubicBezTo>
                    <a:pt x="2097" y="182"/>
                    <a:pt x="2097" y="182"/>
                    <a:pt x="2097" y="182"/>
                  </a:cubicBezTo>
                  <a:cubicBezTo>
                    <a:pt x="2096" y="174"/>
                    <a:pt x="2096" y="168"/>
                    <a:pt x="2096" y="155"/>
                  </a:cubicBezTo>
                  <a:cubicBezTo>
                    <a:pt x="2096" y="110"/>
                    <a:pt x="2096" y="110"/>
                    <a:pt x="2096" y="110"/>
                  </a:cubicBezTo>
                  <a:cubicBezTo>
                    <a:pt x="2102" y="110"/>
                    <a:pt x="2102" y="110"/>
                    <a:pt x="2102" y="110"/>
                  </a:cubicBezTo>
                  <a:cubicBezTo>
                    <a:pt x="2114" y="110"/>
                    <a:pt x="2117" y="115"/>
                    <a:pt x="2123" y="134"/>
                  </a:cubicBezTo>
                  <a:cubicBezTo>
                    <a:pt x="2132" y="161"/>
                    <a:pt x="2132" y="161"/>
                    <a:pt x="2132" y="161"/>
                  </a:cubicBezTo>
                  <a:cubicBezTo>
                    <a:pt x="2134" y="169"/>
                    <a:pt x="2137" y="177"/>
                    <a:pt x="2137" y="182"/>
                  </a:cubicBezTo>
                  <a:cubicBezTo>
                    <a:pt x="2188" y="182"/>
                    <a:pt x="2188" y="182"/>
                    <a:pt x="2188" y="182"/>
                  </a:cubicBezTo>
                  <a:cubicBezTo>
                    <a:pt x="2185" y="177"/>
                    <a:pt x="2184" y="171"/>
                    <a:pt x="2180" y="161"/>
                  </a:cubicBezTo>
                  <a:lnTo>
                    <a:pt x="2167" y="122"/>
                  </a:lnTo>
                  <a:close/>
                  <a:moveTo>
                    <a:pt x="2101" y="78"/>
                  </a:moveTo>
                  <a:cubicBezTo>
                    <a:pt x="2096" y="78"/>
                    <a:pt x="2096" y="78"/>
                    <a:pt x="2096" y="78"/>
                  </a:cubicBezTo>
                  <a:cubicBezTo>
                    <a:pt x="2096" y="36"/>
                    <a:pt x="2096" y="36"/>
                    <a:pt x="2096" y="36"/>
                  </a:cubicBezTo>
                  <a:cubicBezTo>
                    <a:pt x="2101" y="36"/>
                    <a:pt x="2101" y="36"/>
                    <a:pt x="2101" y="36"/>
                  </a:cubicBezTo>
                  <a:cubicBezTo>
                    <a:pt x="2113" y="36"/>
                    <a:pt x="2129" y="36"/>
                    <a:pt x="2129" y="55"/>
                  </a:cubicBezTo>
                  <a:cubicBezTo>
                    <a:pt x="2129" y="74"/>
                    <a:pt x="2115" y="78"/>
                    <a:pt x="2101" y="78"/>
                  </a:cubicBezTo>
                  <a:close/>
                  <a:moveTo>
                    <a:pt x="2704" y="0"/>
                  </a:moveTo>
                  <a:cubicBezTo>
                    <a:pt x="2657" y="0"/>
                    <a:pt x="2621" y="31"/>
                    <a:pt x="2621" y="93"/>
                  </a:cubicBezTo>
                  <a:cubicBezTo>
                    <a:pt x="2621" y="154"/>
                    <a:pt x="2648" y="186"/>
                    <a:pt x="2704" y="186"/>
                  </a:cubicBezTo>
                  <a:cubicBezTo>
                    <a:pt x="2751" y="186"/>
                    <a:pt x="2787" y="154"/>
                    <a:pt x="2787" y="93"/>
                  </a:cubicBezTo>
                  <a:cubicBezTo>
                    <a:pt x="2787" y="31"/>
                    <a:pt x="2760" y="0"/>
                    <a:pt x="2704" y="0"/>
                  </a:cubicBezTo>
                  <a:close/>
                  <a:moveTo>
                    <a:pt x="2704" y="153"/>
                  </a:moveTo>
                  <a:cubicBezTo>
                    <a:pt x="2681" y="153"/>
                    <a:pt x="2671" y="132"/>
                    <a:pt x="2671" y="93"/>
                  </a:cubicBezTo>
                  <a:cubicBezTo>
                    <a:pt x="2671" y="53"/>
                    <a:pt x="2685" y="32"/>
                    <a:pt x="2704" y="32"/>
                  </a:cubicBezTo>
                  <a:cubicBezTo>
                    <a:pt x="2728" y="32"/>
                    <a:pt x="2737" y="53"/>
                    <a:pt x="2737" y="93"/>
                  </a:cubicBezTo>
                  <a:cubicBezTo>
                    <a:pt x="2737" y="132"/>
                    <a:pt x="2724" y="153"/>
                    <a:pt x="2704" y="153"/>
                  </a:cubicBezTo>
                  <a:close/>
                  <a:moveTo>
                    <a:pt x="1320" y="0"/>
                  </a:moveTo>
                  <a:cubicBezTo>
                    <a:pt x="1273" y="0"/>
                    <a:pt x="1237" y="31"/>
                    <a:pt x="1237" y="93"/>
                  </a:cubicBezTo>
                  <a:cubicBezTo>
                    <a:pt x="1237" y="154"/>
                    <a:pt x="1264" y="186"/>
                    <a:pt x="1320" y="186"/>
                  </a:cubicBezTo>
                  <a:cubicBezTo>
                    <a:pt x="1367" y="186"/>
                    <a:pt x="1403" y="154"/>
                    <a:pt x="1403" y="93"/>
                  </a:cubicBezTo>
                  <a:cubicBezTo>
                    <a:pt x="1403" y="31"/>
                    <a:pt x="1376" y="0"/>
                    <a:pt x="1320" y="0"/>
                  </a:cubicBezTo>
                  <a:close/>
                  <a:moveTo>
                    <a:pt x="1320" y="153"/>
                  </a:moveTo>
                  <a:cubicBezTo>
                    <a:pt x="1297" y="153"/>
                    <a:pt x="1287" y="132"/>
                    <a:pt x="1287" y="93"/>
                  </a:cubicBezTo>
                  <a:cubicBezTo>
                    <a:pt x="1287" y="53"/>
                    <a:pt x="1301" y="32"/>
                    <a:pt x="1320" y="32"/>
                  </a:cubicBezTo>
                  <a:cubicBezTo>
                    <a:pt x="1344" y="32"/>
                    <a:pt x="1353" y="53"/>
                    <a:pt x="1353" y="93"/>
                  </a:cubicBezTo>
                  <a:cubicBezTo>
                    <a:pt x="1353" y="132"/>
                    <a:pt x="1340" y="153"/>
                    <a:pt x="1320" y="153"/>
                  </a:cubicBezTo>
                  <a:close/>
                  <a:moveTo>
                    <a:pt x="2897" y="3"/>
                  </a:moveTo>
                  <a:cubicBezTo>
                    <a:pt x="2814" y="3"/>
                    <a:pt x="2814" y="3"/>
                    <a:pt x="2814" y="3"/>
                  </a:cubicBezTo>
                  <a:cubicBezTo>
                    <a:pt x="2815" y="11"/>
                    <a:pt x="2815" y="17"/>
                    <a:pt x="2815" y="31"/>
                  </a:cubicBezTo>
                  <a:cubicBezTo>
                    <a:pt x="2815" y="155"/>
                    <a:pt x="2815" y="155"/>
                    <a:pt x="2815" y="155"/>
                  </a:cubicBezTo>
                  <a:cubicBezTo>
                    <a:pt x="2815" y="168"/>
                    <a:pt x="2815" y="174"/>
                    <a:pt x="2814" y="182"/>
                  </a:cubicBezTo>
                  <a:cubicBezTo>
                    <a:pt x="2886" y="182"/>
                    <a:pt x="2886" y="182"/>
                    <a:pt x="2886" y="182"/>
                  </a:cubicBezTo>
                  <a:cubicBezTo>
                    <a:pt x="2934" y="182"/>
                    <a:pt x="2974" y="161"/>
                    <a:pt x="2974" y="91"/>
                  </a:cubicBezTo>
                  <a:cubicBezTo>
                    <a:pt x="2974" y="34"/>
                    <a:pt x="2947" y="3"/>
                    <a:pt x="2897" y="3"/>
                  </a:cubicBezTo>
                  <a:close/>
                  <a:moveTo>
                    <a:pt x="2877" y="148"/>
                  </a:moveTo>
                  <a:cubicBezTo>
                    <a:pt x="2862" y="148"/>
                    <a:pt x="2862" y="148"/>
                    <a:pt x="2862" y="148"/>
                  </a:cubicBezTo>
                  <a:cubicBezTo>
                    <a:pt x="2862" y="36"/>
                    <a:pt x="2862" y="36"/>
                    <a:pt x="2862" y="36"/>
                  </a:cubicBezTo>
                  <a:cubicBezTo>
                    <a:pt x="2877" y="36"/>
                    <a:pt x="2877" y="36"/>
                    <a:pt x="2877" y="36"/>
                  </a:cubicBezTo>
                  <a:cubicBezTo>
                    <a:pt x="2904" y="36"/>
                    <a:pt x="2925" y="43"/>
                    <a:pt x="2925" y="91"/>
                  </a:cubicBezTo>
                  <a:cubicBezTo>
                    <a:pt x="2925" y="145"/>
                    <a:pt x="2904" y="148"/>
                    <a:pt x="2877" y="148"/>
                  </a:cubicBezTo>
                  <a:close/>
                  <a:moveTo>
                    <a:pt x="1961" y="3"/>
                  </a:moveTo>
                  <a:cubicBezTo>
                    <a:pt x="1918" y="3"/>
                    <a:pt x="1918" y="3"/>
                    <a:pt x="1918" y="3"/>
                  </a:cubicBezTo>
                  <a:cubicBezTo>
                    <a:pt x="1916" y="10"/>
                    <a:pt x="1912" y="22"/>
                    <a:pt x="1905" y="42"/>
                  </a:cubicBezTo>
                  <a:cubicBezTo>
                    <a:pt x="1866" y="142"/>
                    <a:pt x="1866" y="142"/>
                    <a:pt x="1866" y="142"/>
                  </a:cubicBezTo>
                  <a:cubicBezTo>
                    <a:pt x="1860" y="159"/>
                    <a:pt x="1854" y="174"/>
                    <a:pt x="1849" y="182"/>
                  </a:cubicBezTo>
                  <a:cubicBezTo>
                    <a:pt x="1900" y="182"/>
                    <a:pt x="1900" y="182"/>
                    <a:pt x="1900" y="182"/>
                  </a:cubicBezTo>
                  <a:cubicBezTo>
                    <a:pt x="1902" y="174"/>
                    <a:pt x="1903" y="166"/>
                    <a:pt x="1906" y="158"/>
                  </a:cubicBezTo>
                  <a:cubicBezTo>
                    <a:pt x="1911" y="143"/>
                    <a:pt x="1911" y="143"/>
                    <a:pt x="1911" y="143"/>
                  </a:cubicBezTo>
                  <a:cubicBezTo>
                    <a:pt x="1924" y="141"/>
                    <a:pt x="1931" y="141"/>
                    <a:pt x="1937" y="141"/>
                  </a:cubicBezTo>
                  <a:cubicBezTo>
                    <a:pt x="1944" y="141"/>
                    <a:pt x="1950" y="141"/>
                    <a:pt x="1964" y="143"/>
                  </a:cubicBezTo>
                  <a:cubicBezTo>
                    <a:pt x="1967" y="158"/>
                    <a:pt x="1967" y="158"/>
                    <a:pt x="1967" y="158"/>
                  </a:cubicBezTo>
                  <a:cubicBezTo>
                    <a:pt x="1969" y="166"/>
                    <a:pt x="1972" y="174"/>
                    <a:pt x="1974" y="182"/>
                  </a:cubicBezTo>
                  <a:cubicBezTo>
                    <a:pt x="2029" y="182"/>
                    <a:pt x="2029" y="182"/>
                    <a:pt x="2029" y="182"/>
                  </a:cubicBezTo>
                  <a:cubicBezTo>
                    <a:pt x="2023" y="174"/>
                    <a:pt x="2018" y="159"/>
                    <a:pt x="2012" y="142"/>
                  </a:cubicBezTo>
                  <a:lnTo>
                    <a:pt x="1961" y="3"/>
                  </a:lnTo>
                  <a:close/>
                  <a:moveTo>
                    <a:pt x="1938" y="109"/>
                  </a:moveTo>
                  <a:cubicBezTo>
                    <a:pt x="1933" y="109"/>
                    <a:pt x="1925" y="109"/>
                    <a:pt x="1921" y="110"/>
                  </a:cubicBezTo>
                  <a:cubicBezTo>
                    <a:pt x="1939" y="51"/>
                    <a:pt x="1939" y="51"/>
                    <a:pt x="1939" y="51"/>
                  </a:cubicBezTo>
                  <a:cubicBezTo>
                    <a:pt x="1940" y="51"/>
                    <a:pt x="1940" y="51"/>
                    <a:pt x="1940" y="51"/>
                  </a:cubicBezTo>
                  <a:cubicBezTo>
                    <a:pt x="1955" y="110"/>
                    <a:pt x="1955" y="110"/>
                    <a:pt x="1955" y="110"/>
                  </a:cubicBezTo>
                  <a:cubicBezTo>
                    <a:pt x="1951" y="109"/>
                    <a:pt x="1943" y="109"/>
                    <a:pt x="1938" y="109"/>
                  </a:cubicBezTo>
                  <a:close/>
                  <a:moveTo>
                    <a:pt x="1536" y="31"/>
                  </a:moveTo>
                  <a:cubicBezTo>
                    <a:pt x="1536" y="114"/>
                    <a:pt x="1536" y="114"/>
                    <a:pt x="1536" y="114"/>
                  </a:cubicBezTo>
                  <a:cubicBezTo>
                    <a:pt x="1535" y="114"/>
                    <a:pt x="1535" y="114"/>
                    <a:pt x="1535" y="114"/>
                  </a:cubicBezTo>
                  <a:cubicBezTo>
                    <a:pt x="1476" y="3"/>
                    <a:pt x="1476" y="3"/>
                    <a:pt x="1476" y="3"/>
                  </a:cubicBezTo>
                  <a:cubicBezTo>
                    <a:pt x="1428" y="3"/>
                    <a:pt x="1428" y="3"/>
                    <a:pt x="1428" y="3"/>
                  </a:cubicBezTo>
                  <a:cubicBezTo>
                    <a:pt x="1429" y="11"/>
                    <a:pt x="1429" y="17"/>
                    <a:pt x="1429" y="31"/>
                  </a:cubicBezTo>
                  <a:cubicBezTo>
                    <a:pt x="1429" y="155"/>
                    <a:pt x="1429" y="155"/>
                    <a:pt x="1429" y="155"/>
                  </a:cubicBezTo>
                  <a:cubicBezTo>
                    <a:pt x="1429" y="168"/>
                    <a:pt x="1429" y="174"/>
                    <a:pt x="1428" y="182"/>
                  </a:cubicBezTo>
                  <a:cubicBezTo>
                    <a:pt x="1470" y="182"/>
                    <a:pt x="1470" y="182"/>
                    <a:pt x="1470" y="182"/>
                  </a:cubicBezTo>
                  <a:cubicBezTo>
                    <a:pt x="1468" y="174"/>
                    <a:pt x="1468" y="168"/>
                    <a:pt x="1468" y="155"/>
                  </a:cubicBezTo>
                  <a:cubicBezTo>
                    <a:pt x="1468" y="72"/>
                    <a:pt x="1468" y="72"/>
                    <a:pt x="1468" y="72"/>
                  </a:cubicBezTo>
                  <a:cubicBezTo>
                    <a:pt x="1469" y="72"/>
                    <a:pt x="1469" y="72"/>
                    <a:pt x="1469" y="72"/>
                  </a:cubicBezTo>
                  <a:cubicBezTo>
                    <a:pt x="1528" y="182"/>
                    <a:pt x="1528" y="182"/>
                    <a:pt x="1528" y="182"/>
                  </a:cubicBezTo>
                  <a:cubicBezTo>
                    <a:pt x="1575" y="182"/>
                    <a:pt x="1575" y="182"/>
                    <a:pt x="1575" y="182"/>
                  </a:cubicBezTo>
                  <a:cubicBezTo>
                    <a:pt x="1575" y="31"/>
                    <a:pt x="1575" y="31"/>
                    <a:pt x="1575" y="31"/>
                  </a:cubicBezTo>
                  <a:cubicBezTo>
                    <a:pt x="1575" y="17"/>
                    <a:pt x="1575" y="11"/>
                    <a:pt x="1576" y="3"/>
                  </a:cubicBezTo>
                  <a:cubicBezTo>
                    <a:pt x="1534" y="3"/>
                    <a:pt x="1534" y="3"/>
                    <a:pt x="1534" y="3"/>
                  </a:cubicBezTo>
                  <a:cubicBezTo>
                    <a:pt x="1536" y="11"/>
                    <a:pt x="1536" y="17"/>
                    <a:pt x="1536" y="31"/>
                  </a:cubicBezTo>
                  <a:close/>
                  <a:moveTo>
                    <a:pt x="1831" y="3"/>
                  </a:moveTo>
                  <a:cubicBezTo>
                    <a:pt x="1782" y="3"/>
                    <a:pt x="1782" y="3"/>
                    <a:pt x="1782" y="3"/>
                  </a:cubicBezTo>
                  <a:cubicBezTo>
                    <a:pt x="1783" y="11"/>
                    <a:pt x="1783" y="17"/>
                    <a:pt x="1783" y="31"/>
                  </a:cubicBezTo>
                  <a:cubicBezTo>
                    <a:pt x="1783" y="72"/>
                    <a:pt x="1783" y="72"/>
                    <a:pt x="1783" y="72"/>
                  </a:cubicBezTo>
                  <a:cubicBezTo>
                    <a:pt x="1775" y="71"/>
                    <a:pt x="1767" y="71"/>
                    <a:pt x="1754" y="71"/>
                  </a:cubicBezTo>
                  <a:cubicBezTo>
                    <a:pt x="1741" y="71"/>
                    <a:pt x="1733" y="71"/>
                    <a:pt x="1725" y="72"/>
                  </a:cubicBezTo>
                  <a:cubicBezTo>
                    <a:pt x="1725" y="31"/>
                    <a:pt x="1725" y="31"/>
                    <a:pt x="1725" y="31"/>
                  </a:cubicBezTo>
                  <a:cubicBezTo>
                    <a:pt x="1725" y="17"/>
                    <a:pt x="1725" y="11"/>
                    <a:pt x="1726" y="3"/>
                  </a:cubicBezTo>
                  <a:cubicBezTo>
                    <a:pt x="1676" y="3"/>
                    <a:pt x="1676" y="3"/>
                    <a:pt x="1676" y="3"/>
                  </a:cubicBezTo>
                  <a:cubicBezTo>
                    <a:pt x="1678" y="11"/>
                    <a:pt x="1678" y="17"/>
                    <a:pt x="1678" y="31"/>
                  </a:cubicBezTo>
                  <a:cubicBezTo>
                    <a:pt x="1678" y="155"/>
                    <a:pt x="1678" y="155"/>
                    <a:pt x="1678" y="155"/>
                  </a:cubicBezTo>
                  <a:cubicBezTo>
                    <a:pt x="1678" y="168"/>
                    <a:pt x="1678" y="174"/>
                    <a:pt x="1676" y="182"/>
                  </a:cubicBezTo>
                  <a:cubicBezTo>
                    <a:pt x="1726" y="182"/>
                    <a:pt x="1726" y="182"/>
                    <a:pt x="1726" y="182"/>
                  </a:cubicBezTo>
                  <a:cubicBezTo>
                    <a:pt x="1725" y="174"/>
                    <a:pt x="1725" y="168"/>
                    <a:pt x="1725" y="155"/>
                  </a:cubicBezTo>
                  <a:cubicBezTo>
                    <a:pt x="1725" y="105"/>
                    <a:pt x="1725" y="105"/>
                    <a:pt x="1725" y="105"/>
                  </a:cubicBezTo>
                  <a:cubicBezTo>
                    <a:pt x="1733" y="103"/>
                    <a:pt x="1741" y="103"/>
                    <a:pt x="1754" y="103"/>
                  </a:cubicBezTo>
                  <a:cubicBezTo>
                    <a:pt x="1767" y="103"/>
                    <a:pt x="1775" y="103"/>
                    <a:pt x="1783" y="105"/>
                  </a:cubicBezTo>
                  <a:cubicBezTo>
                    <a:pt x="1783" y="155"/>
                    <a:pt x="1783" y="155"/>
                    <a:pt x="1783" y="155"/>
                  </a:cubicBezTo>
                  <a:cubicBezTo>
                    <a:pt x="1783" y="168"/>
                    <a:pt x="1783" y="174"/>
                    <a:pt x="1782" y="182"/>
                  </a:cubicBezTo>
                  <a:cubicBezTo>
                    <a:pt x="1831" y="182"/>
                    <a:pt x="1831" y="182"/>
                    <a:pt x="1831" y="182"/>
                  </a:cubicBezTo>
                  <a:cubicBezTo>
                    <a:pt x="1830" y="174"/>
                    <a:pt x="1830" y="168"/>
                    <a:pt x="1830" y="155"/>
                  </a:cubicBezTo>
                  <a:cubicBezTo>
                    <a:pt x="1830" y="31"/>
                    <a:pt x="1830" y="31"/>
                    <a:pt x="1830" y="31"/>
                  </a:cubicBezTo>
                  <a:cubicBezTo>
                    <a:pt x="1830" y="17"/>
                    <a:pt x="1830" y="11"/>
                    <a:pt x="1831" y="3"/>
                  </a:cubicBezTo>
                  <a:close/>
                </a:path>
              </a:pathLst>
            </a:custGeom>
            <a:solidFill>
              <a:srgbClr val="1C366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sz="3200" dirty="0">
                <a:solidFill>
                  <a:srgbClr val="00004E"/>
                </a:solidFill>
                <a:latin typeface="Verdana" pitchFamily="34" charset="0"/>
              </a:endParaRPr>
            </a:p>
          </p:txBody>
        </p:sp>
        <p:sp>
          <p:nvSpPr>
            <p:cNvPr id="1302549" name="Rectangle 21"/>
            <p:cNvSpPr>
              <a:spLocks noChangeArrowheads="1"/>
            </p:cNvSpPr>
            <p:nvPr/>
          </p:nvSpPr>
          <p:spPr bwMode="auto">
            <a:xfrm>
              <a:off x="4879" y="537"/>
              <a:ext cx="210" cy="211"/>
            </a:xfrm>
            <a:prstGeom prst="rect">
              <a:avLst/>
            </a:prstGeom>
            <a:solidFill>
              <a:srgbClr val="1C366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3200" dirty="0">
                <a:solidFill>
                  <a:srgbClr val="00004E"/>
                </a:solidFill>
                <a:latin typeface="Verdana" pitchFamily="34" charset="0"/>
              </a:endParaRPr>
            </a:p>
          </p:txBody>
        </p:sp>
        <p:sp>
          <p:nvSpPr>
            <p:cNvPr id="1302550" name="Freeform 22"/>
            <p:cNvSpPr>
              <a:spLocks noEditPoints="1"/>
            </p:cNvSpPr>
            <p:nvPr/>
          </p:nvSpPr>
          <p:spPr bwMode="auto">
            <a:xfrm>
              <a:off x="4902" y="601"/>
              <a:ext cx="170" cy="124"/>
            </a:xfrm>
            <a:custGeom>
              <a:avLst/>
              <a:gdLst>
                <a:gd name="T0" fmla="*/ 60 w 695"/>
                <a:gd name="T1" fmla="*/ 214 h 502"/>
                <a:gd name="T2" fmla="*/ 117 w 695"/>
                <a:gd name="T3" fmla="*/ 166 h 502"/>
                <a:gd name="T4" fmla="*/ 205 w 695"/>
                <a:gd name="T5" fmla="*/ 257 h 502"/>
                <a:gd name="T6" fmla="*/ 221 w 695"/>
                <a:gd name="T7" fmla="*/ 257 h 502"/>
                <a:gd name="T8" fmla="*/ 221 w 695"/>
                <a:gd name="T9" fmla="*/ 166 h 502"/>
                <a:gd name="T10" fmla="*/ 121 w 695"/>
                <a:gd name="T11" fmla="*/ 145 h 502"/>
                <a:gd name="T12" fmla="*/ 10 w 695"/>
                <a:gd name="T13" fmla="*/ 248 h 502"/>
                <a:gd name="T14" fmla="*/ 196 w 695"/>
                <a:gd name="T15" fmla="*/ 423 h 502"/>
                <a:gd name="T16" fmla="*/ 120 w 695"/>
                <a:gd name="T17" fmla="*/ 484 h 502"/>
                <a:gd name="T18" fmla="*/ 21 w 695"/>
                <a:gd name="T19" fmla="*/ 367 h 502"/>
                <a:gd name="T20" fmla="*/ 0 w 695"/>
                <a:gd name="T21" fmla="*/ 367 h 502"/>
                <a:gd name="T22" fmla="*/ 0 w 695"/>
                <a:gd name="T23" fmla="*/ 480 h 502"/>
                <a:gd name="T24" fmla="*/ 119 w 695"/>
                <a:gd name="T25" fmla="*/ 502 h 502"/>
                <a:gd name="T26" fmla="*/ 250 w 695"/>
                <a:gd name="T27" fmla="*/ 396 h 502"/>
                <a:gd name="T28" fmla="*/ 60 w 695"/>
                <a:gd name="T29" fmla="*/ 214 h 502"/>
                <a:gd name="T30" fmla="*/ 640 w 695"/>
                <a:gd name="T31" fmla="*/ 474 h 502"/>
                <a:gd name="T32" fmla="*/ 640 w 695"/>
                <a:gd name="T33" fmla="*/ 246 h 502"/>
                <a:gd name="T34" fmla="*/ 538 w 695"/>
                <a:gd name="T35" fmla="*/ 148 h 502"/>
                <a:gd name="T36" fmla="*/ 418 w 695"/>
                <a:gd name="T37" fmla="*/ 221 h 502"/>
                <a:gd name="T38" fmla="*/ 416 w 695"/>
                <a:gd name="T39" fmla="*/ 221 h 502"/>
                <a:gd name="T40" fmla="*/ 416 w 695"/>
                <a:gd name="T41" fmla="*/ 0 h 502"/>
                <a:gd name="T42" fmla="*/ 286 w 695"/>
                <a:gd name="T43" fmla="*/ 0 h 502"/>
                <a:gd name="T44" fmla="*/ 286 w 695"/>
                <a:gd name="T45" fmla="*/ 23 h 502"/>
                <a:gd name="T46" fmla="*/ 346 w 695"/>
                <a:gd name="T47" fmla="*/ 23 h 502"/>
                <a:gd name="T48" fmla="*/ 345 w 695"/>
                <a:gd name="T49" fmla="*/ 474 h 502"/>
                <a:gd name="T50" fmla="*/ 286 w 695"/>
                <a:gd name="T51" fmla="*/ 474 h 502"/>
                <a:gd name="T52" fmla="*/ 286 w 695"/>
                <a:gd name="T53" fmla="*/ 496 h 502"/>
                <a:gd name="T54" fmla="*/ 471 w 695"/>
                <a:gd name="T55" fmla="*/ 496 h 502"/>
                <a:gd name="T56" fmla="*/ 471 w 695"/>
                <a:gd name="T57" fmla="*/ 473 h 502"/>
                <a:gd name="T58" fmla="*/ 416 w 695"/>
                <a:gd name="T59" fmla="*/ 473 h 502"/>
                <a:gd name="T60" fmla="*/ 416 w 695"/>
                <a:gd name="T61" fmla="*/ 299 h 502"/>
                <a:gd name="T62" fmla="*/ 514 w 695"/>
                <a:gd name="T63" fmla="*/ 173 h 502"/>
                <a:gd name="T64" fmla="*/ 569 w 695"/>
                <a:gd name="T65" fmla="*/ 249 h 502"/>
                <a:gd name="T66" fmla="*/ 569 w 695"/>
                <a:gd name="T67" fmla="*/ 474 h 502"/>
                <a:gd name="T68" fmla="*/ 514 w 695"/>
                <a:gd name="T69" fmla="*/ 474 h 502"/>
                <a:gd name="T70" fmla="*/ 514 w 695"/>
                <a:gd name="T71" fmla="*/ 496 h 502"/>
                <a:gd name="T72" fmla="*/ 695 w 695"/>
                <a:gd name="T73" fmla="*/ 496 h 502"/>
                <a:gd name="T74" fmla="*/ 695 w 695"/>
                <a:gd name="T75" fmla="*/ 474 h 502"/>
                <a:gd name="T76" fmla="*/ 640 w 695"/>
                <a:gd name="T77" fmla="*/ 474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95" h="502">
                  <a:moveTo>
                    <a:pt x="60" y="214"/>
                  </a:moveTo>
                  <a:cubicBezTo>
                    <a:pt x="60" y="181"/>
                    <a:pt x="86" y="166"/>
                    <a:pt x="117" y="166"/>
                  </a:cubicBezTo>
                  <a:cubicBezTo>
                    <a:pt x="178" y="166"/>
                    <a:pt x="196" y="209"/>
                    <a:pt x="205" y="257"/>
                  </a:cubicBezTo>
                  <a:cubicBezTo>
                    <a:pt x="221" y="257"/>
                    <a:pt x="221" y="257"/>
                    <a:pt x="221" y="257"/>
                  </a:cubicBezTo>
                  <a:cubicBezTo>
                    <a:pt x="221" y="166"/>
                    <a:pt x="221" y="166"/>
                    <a:pt x="221" y="166"/>
                  </a:cubicBezTo>
                  <a:cubicBezTo>
                    <a:pt x="189" y="156"/>
                    <a:pt x="158" y="145"/>
                    <a:pt x="121" y="145"/>
                  </a:cubicBezTo>
                  <a:cubicBezTo>
                    <a:pt x="61" y="145"/>
                    <a:pt x="10" y="181"/>
                    <a:pt x="10" y="248"/>
                  </a:cubicBezTo>
                  <a:cubicBezTo>
                    <a:pt x="10" y="368"/>
                    <a:pt x="196" y="333"/>
                    <a:pt x="196" y="423"/>
                  </a:cubicBezTo>
                  <a:cubicBezTo>
                    <a:pt x="196" y="464"/>
                    <a:pt x="155" y="484"/>
                    <a:pt x="120" y="484"/>
                  </a:cubicBezTo>
                  <a:cubicBezTo>
                    <a:pt x="52" y="484"/>
                    <a:pt x="21" y="432"/>
                    <a:pt x="21" y="367"/>
                  </a:cubicBezTo>
                  <a:cubicBezTo>
                    <a:pt x="0" y="367"/>
                    <a:pt x="0" y="367"/>
                    <a:pt x="0" y="367"/>
                  </a:cubicBezTo>
                  <a:cubicBezTo>
                    <a:pt x="0" y="480"/>
                    <a:pt x="0" y="480"/>
                    <a:pt x="0" y="480"/>
                  </a:cubicBezTo>
                  <a:cubicBezTo>
                    <a:pt x="39" y="494"/>
                    <a:pt x="78" y="502"/>
                    <a:pt x="119" y="502"/>
                  </a:cubicBezTo>
                  <a:cubicBezTo>
                    <a:pt x="180" y="502"/>
                    <a:pt x="250" y="467"/>
                    <a:pt x="250" y="396"/>
                  </a:cubicBezTo>
                  <a:cubicBezTo>
                    <a:pt x="250" y="254"/>
                    <a:pt x="60" y="300"/>
                    <a:pt x="60" y="214"/>
                  </a:cubicBezTo>
                  <a:close/>
                  <a:moveTo>
                    <a:pt x="640" y="474"/>
                  </a:moveTo>
                  <a:cubicBezTo>
                    <a:pt x="640" y="246"/>
                    <a:pt x="640" y="246"/>
                    <a:pt x="640" y="246"/>
                  </a:cubicBezTo>
                  <a:cubicBezTo>
                    <a:pt x="640" y="176"/>
                    <a:pt x="606" y="148"/>
                    <a:pt x="538" y="148"/>
                  </a:cubicBezTo>
                  <a:cubicBezTo>
                    <a:pt x="481" y="148"/>
                    <a:pt x="439" y="174"/>
                    <a:pt x="418" y="221"/>
                  </a:cubicBezTo>
                  <a:cubicBezTo>
                    <a:pt x="416" y="221"/>
                    <a:pt x="416" y="221"/>
                    <a:pt x="416" y="221"/>
                  </a:cubicBezTo>
                  <a:cubicBezTo>
                    <a:pt x="416" y="0"/>
                    <a:pt x="416" y="0"/>
                    <a:pt x="416" y="0"/>
                  </a:cubicBezTo>
                  <a:cubicBezTo>
                    <a:pt x="286" y="0"/>
                    <a:pt x="286" y="0"/>
                    <a:pt x="286" y="0"/>
                  </a:cubicBezTo>
                  <a:cubicBezTo>
                    <a:pt x="286" y="23"/>
                    <a:pt x="286" y="23"/>
                    <a:pt x="286" y="23"/>
                  </a:cubicBezTo>
                  <a:cubicBezTo>
                    <a:pt x="346" y="23"/>
                    <a:pt x="346" y="23"/>
                    <a:pt x="346" y="23"/>
                  </a:cubicBezTo>
                  <a:cubicBezTo>
                    <a:pt x="345" y="474"/>
                    <a:pt x="345" y="474"/>
                    <a:pt x="345" y="474"/>
                  </a:cubicBezTo>
                  <a:cubicBezTo>
                    <a:pt x="286" y="474"/>
                    <a:pt x="286" y="474"/>
                    <a:pt x="286" y="474"/>
                  </a:cubicBezTo>
                  <a:cubicBezTo>
                    <a:pt x="286" y="496"/>
                    <a:pt x="286" y="496"/>
                    <a:pt x="286" y="496"/>
                  </a:cubicBezTo>
                  <a:cubicBezTo>
                    <a:pt x="471" y="496"/>
                    <a:pt x="471" y="496"/>
                    <a:pt x="471" y="496"/>
                  </a:cubicBezTo>
                  <a:cubicBezTo>
                    <a:pt x="471" y="473"/>
                    <a:pt x="471" y="473"/>
                    <a:pt x="471" y="473"/>
                  </a:cubicBezTo>
                  <a:cubicBezTo>
                    <a:pt x="416" y="473"/>
                    <a:pt x="416" y="473"/>
                    <a:pt x="416" y="473"/>
                  </a:cubicBezTo>
                  <a:cubicBezTo>
                    <a:pt x="416" y="299"/>
                    <a:pt x="416" y="299"/>
                    <a:pt x="416" y="299"/>
                  </a:cubicBezTo>
                  <a:cubicBezTo>
                    <a:pt x="416" y="234"/>
                    <a:pt x="449" y="173"/>
                    <a:pt x="514" y="173"/>
                  </a:cubicBezTo>
                  <a:cubicBezTo>
                    <a:pt x="562" y="173"/>
                    <a:pt x="569" y="211"/>
                    <a:pt x="569" y="249"/>
                  </a:cubicBezTo>
                  <a:cubicBezTo>
                    <a:pt x="569" y="474"/>
                    <a:pt x="569" y="474"/>
                    <a:pt x="569" y="474"/>
                  </a:cubicBezTo>
                  <a:cubicBezTo>
                    <a:pt x="514" y="474"/>
                    <a:pt x="514" y="474"/>
                    <a:pt x="514" y="474"/>
                  </a:cubicBezTo>
                  <a:cubicBezTo>
                    <a:pt x="514" y="496"/>
                    <a:pt x="514" y="496"/>
                    <a:pt x="514" y="496"/>
                  </a:cubicBezTo>
                  <a:cubicBezTo>
                    <a:pt x="695" y="496"/>
                    <a:pt x="695" y="496"/>
                    <a:pt x="695" y="496"/>
                  </a:cubicBezTo>
                  <a:cubicBezTo>
                    <a:pt x="695" y="474"/>
                    <a:pt x="695" y="474"/>
                    <a:pt x="695" y="474"/>
                  </a:cubicBezTo>
                  <a:lnTo>
                    <a:pt x="640" y="474"/>
                  </a:lnTo>
                  <a:close/>
                </a:path>
              </a:pathLst>
            </a:custGeom>
            <a:solidFill>
              <a:srgbClr val="F8981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sz="3200" dirty="0">
                <a:solidFill>
                  <a:srgbClr val="00004E"/>
                </a:solidFill>
                <a:latin typeface="Verdana" pitchFamily="34" charset="0"/>
              </a:endParaRPr>
            </a:p>
          </p:txBody>
        </p:sp>
      </p:grpSp>
      <p:sp>
        <p:nvSpPr>
          <p:cNvPr id="1302551" name="Rectangle 23"/>
          <p:cNvSpPr>
            <a:spLocks noChangeArrowheads="1"/>
          </p:cNvSpPr>
          <p:nvPr/>
        </p:nvSpPr>
        <p:spPr bwMode="auto">
          <a:xfrm flipH="1">
            <a:off x="0" y="1035050"/>
            <a:ext cx="3203575" cy="161925"/>
          </a:xfrm>
          <a:prstGeom prst="rect">
            <a:avLst/>
          </a:prstGeom>
          <a:solidFill>
            <a:schemeClr val="accent1"/>
          </a:solidFill>
          <a:ln>
            <a:noFill/>
          </a:ln>
          <a:effectLst/>
          <a:extLst>
            <a:ext uri="{91240B29-F687-4F45-9708-019B960494DF}">
              <a14:hiddenLine xmlns:a14="http://schemas.microsoft.com/office/drawing/2010/main" xmlns="" w="38100">
                <a:solidFill>
                  <a:srgbClr val="00004E"/>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sz="3200" dirty="0">
              <a:solidFill>
                <a:srgbClr val="00004E"/>
              </a:solidFill>
              <a:latin typeface="Verdana" pitchFamily="34" charset="0"/>
            </a:endParaRPr>
          </a:p>
        </p:txBody>
      </p:sp>
      <p:sp>
        <p:nvSpPr>
          <p:cNvPr id="1302531" name="Rectangle 3"/>
          <p:cNvSpPr>
            <a:spLocks noGrp="1" noChangeArrowheads="1"/>
          </p:cNvSpPr>
          <p:nvPr>
            <p:ph type="title"/>
          </p:nvPr>
        </p:nvSpPr>
        <p:spPr bwMode="black">
          <a:xfrm>
            <a:off x="442913" y="250825"/>
            <a:ext cx="7297737" cy="612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Title</a:t>
            </a:r>
          </a:p>
        </p:txBody>
      </p:sp>
      <p:sp>
        <p:nvSpPr>
          <p:cNvPr id="1302533" name="Rectangle 5"/>
          <p:cNvSpPr>
            <a:spLocks noGrp="1" noChangeArrowheads="1"/>
          </p:cNvSpPr>
          <p:nvPr>
            <p:ph type="body" idx="1"/>
          </p:nvPr>
        </p:nvSpPr>
        <p:spPr bwMode="black">
          <a:xfrm>
            <a:off x="1403350" y="1512888"/>
            <a:ext cx="6338888" cy="4668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rgbClr val="FF7D07"/>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First Level</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02552" name="Rectangle 24"/>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fld id="{6E9CF803-F1A8-41D7-852F-8CC6E30C42A1}" type="slidenum">
              <a:rPr lang="en-GB">
                <a:solidFill>
                  <a:srgbClr val="003366"/>
                </a:solidFill>
              </a:rPr>
              <a:pPr/>
              <a:t>‹#›</a:t>
            </a:fld>
            <a:endParaRPr lang="en-GB">
              <a:solidFill>
                <a:srgbClr val="003366"/>
              </a:solidFill>
            </a:endParaRPr>
          </a:p>
        </p:txBody>
      </p:sp>
    </p:spTree>
    <p:extLst>
      <p:ext uri="{BB962C8B-B14F-4D97-AF65-F5344CB8AC3E}">
        <p14:creationId xmlns:p14="http://schemas.microsoft.com/office/powerpoint/2010/main" xmlns="" val="22105570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nLst>
      <p:par>
        <p:cTn id="1" dur="indefinite" restart="never" nodeType="tmRoot"/>
      </p:par>
    </p:tnLst>
  </p:timing>
  <p:txStyles>
    <p:titleStyle>
      <a:lvl1pPr algn="l" rtl="0" eaLnBrk="1" fontAlgn="base" hangingPunct="1">
        <a:spcBef>
          <a:spcPct val="0"/>
        </a:spcBef>
        <a:spcAft>
          <a:spcPct val="0"/>
        </a:spcAft>
        <a:defRPr sz="24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Verdana" pitchFamily="34" charset="0"/>
        </a:defRPr>
      </a:lvl2pPr>
      <a:lvl3pPr algn="l" rtl="0" eaLnBrk="1" fontAlgn="base" hangingPunct="1">
        <a:spcBef>
          <a:spcPct val="0"/>
        </a:spcBef>
        <a:spcAft>
          <a:spcPct val="0"/>
        </a:spcAft>
        <a:defRPr sz="2400" b="1">
          <a:solidFill>
            <a:schemeClr val="tx1"/>
          </a:solidFill>
          <a:latin typeface="Verdana" pitchFamily="34" charset="0"/>
        </a:defRPr>
      </a:lvl3pPr>
      <a:lvl4pPr algn="l" rtl="0" eaLnBrk="1" fontAlgn="base" hangingPunct="1">
        <a:spcBef>
          <a:spcPct val="0"/>
        </a:spcBef>
        <a:spcAft>
          <a:spcPct val="0"/>
        </a:spcAft>
        <a:defRPr sz="2400" b="1">
          <a:solidFill>
            <a:schemeClr val="tx1"/>
          </a:solidFill>
          <a:latin typeface="Verdana" pitchFamily="34" charset="0"/>
        </a:defRPr>
      </a:lvl4pPr>
      <a:lvl5pPr algn="l" rtl="0" eaLnBrk="1" fontAlgn="base" hangingPunct="1">
        <a:spcBef>
          <a:spcPct val="0"/>
        </a:spcBef>
        <a:spcAft>
          <a:spcPct val="0"/>
        </a:spcAft>
        <a:defRPr sz="2400" b="1">
          <a:solidFill>
            <a:schemeClr val="tx1"/>
          </a:solidFill>
          <a:latin typeface="Verdana" pitchFamily="34" charset="0"/>
        </a:defRPr>
      </a:lvl5pPr>
      <a:lvl6pPr marL="457200" algn="l" rtl="0" eaLnBrk="1" fontAlgn="base" hangingPunct="1">
        <a:spcBef>
          <a:spcPct val="0"/>
        </a:spcBef>
        <a:spcAft>
          <a:spcPct val="0"/>
        </a:spcAft>
        <a:defRPr sz="2400" b="1">
          <a:solidFill>
            <a:schemeClr val="tx1"/>
          </a:solidFill>
          <a:latin typeface="Verdana" pitchFamily="34" charset="0"/>
        </a:defRPr>
      </a:lvl6pPr>
      <a:lvl7pPr marL="914400" algn="l" rtl="0" eaLnBrk="1" fontAlgn="base" hangingPunct="1">
        <a:spcBef>
          <a:spcPct val="0"/>
        </a:spcBef>
        <a:spcAft>
          <a:spcPct val="0"/>
        </a:spcAft>
        <a:defRPr sz="2400" b="1">
          <a:solidFill>
            <a:schemeClr val="tx1"/>
          </a:solidFill>
          <a:latin typeface="Verdana" pitchFamily="34" charset="0"/>
        </a:defRPr>
      </a:lvl7pPr>
      <a:lvl8pPr marL="1371600" algn="l" rtl="0" eaLnBrk="1" fontAlgn="base" hangingPunct="1">
        <a:spcBef>
          <a:spcPct val="0"/>
        </a:spcBef>
        <a:spcAft>
          <a:spcPct val="0"/>
        </a:spcAft>
        <a:defRPr sz="2400" b="1">
          <a:solidFill>
            <a:schemeClr val="tx1"/>
          </a:solidFill>
          <a:latin typeface="Verdana" pitchFamily="34" charset="0"/>
        </a:defRPr>
      </a:lvl8pPr>
      <a:lvl9pPr marL="1828800" algn="l" rtl="0" eaLnBrk="1" fontAlgn="base" hangingPunct="1">
        <a:spcBef>
          <a:spcPct val="0"/>
        </a:spcBef>
        <a:spcAft>
          <a:spcPct val="0"/>
        </a:spcAft>
        <a:defRPr sz="2400" b="1">
          <a:solidFill>
            <a:schemeClr val="tx1"/>
          </a:solidFill>
          <a:latin typeface="Verdana" pitchFamily="34" charset="0"/>
        </a:defRPr>
      </a:lvl9pPr>
    </p:titleStyle>
    <p:bodyStyle>
      <a:lvl1pPr marL="174625" indent="-174625" algn="l" rtl="0" eaLnBrk="1" fontAlgn="base" hangingPunct="1">
        <a:lnSpc>
          <a:spcPct val="105000"/>
        </a:lnSpc>
        <a:spcBef>
          <a:spcPct val="0"/>
        </a:spcBef>
        <a:spcAft>
          <a:spcPct val="50000"/>
        </a:spcAft>
        <a:buClr>
          <a:schemeClr val="accent1"/>
        </a:buClr>
        <a:buFont typeface="Wingdings" pitchFamily="2" charset="2"/>
        <a:buChar char="§"/>
        <a:defRPr sz="2000">
          <a:solidFill>
            <a:schemeClr val="tx1"/>
          </a:solidFill>
          <a:latin typeface="+mn-lt"/>
          <a:ea typeface="+mn-ea"/>
          <a:cs typeface="+mn-cs"/>
        </a:defRPr>
      </a:lvl1pPr>
      <a:lvl2pPr marL="363538" indent="-187325" algn="l" rtl="0" eaLnBrk="1" fontAlgn="base" hangingPunct="1">
        <a:lnSpc>
          <a:spcPct val="105000"/>
        </a:lnSpc>
        <a:spcBef>
          <a:spcPct val="0"/>
        </a:spcBef>
        <a:spcAft>
          <a:spcPct val="50000"/>
        </a:spcAft>
        <a:buClr>
          <a:schemeClr val="accent1"/>
        </a:buClr>
        <a:buFont typeface="ITC Quay Sans Com Book" pitchFamily="2" charset="0"/>
        <a:buChar char="–"/>
        <a:defRPr sz="2000">
          <a:solidFill>
            <a:schemeClr val="tx1"/>
          </a:solidFill>
          <a:latin typeface="+mn-lt"/>
        </a:defRPr>
      </a:lvl2pPr>
      <a:lvl3pPr marL="593725" indent="-228600" algn="l" rtl="0" eaLnBrk="1" fontAlgn="base" hangingPunct="1">
        <a:lnSpc>
          <a:spcPct val="105000"/>
        </a:lnSpc>
        <a:spcBef>
          <a:spcPct val="0"/>
        </a:spcBef>
        <a:spcAft>
          <a:spcPct val="50000"/>
        </a:spcAft>
        <a:buClr>
          <a:schemeClr val="accent1"/>
        </a:buClr>
        <a:buFont typeface="Wingdings" pitchFamily="2" charset="2"/>
        <a:buChar char="§"/>
        <a:defRPr sz="1600">
          <a:solidFill>
            <a:schemeClr val="tx1"/>
          </a:solidFill>
          <a:latin typeface="+mn-lt"/>
        </a:defRPr>
      </a:lvl3pPr>
      <a:lvl4pPr marL="819150" indent="-223838" algn="l" rtl="0" eaLnBrk="1" fontAlgn="base" hangingPunct="1">
        <a:lnSpc>
          <a:spcPct val="105000"/>
        </a:lnSpc>
        <a:spcBef>
          <a:spcPct val="0"/>
        </a:spcBef>
        <a:spcAft>
          <a:spcPct val="50000"/>
        </a:spcAft>
        <a:buClr>
          <a:schemeClr val="accent1"/>
        </a:buClr>
        <a:buChar char="–"/>
        <a:defRPr sz="1600">
          <a:solidFill>
            <a:schemeClr val="tx1"/>
          </a:solidFill>
          <a:latin typeface="+mn-lt"/>
        </a:defRPr>
      </a:lvl4pPr>
      <a:lvl5pPr marL="820738" algn="l" rtl="0" eaLnBrk="1" fontAlgn="base" hangingPunct="1">
        <a:lnSpc>
          <a:spcPct val="105000"/>
        </a:lnSpc>
        <a:spcBef>
          <a:spcPct val="0"/>
        </a:spcBef>
        <a:spcAft>
          <a:spcPct val="50000"/>
        </a:spcAft>
        <a:buClr>
          <a:schemeClr val="accent1"/>
        </a:buClr>
        <a:buFont typeface="ITC Quay Sans Com Book" pitchFamily="2" charset="0"/>
        <a:defRPr sz="1600">
          <a:solidFill>
            <a:schemeClr val="tx1"/>
          </a:solidFill>
          <a:latin typeface="+mn-lt"/>
        </a:defRPr>
      </a:lvl5pPr>
      <a:lvl6pPr marL="1277938" algn="l" rtl="0" eaLnBrk="1" fontAlgn="base" hangingPunct="1">
        <a:lnSpc>
          <a:spcPct val="105000"/>
        </a:lnSpc>
        <a:spcBef>
          <a:spcPct val="0"/>
        </a:spcBef>
        <a:spcAft>
          <a:spcPct val="50000"/>
        </a:spcAft>
        <a:buClr>
          <a:schemeClr val="accent1"/>
        </a:buClr>
        <a:buFont typeface="ITC Quay Sans Com Book" pitchFamily="2" charset="0"/>
        <a:defRPr sz="1600">
          <a:solidFill>
            <a:schemeClr val="tx1"/>
          </a:solidFill>
          <a:latin typeface="+mn-lt"/>
        </a:defRPr>
      </a:lvl6pPr>
      <a:lvl7pPr marL="1735138" algn="l" rtl="0" eaLnBrk="1" fontAlgn="base" hangingPunct="1">
        <a:lnSpc>
          <a:spcPct val="105000"/>
        </a:lnSpc>
        <a:spcBef>
          <a:spcPct val="0"/>
        </a:spcBef>
        <a:spcAft>
          <a:spcPct val="50000"/>
        </a:spcAft>
        <a:buClr>
          <a:schemeClr val="accent1"/>
        </a:buClr>
        <a:buFont typeface="ITC Quay Sans Com Book" pitchFamily="2" charset="0"/>
        <a:defRPr sz="1600">
          <a:solidFill>
            <a:schemeClr val="tx1"/>
          </a:solidFill>
          <a:latin typeface="+mn-lt"/>
        </a:defRPr>
      </a:lvl7pPr>
      <a:lvl8pPr marL="2192338" algn="l" rtl="0" eaLnBrk="1" fontAlgn="base" hangingPunct="1">
        <a:lnSpc>
          <a:spcPct val="105000"/>
        </a:lnSpc>
        <a:spcBef>
          <a:spcPct val="0"/>
        </a:spcBef>
        <a:spcAft>
          <a:spcPct val="50000"/>
        </a:spcAft>
        <a:buClr>
          <a:schemeClr val="accent1"/>
        </a:buClr>
        <a:buFont typeface="ITC Quay Sans Com Book" pitchFamily="2" charset="0"/>
        <a:defRPr sz="1600">
          <a:solidFill>
            <a:schemeClr val="tx1"/>
          </a:solidFill>
          <a:latin typeface="+mn-lt"/>
        </a:defRPr>
      </a:lvl8pPr>
      <a:lvl9pPr marL="2649538" algn="l" rtl="0" eaLnBrk="1" fontAlgn="base" hangingPunct="1">
        <a:lnSpc>
          <a:spcPct val="105000"/>
        </a:lnSpc>
        <a:spcBef>
          <a:spcPct val="0"/>
        </a:spcBef>
        <a:spcAft>
          <a:spcPct val="50000"/>
        </a:spcAft>
        <a:buClr>
          <a:schemeClr val="accent1"/>
        </a:buClr>
        <a:buFont typeface="ITC Quay Sans Com Book" pitchFamily="2" charset="0"/>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C7C07-1711-4AA2-ADF3-650E05E979E9}" type="datetimeFigureOut">
              <a:rPr lang="en-US" smtClean="0">
                <a:solidFill>
                  <a:prstClr val="black">
                    <a:tint val="75000"/>
                  </a:prstClr>
                </a:solidFill>
                <a:latin typeface="ITC Quay Sans Com Book" pitchFamily="2" charset="0"/>
              </a:rPr>
              <a:pPr/>
              <a:t>10/19/2015</a:t>
            </a:fld>
            <a:endParaRPr lang="en-US">
              <a:solidFill>
                <a:prstClr val="black">
                  <a:tint val="75000"/>
                </a:prstClr>
              </a:solidFill>
              <a:latin typeface="ITC Quay Sans Com Book" pitchFamily="2"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ITC Quay Sans Com Book" pitchFamily="2"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43C9A-0B2B-4E44-BBD8-4A7B70186789}" type="slidenum">
              <a:rPr lang="en-US" smtClean="0">
                <a:solidFill>
                  <a:prstClr val="black">
                    <a:tint val="75000"/>
                  </a:prstClr>
                </a:solidFill>
                <a:latin typeface="ITC Quay Sans Com Book" pitchFamily="2" charset="0"/>
              </a:rPr>
              <a:pPr/>
              <a:t>‹#›</a:t>
            </a:fld>
            <a:endParaRPr lang="en-US">
              <a:solidFill>
                <a:prstClr val="black">
                  <a:tint val="75000"/>
                </a:prstClr>
              </a:solidFill>
              <a:latin typeface="ITC Quay Sans Com Book" pitchFamily="2" charset="0"/>
            </a:endParaRPr>
          </a:p>
        </p:txBody>
      </p:sp>
      <p:pic>
        <p:nvPicPr>
          <p:cNvPr id="7" name="Picture 6" descr="New Reduced Body"/>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0" y="1281113"/>
            <a:ext cx="9142413" cy="548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2"/>
          <p:cNvSpPr>
            <a:spLocks noChangeArrowheads="1"/>
          </p:cNvSpPr>
          <p:nvPr userDrawn="1"/>
        </p:nvSpPr>
        <p:spPr bwMode="auto">
          <a:xfrm>
            <a:off x="0" y="838200"/>
            <a:ext cx="9144000" cy="658813"/>
          </a:xfrm>
          <a:prstGeom prst="rect">
            <a:avLst/>
          </a:prstGeom>
          <a:solidFill>
            <a:srgbClr val="091828"/>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9330" tIns="44665" rIns="89330" bIns="44665" anchor="ctr"/>
          <a:lstStyle>
            <a:lvl1pPr defTabSz="893763" eaLnBrk="0" hangingPunct="0">
              <a:defRPr>
                <a:solidFill>
                  <a:schemeClr val="tx1"/>
                </a:solidFill>
                <a:latin typeface="Arial" charset="0"/>
              </a:defRPr>
            </a:lvl1pPr>
            <a:lvl2pPr marL="742950" indent="-285750" defTabSz="893763" eaLnBrk="0" hangingPunct="0">
              <a:defRPr>
                <a:solidFill>
                  <a:schemeClr val="tx1"/>
                </a:solidFill>
                <a:latin typeface="Arial" charset="0"/>
              </a:defRPr>
            </a:lvl2pPr>
            <a:lvl3pPr marL="1143000" indent="-228600" defTabSz="893763" eaLnBrk="0" hangingPunct="0">
              <a:defRPr>
                <a:solidFill>
                  <a:schemeClr val="tx1"/>
                </a:solidFill>
                <a:latin typeface="Arial" charset="0"/>
              </a:defRPr>
            </a:lvl3pPr>
            <a:lvl4pPr marL="1600200" indent="-228600" defTabSz="893763" eaLnBrk="0" hangingPunct="0">
              <a:defRPr>
                <a:solidFill>
                  <a:schemeClr val="tx1"/>
                </a:solidFill>
                <a:latin typeface="Arial" charset="0"/>
              </a:defRPr>
            </a:lvl4pPr>
            <a:lvl5pPr marL="2057400" indent="-228600" defTabSz="893763" eaLnBrk="0" hangingPunct="0">
              <a:defRPr>
                <a:solidFill>
                  <a:schemeClr val="tx1"/>
                </a:solidFill>
                <a:latin typeface="Arial" charset="0"/>
              </a:defRPr>
            </a:lvl5pPr>
            <a:lvl6pPr marL="2514600" indent="-228600" defTabSz="893763" eaLnBrk="0" fontAlgn="base" hangingPunct="0">
              <a:spcBef>
                <a:spcPct val="0"/>
              </a:spcBef>
              <a:spcAft>
                <a:spcPct val="0"/>
              </a:spcAft>
              <a:defRPr>
                <a:solidFill>
                  <a:schemeClr val="tx1"/>
                </a:solidFill>
                <a:latin typeface="Arial" charset="0"/>
              </a:defRPr>
            </a:lvl6pPr>
            <a:lvl7pPr marL="2971800" indent="-228600" defTabSz="893763" eaLnBrk="0" fontAlgn="base" hangingPunct="0">
              <a:spcBef>
                <a:spcPct val="0"/>
              </a:spcBef>
              <a:spcAft>
                <a:spcPct val="0"/>
              </a:spcAft>
              <a:defRPr>
                <a:solidFill>
                  <a:schemeClr val="tx1"/>
                </a:solidFill>
                <a:latin typeface="Arial" charset="0"/>
              </a:defRPr>
            </a:lvl7pPr>
            <a:lvl8pPr marL="3429000" indent="-228600" defTabSz="893763" eaLnBrk="0" fontAlgn="base" hangingPunct="0">
              <a:spcBef>
                <a:spcPct val="0"/>
              </a:spcBef>
              <a:spcAft>
                <a:spcPct val="0"/>
              </a:spcAft>
              <a:defRPr>
                <a:solidFill>
                  <a:schemeClr val="tx1"/>
                </a:solidFill>
                <a:latin typeface="Arial" charset="0"/>
              </a:defRPr>
            </a:lvl8pPr>
            <a:lvl9pPr marL="3886200" indent="-228600" defTabSz="893763" eaLnBrk="0" fontAlgn="base" hangingPunct="0">
              <a:spcBef>
                <a:spcPct val="0"/>
              </a:spcBef>
              <a:spcAft>
                <a:spcPct val="0"/>
              </a:spcAft>
              <a:defRPr>
                <a:solidFill>
                  <a:schemeClr val="tx1"/>
                </a:solidFill>
                <a:latin typeface="Arial" charset="0"/>
              </a:defRPr>
            </a:lvl9pPr>
          </a:lstStyle>
          <a:p>
            <a:pPr algn="ctr" eaLnBrk="1" hangingPunct="1"/>
            <a:endParaRPr lang="en-US" altLang="en-US" smtClean="0">
              <a:solidFill>
                <a:srgbClr val="000000"/>
              </a:solidFill>
              <a:latin typeface="Book Antiqua" pitchFamily="18" charset="0"/>
              <a:cs typeface="Arial" charset="0"/>
            </a:endParaRPr>
          </a:p>
        </p:txBody>
      </p:sp>
      <p:sp>
        <p:nvSpPr>
          <p:cNvPr id="9" name="Text Box 3"/>
          <p:cNvSpPr txBox="1">
            <a:spLocks noChangeArrowheads="1"/>
          </p:cNvSpPr>
          <p:nvPr userDrawn="1"/>
        </p:nvSpPr>
        <p:spPr bwMode="auto">
          <a:xfrm>
            <a:off x="0" y="6632575"/>
            <a:ext cx="9144000" cy="161925"/>
          </a:xfrm>
          <a:prstGeom prst="rect">
            <a:avLst/>
          </a:prstGeom>
          <a:solidFill>
            <a:srgbClr val="091828"/>
          </a:solidFill>
          <a:ln>
            <a:noFill/>
          </a:ln>
          <a:effectLst/>
          <a:extLst>
            <a:ext uri="{91240B29-F687-4F45-9708-019B960494DF}">
              <a14:hiddenLine xmlns:a14="http://schemas.microsoft.com/office/drawing/2010/main" xmlns="" w="9525">
                <a:solidFill>
                  <a:srgbClr val="366CA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nchorCtr="1"/>
          <a:lstStyle>
            <a:lvl1pPr defTabSz="996950" eaLnBrk="0" hangingPunct="0">
              <a:defRPr>
                <a:solidFill>
                  <a:schemeClr val="tx1"/>
                </a:solidFill>
                <a:latin typeface="Arial" charset="0"/>
              </a:defRPr>
            </a:lvl1pPr>
            <a:lvl2pPr marL="742950" indent="-285750" defTabSz="996950" eaLnBrk="0" hangingPunct="0">
              <a:defRPr>
                <a:solidFill>
                  <a:schemeClr val="tx1"/>
                </a:solidFill>
                <a:latin typeface="Arial" charset="0"/>
              </a:defRPr>
            </a:lvl2pPr>
            <a:lvl3pPr marL="1143000" indent="-228600" defTabSz="996950" eaLnBrk="0" hangingPunct="0">
              <a:defRPr>
                <a:solidFill>
                  <a:schemeClr val="tx1"/>
                </a:solidFill>
                <a:latin typeface="Arial" charset="0"/>
              </a:defRPr>
            </a:lvl3pPr>
            <a:lvl4pPr marL="1600200" indent="-228600" defTabSz="996950" eaLnBrk="0" hangingPunct="0">
              <a:defRPr>
                <a:solidFill>
                  <a:schemeClr val="tx1"/>
                </a:solidFill>
                <a:latin typeface="Arial" charset="0"/>
              </a:defRPr>
            </a:lvl4pPr>
            <a:lvl5pPr marL="2057400" indent="-228600" defTabSz="996950" eaLnBrk="0" hangingPunct="0">
              <a:defRPr>
                <a:solidFill>
                  <a:schemeClr val="tx1"/>
                </a:solidFill>
                <a:latin typeface="Arial" charset="0"/>
              </a:defRPr>
            </a:lvl5pPr>
            <a:lvl6pPr marL="2514600" indent="-228600" defTabSz="996950" eaLnBrk="0" fontAlgn="base" hangingPunct="0">
              <a:spcBef>
                <a:spcPct val="0"/>
              </a:spcBef>
              <a:spcAft>
                <a:spcPct val="0"/>
              </a:spcAft>
              <a:defRPr>
                <a:solidFill>
                  <a:schemeClr val="tx1"/>
                </a:solidFill>
                <a:latin typeface="Arial" charset="0"/>
              </a:defRPr>
            </a:lvl6pPr>
            <a:lvl7pPr marL="2971800" indent="-228600" defTabSz="996950" eaLnBrk="0" fontAlgn="base" hangingPunct="0">
              <a:spcBef>
                <a:spcPct val="0"/>
              </a:spcBef>
              <a:spcAft>
                <a:spcPct val="0"/>
              </a:spcAft>
              <a:defRPr>
                <a:solidFill>
                  <a:schemeClr val="tx1"/>
                </a:solidFill>
                <a:latin typeface="Arial" charset="0"/>
              </a:defRPr>
            </a:lvl7pPr>
            <a:lvl8pPr marL="3429000" indent="-228600" defTabSz="996950" eaLnBrk="0" fontAlgn="base" hangingPunct="0">
              <a:spcBef>
                <a:spcPct val="0"/>
              </a:spcBef>
              <a:spcAft>
                <a:spcPct val="0"/>
              </a:spcAft>
              <a:defRPr>
                <a:solidFill>
                  <a:schemeClr val="tx1"/>
                </a:solidFill>
                <a:latin typeface="Arial" charset="0"/>
              </a:defRPr>
            </a:lvl8pPr>
            <a:lvl9pPr marL="3886200" indent="-228600" defTabSz="996950" eaLnBrk="0" fontAlgn="base" hangingPunct="0">
              <a:spcBef>
                <a:spcPct val="0"/>
              </a:spcBef>
              <a:spcAft>
                <a:spcPct val="0"/>
              </a:spcAft>
              <a:defRPr>
                <a:solidFill>
                  <a:schemeClr val="tx1"/>
                </a:solidFill>
                <a:latin typeface="Arial" charset="0"/>
              </a:defRPr>
            </a:lvl9pPr>
          </a:lstStyle>
          <a:p>
            <a:pPr algn="ctr">
              <a:spcBef>
                <a:spcPct val="50000"/>
              </a:spcBef>
            </a:pPr>
            <a:endParaRPr lang="en-US" altLang="en-US" sz="1400" smtClean="0">
              <a:solidFill>
                <a:srgbClr val="FFFFFF"/>
              </a:solidFill>
              <a:latin typeface="BankGothic Md BT" pitchFamily="34" charset="0"/>
            </a:endParaRPr>
          </a:p>
        </p:txBody>
      </p:sp>
      <p:sp>
        <p:nvSpPr>
          <p:cNvPr id="10" name="Text Box 4"/>
          <p:cNvSpPr txBox="1">
            <a:spLocks noChangeArrowheads="1"/>
          </p:cNvSpPr>
          <p:nvPr userDrawn="1"/>
        </p:nvSpPr>
        <p:spPr bwMode="auto">
          <a:xfrm>
            <a:off x="2133600" y="6629400"/>
            <a:ext cx="4800600" cy="155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nchorCtr="1"/>
          <a:lstStyle>
            <a:lvl1pPr defTabSz="893763">
              <a:defRPr>
                <a:solidFill>
                  <a:schemeClr val="tx1"/>
                </a:solidFill>
                <a:latin typeface="Arial" pitchFamily="34" charset="0"/>
              </a:defRPr>
            </a:lvl1pPr>
            <a:lvl2pPr marL="447675" defTabSz="893763">
              <a:defRPr>
                <a:solidFill>
                  <a:schemeClr val="tx1"/>
                </a:solidFill>
                <a:latin typeface="Arial" pitchFamily="34" charset="0"/>
              </a:defRPr>
            </a:lvl2pPr>
            <a:lvl3pPr marL="893763" defTabSz="893763">
              <a:defRPr>
                <a:solidFill>
                  <a:schemeClr val="tx1"/>
                </a:solidFill>
                <a:latin typeface="Arial" pitchFamily="34" charset="0"/>
              </a:defRPr>
            </a:lvl3pPr>
            <a:lvl4pPr marL="1339850" defTabSz="893763">
              <a:defRPr>
                <a:solidFill>
                  <a:schemeClr val="tx1"/>
                </a:solidFill>
                <a:latin typeface="Arial" pitchFamily="34" charset="0"/>
              </a:defRPr>
            </a:lvl4pPr>
            <a:lvl5pPr marL="1785938" defTabSz="893763">
              <a:defRPr>
                <a:solidFill>
                  <a:schemeClr val="tx1"/>
                </a:solidFill>
                <a:latin typeface="Arial" pitchFamily="34" charset="0"/>
              </a:defRPr>
            </a:lvl5pPr>
            <a:lvl6pPr marL="2243138" defTabSz="893763" fontAlgn="base">
              <a:spcBef>
                <a:spcPct val="0"/>
              </a:spcBef>
              <a:spcAft>
                <a:spcPct val="0"/>
              </a:spcAft>
              <a:defRPr>
                <a:solidFill>
                  <a:schemeClr val="tx1"/>
                </a:solidFill>
                <a:latin typeface="Arial" pitchFamily="34" charset="0"/>
              </a:defRPr>
            </a:lvl6pPr>
            <a:lvl7pPr marL="2700338" defTabSz="893763" fontAlgn="base">
              <a:spcBef>
                <a:spcPct val="0"/>
              </a:spcBef>
              <a:spcAft>
                <a:spcPct val="0"/>
              </a:spcAft>
              <a:defRPr>
                <a:solidFill>
                  <a:schemeClr val="tx1"/>
                </a:solidFill>
                <a:latin typeface="Arial" pitchFamily="34" charset="0"/>
              </a:defRPr>
            </a:lvl7pPr>
            <a:lvl8pPr marL="3157538" defTabSz="893763" fontAlgn="base">
              <a:spcBef>
                <a:spcPct val="0"/>
              </a:spcBef>
              <a:spcAft>
                <a:spcPct val="0"/>
              </a:spcAft>
              <a:defRPr>
                <a:solidFill>
                  <a:schemeClr val="tx1"/>
                </a:solidFill>
                <a:latin typeface="Arial" pitchFamily="34" charset="0"/>
              </a:defRPr>
            </a:lvl8pPr>
            <a:lvl9pPr marL="3614738" defTabSz="893763" fontAlgn="base">
              <a:spcBef>
                <a:spcPct val="0"/>
              </a:spcBef>
              <a:spcAft>
                <a:spcPct val="0"/>
              </a:spcAft>
              <a:defRPr>
                <a:solidFill>
                  <a:schemeClr val="tx1"/>
                </a:solidFill>
                <a:latin typeface="Arial" pitchFamily="34" charset="0"/>
              </a:defRPr>
            </a:lvl9pPr>
          </a:lstStyle>
          <a:p>
            <a:pPr algn="r" eaLnBrk="1" hangingPunct="1">
              <a:spcBef>
                <a:spcPct val="50000"/>
              </a:spcBef>
              <a:defRPr/>
            </a:pPr>
            <a:r>
              <a:rPr lang="en-GB" sz="1200" smtClean="0">
                <a:solidFill>
                  <a:srgbClr val="EAEAEA"/>
                </a:solidFill>
                <a:latin typeface="BankGothic Md BT" pitchFamily="34" charset="0"/>
                <a:cs typeface="Arial" pitchFamily="34" charset="0"/>
              </a:rPr>
              <a:t>CURTIS, MALLET-PREVOST, COLT &amp; MOSLE LLP</a:t>
            </a:r>
          </a:p>
        </p:txBody>
      </p:sp>
      <p:sp>
        <p:nvSpPr>
          <p:cNvPr id="11" name="Text Box 5"/>
          <p:cNvSpPr txBox="1">
            <a:spLocks noChangeArrowheads="1"/>
          </p:cNvSpPr>
          <p:nvPr userDrawn="1"/>
        </p:nvSpPr>
        <p:spPr bwMode="auto">
          <a:xfrm>
            <a:off x="8610600" y="6583363"/>
            <a:ext cx="6096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fld id="{B4036F7B-5BFC-4717-AA12-0037D3EB8D12}" type="slidenum">
              <a:rPr lang="en-US" altLang="en-US" sz="1000" smtClean="0">
                <a:solidFill>
                  <a:srgbClr val="FFFFFF"/>
                </a:solidFill>
                <a:latin typeface="Verdana" pitchFamily="34" charset="0"/>
              </a:rPr>
              <a:pPr>
                <a:spcBef>
                  <a:spcPct val="50000"/>
                </a:spcBef>
              </a:pPr>
              <a:t>‹#›</a:t>
            </a:fld>
            <a:endParaRPr lang="en-US" altLang="en-US" sz="1000" smtClean="0">
              <a:solidFill>
                <a:srgbClr val="FFFFFF"/>
              </a:solidFill>
              <a:latin typeface="Verdana" pitchFamily="34" charset="0"/>
            </a:endParaRPr>
          </a:p>
        </p:txBody>
      </p:sp>
      <p:pic>
        <p:nvPicPr>
          <p:cNvPr id="12" name="Picture 6" descr="Logo"/>
          <p:cNvPicPr>
            <a:picLocks noChangeArrowheads="1"/>
          </p:cNvPicPr>
          <p:nvPr userDrawn="1"/>
        </p:nvPicPr>
        <p:blipFill>
          <a:blip r:embed="rId15" cstate="print">
            <a:clrChange>
              <a:clrFrom>
                <a:srgbClr val="000000"/>
              </a:clrFrom>
              <a:clrTo>
                <a:srgbClr val="000000">
                  <a:alpha val="0"/>
                </a:srgbClr>
              </a:clrTo>
            </a:clrChange>
            <a:extLst>
              <a:ext uri="{28A0092B-C50C-407E-A947-70E740481C1C}">
                <a14:useLocalDpi xmlns:a14="http://schemas.microsoft.com/office/drawing/2010/main" xmlns="" val="0"/>
              </a:ext>
            </a:extLst>
          </a:blip>
          <a:srcRect b="14824"/>
          <a:stretch>
            <a:fillRect/>
          </a:stretch>
        </p:blipFill>
        <p:spPr bwMode="auto">
          <a:xfrm>
            <a:off x="7881938" y="346075"/>
            <a:ext cx="1262062"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84937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hyperlink" Target="http://www.shlegal.com/" TargetMode="External"/><Relationship Id="rId5" Type="http://schemas.openxmlformats.org/officeDocument/2006/relationships/hyperlink" Target="mailto:haris.zografakis@shlegal.com" TargetMode="Externa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any.org/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hmaatexas.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994772" y="1295400"/>
            <a:ext cx="7798575"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24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Verdana" pitchFamily="34" charset="0"/>
              </a:defRPr>
            </a:lvl2pPr>
            <a:lvl3pPr algn="l" rtl="0" eaLnBrk="1" fontAlgn="base" hangingPunct="1">
              <a:spcBef>
                <a:spcPct val="0"/>
              </a:spcBef>
              <a:spcAft>
                <a:spcPct val="0"/>
              </a:spcAft>
              <a:defRPr sz="2400" b="1">
                <a:solidFill>
                  <a:schemeClr val="tx1"/>
                </a:solidFill>
                <a:latin typeface="Verdana" pitchFamily="34" charset="0"/>
              </a:defRPr>
            </a:lvl3pPr>
            <a:lvl4pPr algn="l" rtl="0" eaLnBrk="1" fontAlgn="base" hangingPunct="1">
              <a:spcBef>
                <a:spcPct val="0"/>
              </a:spcBef>
              <a:spcAft>
                <a:spcPct val="0"/>
              </a:spcAft>
              <a:defRPr sz="2400" b="1">
                <a:solidFill>
                  <a:schemeClr val="tx1"/>
                </a:solidFill>
                <a:latin typeface="Verdana" pitchFamily="34" charset="0"/>
              </a:defRPr>
            </a:lvl4pPr>
            <a:lvl5pPr algn="l" rtl="0" eaLnBrk="1" fontAlgn="base" hangingPunct="1">
              <a:spcBef>
                <a:spcPct val="0"/>
              </a:spcBef>
              <a:spcAft>
                <a:spcPct val="0"/>
              </a:spcAft>
              <a:defRPr sz="2400" b="1">
                <a:solidFill>
                  <a:schemeClr val="tx1"/>
                </a:solidFill>
                <a:latin typeface="Verdana" pitchFamily="34" charset="0"/>
              </a:defRPr>
            </a:lvl5pPr>
            <a:lvl6pPr marL="457200" algn="l" rtl="0" eaLnBrk="1" fontAlgn="base" hangingPunct="1">
              <a:spcBef>
                <a:spcPct val="0"/>
              </a:spcBef>
              <a:spcAft>
                <a:spcPct val="0"/>
              </a:spcAft>
              <a:defRPr sz="2400" b="1">
                <a:solidFill>
                  <a:schemeClr val="tx1"/>
                </a:solidFill>
                <a:latin typeface="Verdana" pitchFamily="34" charset="0"/>
              </a:defRPr>
            </a:lvl6pPr>
            <a:lvl7pPr marL="914400" algn="l" rtl="0" eaLnBrk="1" fontAlgn="base" hangingPunct="1">
              <a:spcBef>
                <a:spcPct val="0"/>
              </a:spcBef>
              <a:spcAft>
                <a:spcPct val="0"/>
              </a:spcAft>
              <a:defRPr sz="2400" b="1">
                <a:solidFill>
                  <a:schemeClr val="tx1"/>
                </a:solidFill>
                <a:latin typeface="Verdana" pitchFamily="34" charset="0"/>
              </a:defRPr>
            </a:lvl7pPr>
            <a:lvl8pPr marL="1371600" algn="l" rtl="0" eaLnBrk="1" fontAlgn="base" hangingPunct="1">
              <a:spcBef>
                <a:spcPct val="0"/>
              </a:spcBef>
              <a:spcAft>
                <a:spcPct val="0"/>
              </a:spcAft>
              <a:defRPr sz="2400" b="1">
                <a:solidFill>
                  <a:schemeClr val="tx1"/>
                </a:solidFill>
                <a:latin typeface="Verdana" pitchFamily="34" charset="0"/>
              </a:defRPr>
            </a:lvl8pPr>
            <a:lvl9pPr marL="1828800" algn="l" rtl="0" eaLnBrk="1" fontAlgn="base" hangingPunct="1">
              <a:spcBef>
                <a:spcPct val="0"/>
              </a:spcBef>
              <a:spcAft>
                <a:spcPct val="0"/>
              </a:spcAft>
              <a:defRPr sz="2400" b="1">
                <a:solidFill>
                  <a:schemeClr val="tx1"/>
                </a:solidFill>
                <a:latin typeface="Verdana" pitchFamily="34" charset="0"/>
              </a:defRPr>
            </a:lvl9pPr>
          </a:lstStyle>
          <a:p>
            <a:pPr marL="0" marR="0" lvl="0" indent="0" algn="ctr" defTabSz="461518" rtl="0" eaLnBrk="1" fontAlgn="base" latinLnBrk="0" hangingPunct="1">
              <a:lnSpc>
                <a:spcPct val="100000"/>
              </a:lnSpc>
              <a:spcBef>
                <a:spcPts val="1200"/>
              </a:spcBef>
              <a:spcAft>
                <a:spcPts val="2400"/>
              </a:spcAft>
              <a:buClrTx/>
              <a:buSzTx/>
              <a:buFontTx/>
              <a:buNone/>
              <a:tabLst/>
              <a:defRPr sz="1800">
                <a:solidFill>
                  <a:srgbClr val="000000"/>
                </a:solidFill>
              </a:defRPr>
            </a:pPr>
            <a:r>
              <a:rPr kumimoji="0" lang="en-US" sz="2000" b="1" i="0" u="none" strike="noStrike" kern="0" cap="none" spc="0" normalizeH="0" baseline="0" noProof="0" dirty="0" smtClean="0">
                <a:ln>
                  <a:noFill/>
                </a:ln>
                <a:solidFill>
                  <a:srgbClr val="3E231A"/>
                </a:solidFill>
                <a:effectLst/>
                <a:uLnTx/>
                <a:uFillTx/>
                <a:latin typeface="Verdana"/>
                <a:ea typeface="+mj-ea"/>
                <a:cs typeface="+mj-cs"/>
              </a:rPr>
              <a:t>Maritime Arbitration on Both Sides of the Pond:</a:t>
            </a:r>
            <a:br>
              <a:rPr kumimoji="0" lang="en-US" sz="2000" b="1" i="0" u="none" strike="noStrike" kern="0" cap="none" spc="0" normalizeH="0" baseline="0" noProof="0" dirty="0" smtClean="0">
                <a:ln>
                  <a:noFill/>
                </a:ln>
                <a:solidFill>
                  <a:srgbClr val="3E231A"/>
                </a:solidFill>
                <a:effectLst/>
                <a:uLnTx/>
                <a:uFillTx/>
                <a:latin typeface="Verdana"/>
                <a:ea typeface="+mj-ea"/>
                <a:cs typeface="+mj-cs"/>
              </a:rPr>
            </a:br>
            <a:r>
              <a:rPr kumimoji="0" lang="en-US" sz="2000" b="1" i="0" u="none" strike="noStrike" kern="0" cap="none" spc="0" normalizeH="0" baseline="0" noProof="0" dirty="0" smtClean="0">
                <a:ln>
                  <a:noFill/>
                </a:ln>
                <a:solidFill>
                  <a:srgbClr val="3E231A"/>
                </a:solidFill>
                <a:effectLst/>
                <a:uLnTx/>
                <a:uFillTx/>
                <a:latin typeface="Verdana"/>
                <a:ea typeface="+mj-ea"/>
                <a:cs typeface="+mj-cs"/>
              </a:rPr>
              <a:t>Different Packaging or Different Product?</a:t>
            </a:r>
            <a:endParaRPr kumimoji="0" lang="en-US" sz="1800" b="1" i="0" u="none" strike="noStrike" kern="0" cap="none" spc="0" normalizeH="0" baseline="0" noProof="0" dirty="0" smtClean="0">
              <a:ln>
                <a:noFill/>
              </a:ln>
              <a:solidFill>
                <a:srgbClr val="3E231A"/>
              </a:solidFill>
              <a:effectLst/>
              <a:uLnTx/>
              <a:uFillTx/>
              <a:latin typeface="Verdana"/>
              <a:ea typeface="+mj-ea"/>
              <a:cs typeface="+mj-cs"/>
            </a:endParaRPr>
          </a:p>
          <a:p>
            <a:pPr marL="0" marR="0" lvl="0" indent="0" algn="ctr" defTabSz="461518" rtl="0" eaLnBrk="1" fontAlgn="base" latinLnBrk="0" hangingPunct="1">
              <a:lnSpc>
                <a:spcPct val="100000"/>
              </a:lnSpc>
              <a:spcBef>
                <a:spcPts val="0"/>
              </a:spcBef>
              <a:spcAft>
                <a:spcPts val="3000"/>
              </a:spcAft>
              <a:buClrTx/>
              <a:buSzTx/>
              <a:buFontTx/>
              <a:buNone/>
              <a:tabLst/>
              <a:defRPr sz="1800">
                <a:solidFill>
                  <a:srgbClr val="000000"/>
                </a:solidFill>
              </a:defRPr>
            </a:pPr>
            <a:r>
              <a:rPr kumimoji="0" lang="en-US" sz="1400" b="1" i="0" u="none" strike="noStrike" kern="0" cap="none" spc="0" normalizeH="0" baseline="0" noProof="0" dirty="0" smtClean="0">
                <a:ln>
                  <a:noFill/>
                </a:ln>
                <a:solidFill>
                  <a:srgbClr val="3E231A"/>
                </a:solidFill>
                <a:effectLst/>
                <a:uLnTx/>
                <a:uFillTx/>
                <a:latin typeface="Verdana"/>
                <a:ea typeface="+mj-ea"/>
                <a:cs typeface="+mj-cs"/>
              </a:rPr>
              <a:t>A comparative</a:t>
            </a:r>
            <a:r>
              <a:rPr kumimoji="0" lang="en-GB" sz="1400" b="1" i="0" u="none" strike="noStrike" kern="0" cap="none" spc="0" normalizeH="0" baseline="0" noProof="0" dirty="0" smtClean="0">
                <a:ln>
                  <a:noFill/>
                </a:ln>
                <a:solidFill>
                  <a:srgbClr val="3E231A"/>
                </a:solidFill>
                <a:effectLst/>
                <a:uLnTx/>
                <a:uFillTx/>
                <a:latin typeface="Verdana"/>
                <a:ea typeface="+mj-ea"/>
                <a:cs typeface="+mj-cs"/>
              </a:rPr>
              <a:t> anatomy (and pathology) from t</a:t>
            </a:r>
            <a:r>
              <a:rPr kumimoji="0" lang="en-US" sz="1400" b="1" i="0" u="none" strike="noStrike" kern="0" cap="none" spc="0" normalizeH="0" baseline="0" noProof="0" dirty="0" smtClean="0">
                <a:ln>
                  <a:noFill/>
                </a:ln>
                <a:solidFill>
                  <a:srgbClr val="000000"/>
                </a:solidFill>
                <a:effectLst/>
                <a:uLnTx/>
                <a:uFillTx/>
                <a:latin typeface="Verdana"/>
                <a:ea typeface="+mj-ea"/>
                <a:cs typeface="+mj-cs"/>
              </a:rPr>
              <a:t>he practitioners’ perspective</a:t>
            </a:r>
            <a:br>
              <a:rPr kumimoji="0" lang="en-US" sz="1400" b="1" i="0" u="none" strike="noStrike" kern="0" cap="none" spc="0" normalizeH="0" baseline="0" noProof="0" dirty="0" smtClean="0">
                <a:ln>
                  <a:noFill/>
                </a:ln>
                <a:solidFill>
                  <a:srgbClr val="000000"/>
                </a:solidFill>
                <a:effectLst/>
                <a:uLnTx/>
                <a:uFillTx/>
                <a:latin typeface="Verdana"/>
                <a:ea typeface="+mj-ea"/>
                <a:cs typeface="+mj-cs"/>
              </a:rPr>
            </a:br>
            <a:r>
              <a:rPr kumimoji="0" lang="en-US" sz="1800" b="1" i="0" u="none" strike="noStrike" kern="0" cap="none" spc="0" normalizeH="0" baseline="0" noProof="0" dirty="0" smtClean="0">
                <a:ln>
                  <a:noFill/>
                </a:ln>
                <a:solidFill>
                  <a:srgbClr val="000000"/>
                </a:solidFill>
                <a:effectLst/>
                <a:uLnTx/>
                <a:uFillTx/>
                <a:latin typeface="Verdana"/>
                <a:ea typeface="+mj-ea"/>
                <a:cs typeface="+mj-cs"/>
              </a:rPr>
              <a:t/>
            </a:r>
            <a:br>
              <a:rPr kumimoji="0" lang="en-US" sz="1800" b="1" i="0" u="none" strike="noStrike" kern="0" cap="none" spc="0" normalizeH="0" baseline="0" noProof="0" dirty="0" smtClean="0">
                <a:ln>
                  <a:noFill/>
                </a:ln>
                <a:solidFill>
                  <a:srgbClr val="000000"/>
                </a:solidFill>
                <a:effectLst/>
                <a:uLnTx/>
                <a:uFillTx/>
                <a:latin typeface="Verdana"/>
                <a:ea typeface="+mj-ea"/>
                <a:cs typeface="+mj-cs"/>
              </a:rPr>
            </a:br>
            <a:endParaRPr kumimoji="0" lang="en-US" sz="1800" b="1" i="0" u="none" strike="noStrike" kern="0" cap="none" spc="0" normalizeH="0" baseline="0" noProof="0" dirty="0">
              <a:ln>
                <a:noFill/>
              </a:ln>
              <a:solidFill>
                <a:srgbClr val="000000"/>
              </a:solidFill>
              <a:effectLst/>
              <a:uLnTx/>
              <a:uFillTx/>
              <a:latin typeface="Verdana"/>
              <a:ea typeface="+mj-ea"/>
              <a:cs typeface="+mj-cs"/>
            </a:endParaRPr>
          </a:p>
        </p:txBody>
      </p:sp>
      <p:sp>
        <p:nvSpPr>
          <p:cNvPr id="5" name="Rectangle 3"/>
          <p:cNvSpPr>
            <a:spLocks noGrp="1" noChangeArrowheads="1"/>
          </p:cNvSpPr>
          <p:nvPr>
            <p:ph type="subTitle" idx="1"/>
          </p:nvPr>
        </p:nvSpPr>
        <p:spPr>
          <a:xfrm>
            <a:off x="1846309" y="3810000"/>
            <a:ext cx="6400800" cy="1752600"/>
          </a:xfrm>
        </p:spPr>
        <p:txBody>
          <a:bodyPr/>
          <a:lstStyle/>
          <a:p>
            <a:pPr algn="ctr"/>
            <a:r>
              <a:rPr lang="en-US" sz="1600" dirty="0" smtClean="0"/>
              <a:t/>
            </a:r>
            <a:br>
              <a:rPr lang="en-US" sz="1600" dirty="0" smtClean="0"/>
            </a:br>
            <a:r>
              <a:rPr lang="en-US" sz="1500" b="1" dirty="0" smtClean="0">
                <a:solidFill>
                  <a:schemeClr val="accent2">
                    <a:lumMod val="75000"/>
                  </a:schemeClr>
                </a:solidFill>
              </a:rPr>
              <a:t>Lizabeth L. Burrell, Curtis, Mallet-Prevost, Colt &amp; Mosle LLP, NYC</a:t>
            </a:r>
          </a:p>
          <a:p>
            <a:pPr algn="ctr">
              <a:spcBef>
                <a:spcPts val="1200"/>
              </a:spcBef>
            </a:pPr>
            <a:r>
              <a:rPr lang="en-US" sz="1500" b="1" dirty="0" smtClean="0">
                <a:solidFill>
                  <a:schemeClr val="accent2">
                    <a:lumMod val="75000"/>
                  </a:schemeClr>
                </a:solidFill>
              </a:rPr>
              <a:t>Haris Zografakis, Stephenson Harwood LLP, London</a:t>
            </a:r>
            <a:endParaRPr lang="en-US" sz="1500" b="1" dirty="0">
              <a:solidFill>
                <a:schemeClr val="accent2">
                  <a:lumMod val="75000"/>
                </a:schemeClr>
              </a:solidFill>
            </a:endParaRPr>
          </a:p>
        </p:txBody>
      </p:sp>
    </p:spTree>
    <p:extLst>
      <p:ext uri="{BB962C8B-B14F-4D97-AF65-F5344CB8AC3E}">
        <p14:creationId xmlns:p14="http://schemas.microsoft.com/office/powerpoint/2010/main" xmlns="" val="29628396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Interim and Final Awards and Orders</a:t>
            </a:r>
            <a:endParaRPr lang="en-US" dirty="0"/>
          </a:p>
        </p:txBody>
      </p:sp>
      <p:sp>
        <p:nvSpPr>
          <p:cNvPr id="3" name="Content Placeholder 2"/>
          <p:cNvSpPr>
            <a:spLocks noGrp="1"/>
          </p:cNvSpPr>
          <p:nvPr>
            <p:ph idx="1"/>
          </p:nvPr>
        </p:nvSpPr>
        <p:spPr>
          <a:xfrm>
            <a:off x="1524000" y="1600200"/>
            <a:ext cx="6477000" cy="4114800"/>
          </a:xfrm>
        </p:spPr>
        <p:txBody>
          <a:bodyPr/>
          <a:lstStyle/>
          <a:p>
            <a:pPr marL="0" indent="0">
              <a:spcBef>
                <a:spcPts val="1800"/>
              </a:spcBef>
              <a:buNone/>
              <a:tabLst>
                <a:tab pos="465138" algn="l"/>
                <a:tab pos="914400" algn="l"/>
                <a:tab pos="1379538" algn="l"/>
                <a:tab pos="1828800" algn="l"/>
              </a:tabLst>
            </a:pPr>
            <a:r>
              <a:rPr lang="en-US" dirty="0" smtClean="0">
                <a:solidFill>
                  <a:srgbClr val="003366"/>
                </a:solidFill>
                <a:latin typeface="+mj-lt"/>
              </a:rPr>
              <a:t>8.1</a:t>
            </a:r>
            <a:r>
              <a:rPr lang="en-US" dirty="0">
                <a:solidFill>
                  <a:srgbClr val="003366"/>
                </a:solidFill>
                <a:latin typeface="+mj-lt"/>
              </a:rPr>
              <a:t>.	</a:t>
            </a:r>
            <a:r>
              <a:rPr lang="en-US" dirty="0" smtClean="0">
                <a:solidFill>
                  <a:srgbClr val="003366"/>
                </a:solidFill>
                <a:latin typeface="+mj-lt"/>
              </a:rPr>
              <a:t> Peremptory </a:t>
            </a:r>
            <a:r>
              <a:rPr lang="en-US" dirty="0">
                <a:solidFill>
                  <a:srgbClr val="003366"/>
                </a:solidFill>
                <a:latin typeface="+mj-lt"/>
              </a:rPr>
              <a:t>Orders</a:t>
            </a:r>
          </a:p>
          <a:p>
            <a:pPr marL="0" indent="0">
              <a:spcBef>
                <a:spcPts val="1800"/>
              </a:spcBef>
              <a:buNone/>
              <a:tabLst>
                <a:tab pos="465138" algn="l"/>
                <a:tab pos="914400" algn="l"/>
                <a:tab pos="1379538" algn="l"/>
                <a:tab pos="1828800" algn="l"/>
              </a:tabLst>
            </a:pPr>
            <a:r>
              <a:rPr lang="en-US" dirty="0">
                <a:solidFill>
                  <a:srgbClr val="003366"/>
                </a:solidFill>
                <a:latin typeface="+mj-lt"/>
              </a:rPr>
              <a:t>8.2</a:t>
            </a:r>
            <a:r>
              <a:rPr lang="en-US" dirty="0" smtClean="0">
                <a:solidFill>
                  <a:srgbClr val="003366"/>
                </a:solidFill>
                <a:latin typeface="+mj-lt"/>
              </a:rPr>
              <a:t>.  Interim </a:t>
            </a:r>
            <a:r>
              <a:rPr lang="en-US" dirty="0">
                <a:solidFill>
                  <a:srgbClr val="003366"/>
                </a:solidFill>
                <a:latin typeface="+mj-lt"/>
              </a:rPr>
              <a:t>Awards</a:t>
            </a:r>
          </a:p>
          <a:p>
            <a:pPr marL="0" indent="0">
              <a:spcBef>
                <a:spcPts val="1800"/>
              </a:spcBef>
              <a:buNone/>
              <a:tabLst>
                <a:tab pos="465138" algn="l"/>
                <a:tab pos="914400" algn="l"/>
                <a:tab pos="1379538" algn="l"/>
                <a:tab pos="1828800" algn="l"/>
              </a:tabLst>
            </a:pPr>
            <a:r>
              <a:rPr lang="en-US" dirty="0" smtClean="0">
                <a:solidFill>
                  <a:srgbClr val="003366"/>
                </a:solidFill>
                <a:latin typeface="+mj-lt"/>
              </a:rPr>
              <a:t>8.3.  Final </a:t>
            </a:r>
            <a:r>
              <a:rPr lang="en-US" dirty="0">
                <a:solidFill>
                  <a:srgbClr val="003366"/>
                </a:solidFill>
                <a:latin typeface="+mj-lt"/>
              </a:rPr>
              <a:t>Awards:</a:t>
            </a:r>
          </a:p>
          <a:p>
            <a:pPr marL="406400" lvl="2">
              <a:spcBef>
                <a:spcPts val="1800"/>
              </a:spcBef>
              <a:tabLst>
                <a:tab pos="465138" algn="l"/>
                <a:tab pos="914400" algn="l"/>
                <a:tab pos="1379538" algn="l"/>
                <a:tab pos="1828800" algn="l"/>
              </a:tabLst>
            </a:pPr>
            <a:r>
              <a:rPr lang="en-US" dirty="0" smtClean="0">
                <a:solidFill>
                  <a:srgbClr val="003366"/>
                </a:solidFill>
                <a:latin typeface="+mj-lt"/>
              </a:rPr>
              <a:t>8.3.1.  Reasoned </a:t>
            </a:r>
            <a:r>
              <a:rPr lang="en-US" dirty="0">
                <a:solidFill>
                  <a:srgbClr val="003366"/>
                </a:solidFill>
                <a:latin typeface="+mj-lt"/>
              </a:rPr>
              <a:t>or not?</a:t>
            </a:r>
          </a:p>
          <a:p>
            <a:pPr marL="406400" lvl="2">
              <a:spcBef>
                <a:spcPts val="1800"/>
              </a:spcBef>
              <a:tabLst>
                <a:tab pos="465138" algn="l"/>
                <a:tab pos="914400" algn="l"/>
                <a:tab pos="1379538" algn="l"/>
                <a:tab pos="1828800" algn="l"/>
              </a:tabLst>
            </a:pPr>
            <a:r>
              <a:rPr lang="en-US" dirty="0" smtClean="0">
                <a:solidFill>
                  <a:srgbClr val="003366"/>
                </a:solidFill>
                <a:latin typeface="+mj-lt"/>
              </a:rPr>
              <a:t>8.3.2.  Application </a:t>
            </a:r>
            <a:r>
              <a:rPr lang="en-US" dirty="0">
                <a:solidFill>
                  <a:srgbClr val="003366"/>
                </a:solidFill>
                <a:latin typeface="+mj-lt"/>
              </a:rPr>
              <a:t>of the law</a:t>
            </a:r>
          </a:p>
          <a:p>
            <a:pPr marL="406400" lvl="2">
              <a:spcBef>
                <a:spcPts val="1800"/>
              </a:spcBef>
              <a:tabLst>
                <a:tab pos="465138" algn="l"/>
                <a:tab pos="914400" algn="l"/>
                <a:tab pos="1379538" algn="l"/>
                <a:tab pos="1828800" algn="l"/>
              </a:tabLst>
            </a:pPr>
            <a:r>
              <a:rPr lang="en-US" dirty="0" smtClean="0">
                <a:solidFill>
                  <a:srgbClr val="003366"/>
                </a:solidFill>
                <a:latin typeface="+mj-lt"/>
              </a:rPr>
              <a:t>8.3.3.  Costs </a:t>
            </a:r>
            <a:r>
              <a:rPr lang="en-US" dirty="0">
                <a:solidFill>
                  <a:srgbClr val="003366"/>
                </a:solidFill>
                <a:latin typeface="+mj-lt"/>
              </a:rPr>
              <a:t>and Attorneys’ fees</a:t>
            </a:r>
          </a:p>
          <a:p>
            <a:pPr marL="0" indent="0">
              <a:spcBef>
                <a:spcPts val="1800"/>
              </a:spcBef>
              <a:buNone/>
              <a:tabLst>
                <a:tab pos="465138" algn="l"/>
                <a:tab pos="914400" algn="l"/>
                <a:tab pos="1379538" algn="l"/>
                <a:tab pos="1828800" algn="l"/>
              </a:tabLst>
            </a:pPr>
            <a:r>
              <a:rPr lang="en-US" dirty="0" smtClean="0">
                <a:solidFill>
                  <a:srgbClr val="003366"/>
                </a:solidFill>
                <a:latin typeface="+mj-lt"/>
              </a:rPr>
              <a:t>8.4</a:t>
            </a:r>
            <a:r>
              <a:rPr lang="en-US" dirty="0">
                <a:solidFill>
                  <a:srgbClr val="003366"/>
                </a:solidFill>
                <a:latin typeface="+mj-lt"/>
              </a:rPr>
              <a:t>.	</a:t>
            </a:r>
            <a:r>
              <a:rPr lang="en-US" dirty="0" smtClean="0">
                <a:solidFill>
                  <a:srgbClr val="003366"/>
                </a:solidFill>
                <a:latin typeface="+mj-lt"/>
              </a:rPr>
              <a:t>Publication</a:t>
            </a:r>
            <a:endParaRPr lang="en-US" dirty="0">
              <a:solidFill>
                <a:srgbClr val="003366"/>
              </a:solidFill>
              <a:latin typeface="+mj-lt"/>
            </a:endParaRPr>
          </a:p>
        </p:txBody>
      </p:sp>
    </p:spTree>
    <p:extLst>
      <p:ext uri="{BB962C8B-B14F-4D97-AF65-F5344CB8AC3E}">
        <p14:creationId xmlns:p14="http://schemas.microsoft.com/office/powerpoint/2010/main" xmlns="" val="622826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Judicial challenges and enforcement</a:t>
            </a:r>
            <a:endParaRPr lang="en-US" dirty="0"/>
          </a:p>
        </p:txBody>
      </p:sp>
      <p:sp>
        <p:nvSpPr>
          <p:cNvPr id="3" name="Content Placeholder 2"/>
          <p:cNvSpPr>
            <a:spLocks noGrp="1"/>
          </p:cNvSpPr>
          <p:nvPr>
            <p:ph idx="1"/>
          </p:nvPr>
        </p:nvSpPr>
        <p:spPr>
          <a:xfrm>
            <a:off x="1219200" y="1752600"/>
            <a:ext cx="7772400" cy="4114800"/>
          </a:xfrm>
        </p:spPr>
        <p:txBody>
          <a:bodyPr/>
          <a:lstStyle/>
          <a:p>
            <a:pPr marL="0" indent="0">
              <a:buNone/>
              <a:tabLst>
                <a:tab pos="465138" algn="l"/>
                <a:tab pos="914400" algn="l"/>
                <a:tab pos="1379538" algn="l"/>
                <a:tab pos="1828800" algn="l"/>
                <a:tab pos="2293938" algn="l"/>
              </a:tabLst>
            </a:pPr>
            <a:r>
              <a:rPr lang="en-US" dirty="0">
                <a:solidFill>
                  <a:srgbClr val="003366"/>
                </a:solidFill>
                <a:latin typeface="+mj-lt"/>
              </a:rPr>
              <a:t>9.1.	Jurisdiction over the parties</a:t>
            </a:r>
          </a:p>
          <a:p>
            <a:pPr marL="0" indent="0">
              <a:spcBef>
                <a:spcPts val="1800"/>
              </a:spcBef>
              <a:buNone/>
              <a:tabLst>
                <a:tab pos="465138" algn="l"/>
                <a:tab pos="914400" algn="l"/>
                <a:tab pos="1379538" algn="l"/>
                <a:tab pos="1828800" algn="l"/>
                <a:tab pos="2293938" algn="l"/>
              </a:tabLst>
            </a:pPr>
            <a:r>
              <a:rPr lang="en-US" dirty="0">
                <a:solidFill>
                  <a:srgbClr val="003366"/>
                </a:solidFill>
                <a:latin typeface="+mj-lt"/>
              </a:rPr>
              <a:t>9.2.	US Legal Arbitration Regimes</a:t>
            </a:r>
          </a:p>
          <a:p>
            <a:pPr marL="406400" lvl="2">
              <a:spcBef>
                <a:spcPts val="1200"/>
              </a:spcBef>
              <a:tabLst>
                <a:tab pos="465138" algn="l"/>
                <a:tab pos="914400" algn="l"/>
                <a:tab pos="1379538" algn="l"/>
                <a:tab pos="1828800" algn="l"/>
                <a:tab pos="2293938" algn="l"/>
              </a:tabLst>
            </a:pPr>
            <a:r>
              <a:rPr lang="en-US" dirty="0" smtClean="0">
                <a:solidFill>
                  <a:srgbClr val="003366"/>
                </a:solidFill>
                <a:latin typeface="+mj-lt"/>
              </a:rPr>
              <a:t>Domestic</a:t>
            </a:r>
            <a:r>
              <a:rPr lang="en-US" dirty="0">
                <a:solidFill>
                  <a:srgbClr val="003366"/>
                </a:solidFill>
                <a:latin typeface="+mj-lt"/>
              </a:rPr>
              <a:t>:  The Federal Arbitration </a:t>
            </a:r>
            <a:r>
              <a:rPr lang="en-US" dirty="0" smtClean="0">
                <a:solidFill>
                  <a:srgbClr val="003366"/>
                </a:solidFill>
                <a:latin typeface="+mj-lt"/>
              </a:rPr>
              <a:t>Act</a:t>
            </a:r>
          </a:p>
          <a:p>
            <a:pPr marL="974725" lvl="3">
              <a:spcBef>
                <a:spcPts val="600"/>
              </a:spcBef>
              <a:tabLst>
                <a:tab pos="465138" algn="l"/>
                <a:tab pos="914400" algn="l"/>
                <a:tab pos="1379538" algn="l"/>
                <a:tab pos="1828800" algn="l"/>
                <a:tab pos="2293938" algn="l"/>
              </a:tabLst>
            </a:pPr>
            <a:r>
              <a:rPr lang="en-US" dirty="0" smtClean="0">
                <a:solidFill>
                  <a:srgbClr val="003366"/>
                </a:solidFill>
                <a:latin typeface="+mj-lt"/>
              </a:rPr>
              <a:t>Governs arbitration arising from maritime or interstate commerce.</a:t>
            </a:r>
            <a:endParaRPr lang="en-US" dirty="0">
              <a:solidFill>
                <a:srgbClr val="003366"/>
              </a:solidFill>
              <a:latin typeface="+mj-lt"/>
            </a:endParaRPr>
          </a:p>
          <a:p>
            <a:pPr marL="406400" lvl="2">
              <a:spcBef>
                <a:spcPts val="1200"/>
              </a:spcBef>
              <a:tabLst>
                <a:tab pos="465138" algn="l"/>
                <a:tab pos="914400" algn="l"/>
                <a:tab pos="1379538" algn="l"/>
                <a:tab pos="1828800" algn="l"/>
                <a:tab pos="2293938" algn="l"/>
              </a:tabLst>
            </a:pPr>
            <a:r>
              <a:rPr lang="en-US" dirty="0" smtClean="0">
                <a:solidFill>
                  <a:srgbClr val="003366"/>
                </a:solidFill>
                <a:latin typeface="+mj-lt"/>
              </a:rPr>
              <a:t>International:</a:t>
            </a:r>
          </a:p>
          <a:p>
            <a:pPr marL="974725" lvl="3">
              <a:spcBef>
                <a:spcPts val="1200"/>
              </a:spcBef>
              <a:tabLst>
                <a:tab pos="465138" algn="l"/>
                <a:tab pos="914400" algn="l"/>
                <a:tab pos="1379538" algn="l"/>
                <a:tab pos="1828800" algn="l"/>
                <a:tab pos="2293938" algn="l"/>
              </a:tabLst>
            </a:pPr>
            <a:r>
              <a:rPr lang="en-US" dirty="0" smtClean="0">
                <a:solidFill>
                  <a:srgbClr val="003366"/>
                </a:solidFill>
                <a:latin typeface="+mj-lt"/>
              </a:rPr>
              <a:t>New </a:t>
            </a:r>
            <a:r>
              <a:rPr lang="en-US" dirty="0">
                <a:solidFill>
                  <a:srgbClr val="003366"/>
                </a:solidFill>
                <a:latin typeface="+mj-lt"/>
              </a:rPr>
              <a:t>York </a:t>
            </a:r>
            <a:r>
              <a:rPr lang="en-US" dirty="0" smtClean="0">
                <a:solidFill>
                  <a:srgbClr val="003366"/>
                </a:solidFill>
                <a:latin typeface="+mj-lt"/>
              </a:rPr>
              <a:t>Convention</a:t>
            </a:r>
          </a:p>
          <a:p>
            <a:pPr marL="974725" lvl="3">
              <a:spcBef>
                <a:spcPts val="1200"/>
              </a:spcBef>
              <a:tabLst>
                <a:tab pos="465138" algn="l"/>
                <a:tab pos="914400" algn="l"/>
                <a:tab pos="1379538" algn="l"/>
                <a:tab pos="1828800" algn="l"/>
                <a:tab pos="2293938" algn="l"/>
              </a:tabLst>
            </a:pPr>
            <a:r>
              <a:rPr lang="en-US" dirty="0" smtClean="0">
                <a:solidFill>
                  <a:srgbClr val="003366"/>
                </a:solidFill>
                <a:latin typeface="+mj-lt"/>
              </a:rPr>
              <a:t>The </a:t>
            </a:r>
            <a:r>
              <a:rPr lang="en-US" dirty="0">
                <a:solidFill>
                  <a:srgbClr val="003366"/>
                </a:solidFill>
                <a:latin typeface="+mj-lt"/>
              </a:rPr>
              <a:t>Panama Convention</a:t>
            </a:r>
            <a:r>
              <a:rPr lang="en-US" dirty="0" smtClean="0">
                <a:solidFill>
                  <a:srgbClr val="003366"/>
                </a:solidFill>
                <a:latin typeface="+mj-lt"/>
              </a:rPr>
              <a:t>.</a:t>
            </a:r>
            <a:endParaRPr lang="en-US" dirty="0">
              <a:solidFill>
                <a:srgbClr val="003366"/>
              </a:solidFill>
              <a:latin typeface="+mj-lt"/>
            </a:endParaRPr>
          </a:p>
        </p:txBody>
      </p:sp>
    </p:spTree>
    <p:extLst>
      <p:ext uri="{BB962C8B-B14F-4D97-AF65-F5344CB8AC3E}">
        <p14:creationId xmlns:p14="http://schemas.microsoft.com/office/powerpoint/2010/main" xmlns="" val="3995792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772400" cy="1143000"/>
          </a:xfrm>
        </p:spPr>
        <p:txBody>
          <a:bodyPr/>
          <a:lstStyle/>
          <a:p>
            <a:r>
              <a:rPr lang="en-US" dirty="0" smtClean="0"/>
              <a:t>9.  Judicial challenges and enforcement</a:t>
            </a:r>
            <a:endParaRPr lang="en-US" dirty="0"/>
          </a:p>
        </p:txBody>
      </p:sp>
      <p:sp>
        <p:nvSpPr>
          <p:cNvPr id="3" name="Content Placeholder 2"/>
          <p:cNvSpPr>
            <a:spLocks noGrp="1"/>
          </p:cNvSpPr>
          <p:nvPr>
            <p:ph idx="1"/>
          </p:nvPr>
        </p:nvSpPr>
        <p:spPr>
          <a:xfrm>
            <a:off x="1676400" y="2057400"/>
            <a:ext cx="6400800" cy="4114800"/>
          </a:xfrm>
        </p:spPr>
        <p:txBody>
          <a:bodyPr/>
          <a:lstStyle/>
          <a:p>
            <a:pPr marL="457200" indent="-457200">
              <a:spcBef>
                <a:spcPts val="1800"/>
              </a:spcBef>
              <a:buNone/>
              <a:tabLst>
                <a:tab pos="465138" algn="l"/>
                <a:tab pos="914400" algn="l"/>
                <a:tab pos="1379538" algn="l"/>
                <a:tab pos="1828800" algn="l"/>
                <a:tab pos="2293938" algn="l"/>
              </a:tabLst>
            </a:pPr>
            <a:r>
              <a:rPr lang="en-US" dirty="0" smtClean="0">
                <a:solidFill>
                  <a:srgbClr val="003366"/>
                </a:solidFill>
                <a:latin typeface="+mj-lt"/>
              </a:rPr>
              <a:t>9.3.</a:t>
            </a:r>
            <a:r>
              <a:rPr lang="en-US" dirty="0">
                <a:solidFill>
                  <a:srgbClr val="003366"/>
                </a:solidFill>
                <a:latin typeface="+mj-lt"/>
              </a:rPr>
              <a:t>	</a:t>
            </a:r>
            <a:r>
              <a:rPr lang="en-US" dirty="0" smtClean="0">
                <a:solidFill>
                  <a:srgbClr val="003366"/>
                </a:solidFill>
                <a:latin typeface="+mj-lt"/>
              </a:rPr>
              <a:t>The Arbitration Act 1996 (applicable where the seat is in England, Wales or Northern Ireland)</a:t>
            </a:r>
          </a:p>
          <a:p>
            <a:pPr marL="1084263" indent="-627063">
              <a:spcBef>
                <a:spcPts val="1800"/>
              </a:spcBef>
              <a:buNone/>
              <a:tabLst>
                <a:tab pos="465138" algn="l"/>
                <a:tab pos="914400" algn="l"/>
                <a:tab pos="1379538" algn="l"/>
                <a:tab pos="1828800" algn="l"/>
                <a:tab pos="2293938" algn="l"/>
              </a:tabLst>
            </a:pPr>
            <a:r>
              <a:rPr lang="en-US" dirty="0" smtClean="0">
                <a:solidFill>
                  <a:srgbClr val="003366"/>
                </a:solidFill>
                <a:latin typeface="+mj-lt"/>
              </a:rPr>
              <a:t>9.3.1 Jurisdiction challenge</a:t>
            </a:r>
          </a:p>
          <a:p>
            <a:pPr marL="1084263" indent="-627063">
              <a:spcBef>
                <a:spcPts val="1800"/>
              </a:spcBef>
              <a:buNone/>
              <a:tabLst>
                <a:tab pos="465138" algn="l"/>
                <a:tab pos="914400" algn="l"/>
                <a:tab pos="1379538" algn="l"/>
                <a:tab pos="1828800" algn="l"/>
                <a:tab pos="2293938" algn="l"/>
              </a:tabLst>
            </a:pPr>
            <a:r>
              <a:rPr lang="en-US" dirty="0" smtClean="0">
                <a:solidFill>
                  <a:srgbClr val="003366"/>
                </a:solidFill>
                <a:latin typeface="+mj-lt"/>
              </a:rPr>
              <a:t>9.3.2 Serious irregularity</a:t>
            </a:r>
          </a:p>
          <a:p>
            <a:pPr marL="1084263" indent="-627063">
              <a:spcBef>
                <a:spcPts val="1800"/>
              </a:spcBef>
              <a:buNone/>
              <a:tabLst>
                <a:tab pos="465138" algn="l"/>
                <a:tab pos="914400" algn="l"/>
                <a:tab pos="1379538" algn="l"/>
                <a:tab pos="1828800" algn="l"/>
                <a:tab pos="2293938" algn="l"/>
              </a:tabLst>
            </a:pPr>
            <a:r>
              <a:rPr lang="en-US" dirty="0" smtClean="0">
                <a:solidFill>
                  <a:srgbClr val="003366"/>
                </a:solidFill>
                <a:latin typeface="+mj-lt"/>
              </a:rPr>
              <a:t>9.3.3 Appeal on a question of law, conditional upon leave.</a:t>
            </a:r>
          </a:p>
          <a:p>
            <a:pPr marL="974725" lvl="3">
              <a:spcBef>
                <a:spcPts val="1200"/>
              </a:spcBef>
              <a:tabLst>
                <a:tab pos="465138" algn="l"/>
                <a:tab pos="914400" algn="l"/>
                <a:tab pos="1379538" algn="l"/>
                <a:tab pos="1828800" algn="l"/>
                <a:tab pos="2293938" algn="l"/>
              </a:tabLst>
            </a:pPr>
            <a:endParaRPr lang="en-US" dirty="0">
              <a:solidFill>
                <a:srgbClr val="003366"/>
              </a:solidFill>
              <a:latin typeface="+mj-lt"/>
            </a:endParaRPr>
          </a:p>
        </p:txBody>
      </p:sp>
    </p:spTree>
    <p:extLst>
      <p:ext uri="{BB962C8B-B14F-4D97-AF65-F5344CB8AC3E}">
        <p14:creationId xmlns:p14="http://schemas.microsoft.com/office/powerpoint/2010/main" xmlns="" val="1415014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Judicial challenges and enforcement</a:t>
            </a:r>
          </a:p>
        </p:txBody>
      </p:sp>
      <p:sp>
        <p:nvSpPr>
          <p:cNvPr id="3" name="Content Placeholder 2"/>
          <p:cNvSpPr>
            <a:spLocks noGrp="1"/>
          </p:cNvSpPr>
          <p:nvPr>
            <p:ph idx="1"/>
          </p:nvPr>
        </p:nvSpPr>
        <p:spPr>
          <a:xfrm>
            <a:off x="943429" y="1447800"/>
            <a:ext cx="7895771" cy="4114800"/>
          </a:xfrm>
        </p:spPr>
        <p:txBody>
          <a:bodyPr/>
          <a:lstStyle/>
          <a:p>
            <a:pPr>
              <a:buNone/>
              <a:tabLst>
                <a:tab pos="465138" algn="l"/>
                <a:tab pos="914400" algn="l"/>
                <a:tab pos="1379538" algn="l"/>
                <a:tab pos="1828800" algn="l"/>
                <a:tab pos="2293938" algn="l"/>
                <a:tab pos="2743200" algn="l"/>
              </a:tabLst>
            </a:pPr>
            <a:r>
              <a:rPr lang="en-US" dirty="0" smtClean="0">
                <a:solidFill>
                  <a:srgbClr val="003366"/>
                </a:solidFill>
                <a:latin typeface="+mj-lt"/>
              </a:rPr>
              <a:t>9.4.  US </a:t>
            </a:r>
            <a:r>
              <a:rPr lang="en-US" dirty="0">
                <a:solidFill>
                  <a:srgbClr val="003366"/>
                </a:solidFill>
                <a:latin typeface="+mj-lt"/>
              </a:rPr>
              <a:t>grounds for </a:t>
            </a:r>
            <a:r>
              <a:rPr lang="en-US" dirty="0" err="1">
                <a:solidFill>
                  <a:srgbClr val="003366"/>
                </a:solidFill>
                <a:latin typeface="+mj-lt"/>
              </a:rPr>
              <a:t>vacatur</a:t>
            </a:r>
            <a:endParaRPr lang="en-US" dirty="0">
              <a:solidFill>
                <a:srgbClr val="003366"/>
              </a:solidFill>
              <a:latin typeface="+mj-lt"/>
            </a:endParaRPr>
          </a:p>
          <a:p>
            <a:pPr lvl="1">
              <a:spcBef>
                <a:spcPts val="1200"/>
              </a:spcBef>
              <a:tabLst>
                <a:tab pos="465138" algn="l"/>
                <a:tab pos="914400" algn="l"/>
                <a:tab pos="1379538" algn="l"/>
                <a:tab pos="1828800" algn="l"/>
                <a:tab pos="2293938" algn="l"/>
                <a:tab pos="2743200" algn="l"/>
              </a:tabLst>
            </a:pPr>
            <a:r>
              <a:rPr lang="en-US" dirty="0" smtClean="0">
                <a:solidFill>
                  <a:srgbClr val="003366"/>
                </a:solidFill>
                <a:latin typeface="+mj-lt"/>
              </a:rPr>
              <a:t>Limited and exclusive statutory grounds, construed narrowly</a:t>
            </a:r>
          </a:p>
          <a:p>
            <a:pPr marL="747712" lvl="2" indent="-341313">
              <a:spcBef>
                <a:spcPts val="600"/>
              </a:spcBef>
              <a:buClr>
                <a:srgbClr val="0099CC"/>
              </a:buClr>
              <a:tabLst>
                <a:tab pos="465138" algn="l"/>
                <a:tab pos="1379538" algn="l"/>
                <a:tab pos="1828800" algn="l"/>
                <a:tab pos="2293938" algn="l"/>
                <a:tab pos="2743200" algn="l"/>
              </a:tabLst>
            </a:pPr>
            <a:r>
              <a:rPr lang="en-US" dirty="0">
                <a:solidFill>
                  <a:srgbClr val="003366"/>
                </a:solidFill>
                <a:latin typeface="Franklin Gothic Medium"/>
              </a:rPr>
              <a:t>(1) the award was procured by corruption, fraud, or undue means;</a:t>
            </a:r>
          </a:p>
          <a:p>
            <a:pPr marL="747712" lvl="2" indent="-341313">
              <a:spcBef>
                <a:spcPts val="600"/>
              </a:spcBef>
              <a:buClr>
                <a:srgbClr val="0099CC"/>
              </a:buClr>
              <a:tabLst>
                <a:tab pos="465138" algn="l"/>
                <a:tab pos="1379538" algn="l"/>
                <a:tab pos="1828800" algn="l"/>
                <a:tab pos="2293938" algn="l"/>
                <a:tab pos="2743200" algn="l"/>
              </a:tabLst>
            </a:pPr>
            <a:r>
              <a:rPr lang="en-US" dirty="0">
                <a:solidFill>
                  <a:srgbClr val="003366"/>
                </a:solidFill>
                <a:latin typeface="Franklin Gothic Medium"/>
              </a:rPr>
              <a:t>(2) there was evident partiality or corruption by the arbitrators;</a:t>
            </a:r>
          </a:p>
          <a:p>
            <a:pPr marL="747712" lvl="2" indent="-341313">
              <a:spcBef>
                <a:spcPts val="600"/>
              </a:spcBef>
              <a:buClr>
                <a:srgbClr val="0099CC"/>
              </a:buClr>
              <a:tabLst>
                <a:tab pos="465138" algn="l"/>
                <a:tab pos="1379538" algn="l"/>
                <a:tab pos="1828800" algn="l"/>
                <a:tab pos="2293938" algn="l"/>
                <a:tab pos="2743200" algn="l"/>
              </a:tabLst>
            </a:pPr>
            <a:r>
              <a:rPr lang="en-US" dirty="0">
                <a:solidFill>
                  <a:srgbClr val="003366"/>
                </a:solidFill>
                <a:latin typeface="Franklin Gothic Medium"/>
              </a:rPr>
              <a:t>(3) the arbitrators were guilty of misconduct in refusing to hear evidence pertinent and material to the controversy or of any other misbehavior by which the rights of any party have been prejudiced; or</a:t>
            </a:r>
          </a:p>
          <a:p>
            <a:pPr marL="747712" lvl="2" indent="-341313">
              <a:spcBef>
                <a:spcPts val="600"/>
              </a:spcBef>
              <a:buClr>
                <a:srgbClr val="0099CC"/>
              </a:buClr>
              <a:tabLst>
                <a:tab pos="465138" algn="l"/>
                <a:tab pos="1379538" algn="l"/>
                <a:tab pos="1828800" algn="l"/>
                <a:tab pos="2293938" algn="l"/>
                <a:tab pos="2743200" algn="l"/>
              </a:tabLst>
            </a:pPr>
            <a:r>
              <a:rPr lang="en-US" dirty="0">
                <a:solidFill>
                  <a:srgbClr val="003366"/>
                </a:solidFill>
                <a:latin typeface="Franklin Gothic Medium"/>
              </a:rPr>
              <a:t>(4) the arbitrators exceeded their powers, or so imperfectly executed them that a mutual, final, and definite award upon the subject matter submitted was not made. </a:t>
            </a:r>
          </a:p>
          <a:p>
            <a:pPr marL="406400" lvl="2">
              <a:spcBef>
                <a:spcPts val="1200"/>
              </a:spcBef>
              <a:tabLst>
                <a:tab pos="465138" algn="l"/>
                <a:tab pos="914400" algn="l"/>
                <a:tab pos="1379538" algn="l"/>
                <a:tab pos="1828800" algn="l"/>
                <a:tab pos="2293938" algn="l"/>
                <a:tab pos="2743200" algn="l"/>
              </a:tabLst>
            </a:pPr>
            <a:r>
              <a:rPr lang="en-US" dirty="0" smtClean="0">
                <a:solidFill>
                  <a:srgbClr val="003366"/>
                </a:solidFill>
                <a:latin typeface="+mj-lt"/>
              </a:rPr>
              <a:t> </a:t>
            </a:r>
            <a:r>
              <a:rPr lang="en-US" dirty="0">
                <a:solidFill>
                  <a:srgbClr val="003366"/>
                </a:solidFill>
                <a:latin typeface="+mj-lt"/>
              </a:rPr>
              <a:t>“manifest disregard of the </a:t>
            </a:r>
            <a:r>
              <a:rPr lang="en-US" dirty="0" smtClean="0">
                <a:solidFill>
                  <a:srgbClr val="003366"/>
                </a:solidFill>
                <a:latin typeface="+mj-lt"/>
              </a:rPr>
              <a:t>law”?</a:t>
            </a:r>
            <a:endParaRPr lang="en-US" dirty="0">
              <a:solidFill>
                <a:srgbClr val="003366"/>
              </a:solidFill>
              <a:latin typeface="+mj-lt"/>
            </a:endParaRPr>
          </a:p>
        </p:txBody>
      </p:sp>
    </p:spTree>
    <p:extLst>
      <p:ext uri="{BB962C8B-B14F-4D97-AF65-F5344CB8AC3E}">
        <p14:creationId xmlns:p14="http://schemas.microsoft.com/office/powerpoint/2010/main" xmlns="" val="3386569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Judicial challenges and enforcement</a:t>
            </a:r>
            <a:endParaRPr lang="en-US" dirty="0"/>
          </a:p>
        </p:txBody>
      </p:sp>
      <p:sp>
        <p:nvSpPr>
          <p:cNvPr id="3" name="Content Placeholder 2"/>
          <p:cNvSpPr>
            <a:spLocks noGrp="1"/>
          </p:cNvSpPr>
          <p:nvPr>
            <p:ph idx="1"/>
          </p:nvPr>
        </p:nvSpPr>
        <p:spPr>
          <a:xfrm>
            <a:off x="1219200" y="1447800"/>
            <a:ext cx="7772400" cy="4114800"/>
          </a:xfrm>
        </p:spPr>
        <p:txBody>
          <a:bodyPr/>
          <a:lstStyle/>
          <a:p>
            <a:pPr marL="0" indent="0">
              <a:spcBef>
                <a:spcPts val="1800"/>
              </a:spcBef>
              <a:buNone/>
              <a:tabLst>
                <a:tab pos="465138" algn="l"/>
                <a:tab pos="914400" algn="l"/>
                <a:tab pos="1379538" algn="l"/>
                <a:tab pos="1828800" algn="l"/>
                <a:tab pos="2293938" algn="l"/>
              </a:tabLst>
            </a:pPr>
            <a:r>
              <a:rPr lang="en-US" dirty="0" smtClean="0">
                <a:solidFill>
                  <a:srgbClr val="003366"/>
                </a:solidFill>
                <a:latin typeface="+mj-lt"/>
              </a:rPr>
              <a:t>9.5.</a:t>
            </a:r>
            <a:r>
              <a:rPr lang="en-US" dirty="0">
                <a:solidFill>
                  <a:srgbClr val="003366"/>
                </a:solidFill>
                <a:latin typeface="+mj-lt"/>
              </a:rPr>
              <a:t>	</a:t>
            </a:r>
            <a:r>
              <a:rPr lang="en-US" dirty="0" smtClean="0">
                <a:solidFill>
                  <a:srgbClr val="003366"/>
                </a:solidFill>
                <a:latin typeface="+mj-lt"/>
              </a:rPr>
              <a:t>UK Appeal or Challenge</a:t>
            </a:r>
            <a:endParaRPr lang="en-US" dirty="0">
              <a:solidFill>
                <a:srgbClr val="003366"/>
              </a:solidFill>
              <a:latin typeface="+mj-lt"/>
            </a:endParaRPr>
          </a:p>
          <a:p>
            <a:pPr marL="406400" lvl="2">
              <a:spcBef>
                <a:spcPts val="1200"/>
              </a:spcBef>
              <a:tabLst>
                <a:tab pos="465138" algn="l"/>
                <a:tab pos="914400" algn="l"/>
                <a:tab pos="1379538" algn="l"/>
                <a:tab pos="1828800" algn="l"/>
                <a:tab pos="2293938" algn="l"/>
              </a:tabLst>
            </a:pPr>
            <a:r>
              <a:rPr lang="en-US" dirty="0" smtClean="0">
                <a:solidFill>
                  <a:srgbClr val="003366"/>
                </a:solidFill>
                <a:latin typeface="+mj-lt"/>
              </a:rPr>
              <a:t>9.5.1 "appeal </a:t>
            </a:r>
            <a:r>
              <a:rPr lang="en-US" dirty="0">
                <a:solidFill>
                  <a:srgbClr val="003366"/>
                </a:solidFill>
                <a:latin typeface="+mj-lt"/>
              </a:rPr>
              <a:t>on a </a:t>
            </a:r>
            <a:r>
              <a:rPr lang="en-US" dirty="0" smtClean="0">
                <a:solidFill>
                  <a:srgbClr val="003366"/>
                </a:solidFill>
                <a:latin typeface="+mj-lt"/>
              </a:rPr>
              <a:t>point </a:t>
            </a:r>
            <a:r>
              <a:rPr lang="en-US" dirty="0">
                <a:solidFill>
                  <a:srgbClr val="003366"/>
                </a:solidFill>
                <a:latin typeface="+mj-lt"/>
              </a:rPr>
              <a:t>of law" </a:t>
            </a:r>
            <a:endParaRPr lang="en-US" dirty="0" smtClean="0">
              <a:solidFill>
                <a:srgbClr val="003366"/>
              </a:solidFill>
              <a:latin typeface="+mj-lt"/>
            </a:endParaRPr>
          </a:p>
          <a:p>
            <a:pPr marL="1201738" lvl="4" indent="-222250">
              <a:spcBef>
                <a:spcPts val="600"/>
              </a:spcBef>
              <a:buFontTx/>
              <a:buChar char="-"/>
              <a:tabLst>
                <a:tab pos="465138" algn="l"/>
                <a:tab pos="914400" algn="l"/>
                <a:tab pos="1379538" algn="l"/>
                <a:tab pos="1828800" algn="l"/>
                <a:tab pos="2293938" algn="l"/>
              </a:tabLst>
            </a:pPr>
            <a:r>
              <a:rPr lang="en-US" dirty="0" smtClean="0">
                <a:solidFill>
                  <a:srgbClr val="003366"/>
                </a:solidFill>
                <a:latin typeface="+mj-lt"/>
              </a:rPr>
              <a:t>contract out</a:t>
            </a:r>
          </a:p>
          <a:p>
            <a:pPr marL="1201738" lvl="4" indent="-222250">
              <a:spcBef>
                <a:spcPts val="0"/>
              </a:spcBef>
              <a:buFontTx/>
              <a:buChar char="-"/>
              <a:tabLst>
                <a:tab pos="465138" algn="l"/>
                <a:tab pos="914400" algn="l"/>
                <a:tab pos="1379538" algn="l"/>
                <a:tab pos="1828800" algn="l"/>
                <a:tab pos="2293938" algn="l"/>
              </a:tabLst>
            </a:pPr>
            <a:r>
              <a:rPr lang="en-US" dirty="0" smtClean="0">
                <a:solidFill>
                  <a:srgbClr val="003366"/>
                </a:solidFill>
                <a:latin typeface="+mj-lt"/>
              </a:rPr>
              <a:t>permission of the Court subject to onerous conditions:</a:t>
            </a:r>
          </a:p>
          <a:p>
            <a:pPr marL="1201737" lvl="5" indent="0">
              <a:spcBef>
                <a:spcPts val="600"/>
              </a:spcBef>
              <a:buNone/>
              <a:tabLst>
                <a:tab pos="465138" algn="l"/>
                <a:tab pos="914400" algn="l"/>
                <a:tab pos="1379538" algn="l"/>
                <a:tab pos="1828800" algn="l"/>
                <a:tab pos="2293938" algn="l"/>
              </a:tabLst>
            </a:pPr>
            <a:r>
              <a:rPr lang="en-US" dirty="0" smtClean="0">
                <a:solidFill>
                  <a:srgbClr val="003366"/>
                </a:solidFill>
                <a:latin typeface="+mj-lt"/>
              </a:rPr>
              <a:t>(a) “substantially affect rights”, </a:t>
            </a:r>
            <a:br>
              <a:rPr lang="en-US" dirty="0" smtClean="0">
                <a:solidFill>
                  <a:srgbClr val="003366"/>
                </a:solidFill>
                <a:latin typeface="+mj-lt"/>
              </a:rPr>
            </a:br>
            <a:r>
              <a:rPr lang="en-US" dirty="0" smtClean="0">
                <a:solidFill>
                  <a:srgbClr val="003366"/>
                </a:solidFill>
                <a:latin typeface="+mj-lt"/>
              </a:rPr>
              <a:t>(b) “decision obviously wrong” or</a:t>
            </a:r>
          </a:p>
          <a:p>
            <a:pPr marL="1828800" lvl="5" indent="-287338">
              <a:spcBef>
                <a:spcPts val="300"/>
              </a:spcBef>
              <a:tabLst>
                <a:tab pos="465138" algn="l"/>
                <a:tab pos="914400" algn="l"/>
                <a:tab pos="1379538" algn="l"/>
                <a:tab pos="1828800" algn="l"/>
                <a:tab pos="2293938" algn="l"/>
              </a:tabLst>
            </a:pPr>
            <a:r>
              <a:rPr lang="en-US" dirty="0" smtClean="0">
                <a:solidFill>
                  <a:srgbClr val="003366"/>
                </a:solidFill>
                <a:latin typeface="+mj-lt"/>
              </a:rPr>
              <a:t>“open to serious doubt”</a:t>
            </a:r>
          </a:p>
          <a:p>
            <a:pPr marL="1828800" lvl="5" indent="-287338">
              <a:spcBef>
                <a:spcPts val="300"/>
              </a:spcBef>
              <a:tabLst>
                <a:tab pos="465138" algn="l"/>
                <a:tab pos="914400" algn="l"/>
                <a:tab pos="1379538" algn="l"/>
                <a:tab pos="1828800" algn="l"/>
                <a:tab pos="2293938" algn="l"/>
              </a:tabLst>
            </a:pPr>
            <a:r>
              <a:rPr lang="en-US" dirty="0" smtClean="0">
                <a:solidFill>
                  <a:srgbClr val="003366"/>
                </a:solidFill>
                <a:latin typeface="+mj-lt"/>
              </a:rPr>
              <a:t>plus question of “general importance”</a:t>
            </a:r>
            <a:endParaRPr lang="en-US" dirty="0">
              <a:solidFill>
                <a:srgbClr val="003366"/>
              </a:solidFill>
              <a:latin typeface="+mj-lt"/>
            </a:endParaRPr>
          </a:p>
          <a:p>
            <a:pPr marL="1536700" lvl="3" indent="-457200">
              <a:spcBef>
                <a:spcPts val="600"/>
              </a:spcBef>
              <a:buAutoNum type="alphaLcParenBoth" startAt="3"/>
              <a:tabLst>
                <a:tab pos="465138" algn="l"/>
                <a:tab pos="914400" algn="l"/>
                <a:tab pos="1379538" algn="l"/>
                <a:tab pos="1828800" algn="l"/>
                <a:tab pos="2293938" algn="l"/>
              </a:tabLst>
            </a:pPr>
            <a:r>
              <a:rPr lang="en-US" dirty="0" smtClean="0">
                <a:solidFill>
                  <a:srgbClr val="003366"/>
                </a:solidFill>
                <a:latin typeface="+mj-lt"/>
              </a:rPr>
              <a:t>“just and proper”</a:t>
            </a:r>
          </a:p>
          <a:p>
            <a:pPr marL="1079500" lvl="3" indent="-674688">
              <a:spcBef>
                <a:spcPts val="600"/>
              </a:spcBef>
              <a:tabLst>
                <a:tab pos="465138" algn="l"/>
                <a:tab pos="914400" algn="l"/>
                <a:tab pos="1379538" algn="l"/>
                <a:tab pos="1828800" algn="l"/>
                <a:tab pos="2293938" algn="l"/>
              </a:tabLst>
            </a:pPr>
            <a:r>
              <a:rPr lang="en-US" dirty="0" smtClean="0">
                <a:solidFill>
                  <a:srgbClr val="003366"/>
                </a:solidFill>
                <a:latin typeface="+mj-lt"/>
              </a:rPr>
              <a:t>9.5.2 "serious irregularity affecting the tribunal, the proceedings or the award“</a:t>
            </a:r>
            <a:endParaRPr lang="en-US" dirty="0">
              <a:solidFill>
                <a:srgbClr val="003366"/>
              </a:solidFill>
              <a:latin typeface="+mj-lt"/>
            </a:endParaRPr>
          </a:p>
          <a:p>
            <a:pPr marL="511175" lvl="2" indent="-674688">
              <a:spcBef>
                <a:spcPts val="600"/>
              </a:spcBef>
              <a:tabLst>
                <a:tab pos="465138" algn="l"/>
                <a:tab pos="914400" algn="l"/>
                <a:tab pos="1379538" algn="l"/>
                <a:tab pos="1828800" algn="l"/>
                <a:tab pos="2293938" algn="l"/>
              </a:tabLst>
            </a:pPr>
            <a:r>
              <a:rPr lang="en-US" dirty="0" smtClean="0">
                <a:solidFill>
                  <a:srgbClr val="003366"/>
                </a:solidFill>
                <a:latin typeface="+mj-lt"/>
              </a:rPr>
              <a:t>9.6.  Enforcement as a judgment</a:t>
            </a:r>
          </a:p>
        </p:txBody>
      </p:sp>
    </p:spTree>
    <p:extLst>
      <p:ext uri="{BB962C8B-B14F-4D97-AF65-F5344CB8AC3E}">
        <p14:creationId xmlns:p14="http://schemas.microsoft.com/office/powerpoint/2010/main" xmlns="" val="2694935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Key features	</a:t>
            </a:r>
            <a:endParaRPr lang="en-GB" dirty="0"/>
          </a:p>
        </p:txBody>
      </p:sp>
      <p:sp>
        <p:nvSpPr>
          <p:cNvPr id="3" name="Content Placeholder 2"/>
          <p:cNvSpPr>
            <a:spLocks noGrp="1"/>
          </p:cNvSpPr>
          <p:nvPr>
            <p:ph idx="1"/>
          </p:nvPr>
        </p:nvSpPr>
        <p:spPr>
          <a:xfrm>
            <a:off x="1981200" y="1752600"/>
            <a:ext cx="7772400" cy="4114800"/>
          </a:xfrm>
        </p:spPr>
        <p:txBody>
          <a:bodyPr/>
          <a:lstStyle/>
          <a:p>
            <a:pPr marL="0" indent="0">
              <a:buNone/>
            </a:pPr>
            <a:r>
              <a:rPr lang="en-GB" dirty="0" smtClean="0">
                <a:solidFill>
                  <a:srgbClr val="003366"/>
                </a:solidFill>
                <a:latin typeface="+mj-lt"/>
              </a:rPr>
              <a:t>Cost?</a:t>
            </a:r>
          </a:p>
          <a:p>
            <a:endParaRPr lang="en-GB" dirty="0" smtClean="0">
              <a:solidFill>
                <a:srgbClr val="003366"/>
              </a:solidFill>
              <a:latin typeface="+mj-lt"/>
            </a:endParaRPr>
          </a:p>
          <a:p>
            <a:pPr marL="0" indent="0">
              <a:buNone/>
            </a:pPr>
            <a:r>
              <a:rPr lang="en-GB" dirty="0" smtClean="0">
                <a:solidFill>
                  <a:srgbClr val="003366"/>
                </a:solidFill>
                <a:latin typeface="+mj-lt"/>
              </a:rPr>
              <a:t>Speed?</a:t>
            </a:r>
          </a:p>
          <a:p>
            <a:endParaRPr lang="en-GB" dirty="0" smtClean="0">
              <a:solidFill>
                <a:srgbClr val="003366"/>
              </a:solidFill>
              <a:latin typeface="+mj-lt"/>
            </a:endParaRPr>
          </a:p>
          <a:p>
            <a:pPr marL="0" indent="0">
              <a:buNone/>
            </a:pPr>
            <a:r>
              <a:rPr lang="en-GB" dirty="0" smtClean="0">
                <a:solidFill>
                  <a:srgbClr val="003366"/>
                </a:solidFill>
                <a:latin typeface="+mj-lt"/>
              </a:rPr>
              <a:t>"Commercial approach"?</a:t>
            </a:r>
          </a:p>
        </p:txBody>
      </p:sp>
    </p:spTree>
    <p:extLst>
      <p:ext uri="{BB962C8B-B14F-4D97-AF65-F5344CB8AC3E}">
        <p14:creationId xmlns:p14="http://schemas.microsoft.com/office/powerpoint/2010/main" xmlns="" val="156998140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943" y="304800"/>
            <a:ext cx="7772400" cy="1143000"/>
          </a:xfrm>
        </p:spPr>
        <p:txBody>
          <a:bodyPr/>
          <a:lstStyle/>
          <a:p>
            <a:r>
              <a:rPr lang="en-US" sz="2400" dirty="0"/>
              <a:t>Arbitration on Both Sides of the Pond:  </a:t>
            </a:r>
            <a:r>
              <a:rPr lang="en-US" sz="2400" dirty="0" smtClean="0"/>
              <a:t/>
            </a:r>
            <a:br>
              <a:rPr lang="en-US" sz="2400" dirty="0" smtClean="0"/>
            </a:br>
            <a:r>
              <a:rPr lang="en-US" sz="2400" dirty="0" smtClean="0"/>
              <a:t>Different </a:t>
            </a:r>
            <a:r>
              <a:rPr lang="en-US" sz="2400" dirty="0"/>
              <a:t>Packaging or Different Product?</a:t>
            </a:r>
          </a:p>
        </p:txBody>
      </p:sp>
      <p:sp>
        <p:nvSpPr>
          <p:cNvPr id="3" name="Content Placeholder 2"/>
          <p:cNvSpPr>
            <a:spLocks noGrp="1"/>
          </p:cNvSpPr>
          <p:nvPr>
            <p:ph idx="1"/>
          </p:nvPr>
        </p:nvSpPr>
        <p:spPr>
          <a:xfrm>
            <a:off x="1447800" y="1524000"/>
            <a:ext cx="6629400" cy="4114800"/>
          </a:xfrm>
        </p:spPr>
        <p:txBody>
          <a:bodyPr/>
          <a:lstStyle/>
          <a:p>
            <a:pPr marL="0" indent="0" algn="r">
              <a:buNone/>
            </a:pPr>
            <a:r>
              <a:rPr lang="en-US" i="1" dirty="0" smtClean="0">
                <a:solidFill>
                  <a:srgbClr val="003366"/>
                </a:solidFill>
                <a:latin typeface="+mj-lt"/>
              </a:rPr>
              <a:t>By Robert Frost</a:t>
            </a:r>
            <a:endParaRPr lang="en-US" i="1" dirty="0">
              <a:solidFill>
                <a:srgbClr val="003366"/>
              </a:solidFill>
              <a:latin typeface="+mj-lt"/>
            </a:endParaRPr>
          </a:p>
          <a:p>
            <a:pPr marL="0" indent="0">
              <a:spcBef>
                <a:spcPts val="0"/>
              </a:spcBef>
              <a:buNone/>
            </a:pPr>
            <a:r>
              <a:rPr lang="en-US" dirty="0">
                <a:solidFill>
                  <a:srgbClr val="003366"/>
                </a:solidFill>
                <a:latin typeface="+mj-lt"/>
              </a:rPr>
              <a:t>Two roads diverged in a yellow wood,</a:t>
            </a:r>
          </a:p>
          <a:p>
            <a:pPr marL="0" indent="0">
              <a:buNone/>
            </a:pPr>
            <a:r>
              <a:rPr lang="en-US" dirty="0">
                <a:solidFill>
                  <a:srgbClr val="003366"/>
                </a:solidFill>
                <a:latin typeface="+mj-lt"/>
              </a:rPr>
              <a:t>And sorry I could not travel both</a:t>
            </a:r>
          </a:p>
          <a:p>
            <a:pPr marL="0" indent="0">
              <a:buNone/>
            </a:pPr>
            <a:r>
              <a:rPr lang="en-US" dirty="0">
                <a:solidFill>
                  <a:srgbClr val="003366"/>
                </a:solidFill>
                <a:latin typeface="+mj-lt"/>
              </a:rPr>
              <a:t>And be one traveler, long I stood</a:t>
            </a:r>
          </a:p>
          <a:p>
            <a:pPr marL="0" indent="0">
              <a:buNone/>
            </a:pPr>
            <a:r>
              <a:rPr lang="en-US" dirty="0">
                <a:solidFill>
                  <a:srgbClr val="003366"/>
                </a:solidFill>
                <a:latin typeface="+mj-lt"/>
              </a:rPr>
              <a:t>And looked down one as far as I could</a:t>
            </a:r>
          </a:p>
          <a:p>
            <a:pPr marL="0" indent="0">
              <a:buNone/>
            </a:pPr>
            <a:r>
              <a:rPr lang="en-US" dirty="0">
                <a:solidFill>
                  <a:srgbClr val="003366"/>
                </a:solidFill>
                <a:latin typeface="+mj-lt"/>
              </a:rPr>
              <a:t>To where it bent in the undergrowth;</a:t>
            </a:r>
          </a:p>
          <a:p>
            <a:pPr marL="0" indent="0">
              <a:buNone/>
            </a:pPr>
            <a:r>
              <a:rPr lang="en-US" dirty="0">
                <a:solidFill>
                  <a:srgbClr val="003366"/>
                </a:solidFill>
                <a:latin typeface="+mj-lt"/>
              </a:rPr>
              <a:t>Then took the other, as just as fair,</a:t>
            </a:r>
          </a:p>
          <a:p>
            <a:pPr marL="0" indent="0">
              <a:buNone/>
            </a:pPr>
            <a:r>
              <a:rPr lang="en-US" dirty="0">
                <a:solidFill>
                  <a:srgbClr val="003366"/>
                </a:solidFill>
                <a:latin typeface="+mj-lt"/>
              </a:rPr>
              <a:t>And having perhaps the better claim,</a:t>
            </a:r>
          </a:p>
          <a:p>
            <a:pPr marL="0" indent="0">
              <a:buNone/>
            </a:pPr>
            <a:r>
              <a:rPr lang="en-US" dirty="0">
                <a:solidFill>
                  <a:srgbClr val="003366"/>
                </a:solidFill>
                <a:latin typeface="+mj-lt"/>
              </a:rPr>
              <a:t>Because it was grassy and wanted wear;</a:t>
            </a:r>
          </a:p>
          <a:p>
            <a:pPr marL="0" indent="0">
              <a:buNone/>
            </a:pPr>
            <a:r>
              <a:rPr lang="en-US" dirty="0">
                <a:solidFill>
                  <a:srgbClr val="003366"/>
                </a:solidFill>
                <a:latin typeface="+mj-lt"/>
              </a:rPr>
              <a:t>Though as for that the passing there</a:t>
            </a:r>
          </a:p>
          <a:p>
            <a:pPr marL="0" indent="0">
              <a:buNone/>
            </a:pPr>
            <a:r>
              <a:rPr lang="en-US" dirty="0">
                <a:solidFill>
                  <a:srgbClr val="003366"/>
                </a:solidFill>
                <a:latin typeface="+mj-lt"/>
              </a:rPr>
              <a:t>Had worn them really about the </a:t>
            </a:r>
            <a:r>
              <a:rPr lang="en-US" dirty="0" smtClean="0">
                <a:solidFill>
                  <a:srgbClr val="003366"/>
                </a:solidFill>
                <a:latin typeface="+mj-lt"/>
              </a:rPr>
              <a:t>same</a:t>
            </a:r>
            <a:r>
              <a:rPr lang="en-US" dirty="0">
                <a:solidFill>
                  <a:srgbClr val="003366"/>
                </a:solidFill>
                <a:latin typeface="+mj-lt"/>
              </a:rPr>
              <a:t> </a:t>
            </a:r>
            <a:r>
              <a:rPr lang="en-US" dirty="0" smtClean="0">
                <a:solidFill>
                  <a:srgbClr val="003366"/>
                </a:solidFill>
                <a:latin typeface="+mj-lt"/>
              </a:rPr>
              <a:t>. . . .</a:t>
            </a:r>
            <a:endParaRPr lang="en-US" dirty="0">
              <a:solidFill>
                <a:srgbClr val="003366"/>
              </a:solidFill>
              <a:latin typeface="+mj-lt"/>
            </a:endParaRPr>
          </a:p>
        </p:txBody>
      </p:sp>
    </p:spTree>
    <p:extLst>
      <p:ext uri="{BB962C8B-B14F-4D97-AF65-F5344CB8AC3E}">
        <p14:creationId xmlns:p14="http://schemas.microsoft.com/office/powerpoint/2010/main" xmlns="" val="3963007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4"/>
          <p:cNvSpPr txBox="1">
            <a:spLocks noChangeArrowheads="1"/>
          </p:cNvSpPr>
          <p:nvPr/>
        </p:nvSpPr>
        <p:spPr bwMode="auto">
          <a:xfrm>
            <a:off x="609600" y="2057400"/>
            <a:ext cx="8115300" cy="28098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99CC"/>
              </a:buClr>
              <a:buSzTx/>
              <a:buFont typeface="Wingdings" pitchFamily="2" charset="2"/>
              <a:buNone/>
              <a:tabLst/>
              <a:defRPr/>
            </a:pPr>
            <a:r>
              <a:rPr kumimoji="1" lang="en-US" altLang="en-US" sz="1000" b="1" i="0" u="none" strike="noStrike" kern="0" cap="none" spc="0" normalizeH="0" baseline="0" noProof="0" dirty="0" smtClean="0">
                <a:ln>
                  <a:noFill/>
                </a:ln>
                <a:solidFill>
                  <a:srgbClr val="000000"/>
                </a:solidFill>
                <a:effectLst/>
                <a:uLnTx/>
                <a:uFillTx/>
                <a:latin typeface="Arial"/>
                <a:ea typeface="+mn-ea"/>
                <a:cs typeface="+mn-cs"/>
              </a:rPr>
              <a:t>Haris Zografakis</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is a partner at Stephenson Harwood, a City of London law firm with offices in nine cities around the world and one of the pre-eminent maritime practices. Haris heads up commodities group and deals with most aspects of shipping and international trade law.  According to both Legal 500 and Chambers, the two leading legal directories, he is one of the leading individuals in his area of expertise.</a:t>
            </a:r>
          </a:p>
          <a:p>
            <a:pPr marL="0" marR="0" lvl="0" indent="0" algn="l" defTabSz="914400" rtl="0" eaLnBrk="1" fontAlgn="base" latinLnBrk="0" hangingPunct="1">
              <a:lnSpc>
                <a:spcPct val="100000"/>
              </a:lnSpc>
              <a:spcBef>
                <a:spcPct val="20000"/>
              </a:spcBef>
              <a:spcAft>
                <a:spcPct val="0"/>
              </a:spcAft>
              <a:buClr>
                <a:srgbClr val="0099CC"/>
              </a:buClr>
              <a:buSzTx/>
              <a:buFont typeface="Wingdings" pitchFamily="2" charset="2"/>
              <a:buNone/>
              <a:tabLst/>
              <a:defRPr/>
            </a:pPr>
            <a:endParaRPr kumimoji="1" lang="en-US" altLang="en-US" sz="1000" b="0" i="0" u="none" strike="noStrike" kern="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
                <a:srgbClr val="0099CC"/>
              </a:buClr>
              <a:buSzTx/>
              <a:buFont typeface="Wingdings" pitchFamily="2" charset="2"/>
              <a:buNone/>
              <a:tabLst/>
              <a:defRPr/>
            </a:pP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Over twenty years of </a:t>
            </a:r>
            <a:r>
              <a:rPr kumimoji="1" lang="en-US" altLang="en-US" sz="1000" b="0" i="0" u="none" strike="noStrike" kern="0" cap="none" spc="0" normalizeH="0" baseline="0" noProof="0" dirty="0" err="1" smtClean="0">
                <a:ln>
                  <a:noFill/>
                </a:ln>
                <a:solidFill>
                  <a:srgbClr val="000000"/>
                </a:solidFill>
                <a:effectLst/>
                <a:uLnTx/>
                <a:uFillTx/>
                <a:latin typeface="Arial"/>
                <a:ea typeface="+mn-ea"/>
                <a:cs typeface="+mn-cs"/>
              </a:rPr>
              <a:t>practising</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in the City, Haris has been involved in more than two hundred arbitrations and cases before the High Court, ranging</a:t>
            </a:r>
            <a:r>
              <a:rPr kumimoji="1" lang="en-US" altLang="en-US" sz="1000" b="0" i="0" u="none" strike="noStrike" kern="0" cap="none" spc="0" normalizeH="0" noProof="0" dirty="0" smtClean="0">
                <a:ln>
                  <a:noFill/>
                </a:ln>
                <a:solidFill>
                  <a:srgbClr val="000000"/>
                </a:solidFill>
                <a:effectLst/>
                <a:uLnTx/>
                <a:uFillTx/>
                <a:latin typeface="Arial"/>
                <a:ea typeface="+mn-ea"/>
                <a:cs typeface="+mn-cs"/>
              </a:rPr>
              <a:t> from modest </a:t>
            </a:r>
            <a:r>
              <a:rPr kumimoji="1" lang="en-US" altLang="en-US" sz="1000" b="0" i="0" u="none" strike="noStrike" kern="0" cap="none" spc="0" normalizeH="0" noProof="0" dirty="0" err="1" smtClean="0">
                <a:ln>
                  <a:noFill/>
                </a:ln>
                <a:solidFill>
                  <a:srgbClr val="000000"/>
                </a:solidFill>
                <a:effectLst/>
                <a:uLnTx/>
                <a:uFillTx/>
                <a:latin typeface="Arial"/>
                <a:ea typeface="+mn-ea"/>
                <a:cs typeface="+mn-cs"/>
              </a:rPr>
              <a:t>charterparty</a:t>
            </a:r>
            <a:r>
              <a:rPr kumimoji="1" lang="en-US" altLang="en-US" sz="1000" b="0" i="0" u="none" strike="noStrike" kern="0" cap="none" spc="0" normalizeH="0" noProof="0" dirty="0" smtClean="0">
                <a:ln>
                  <a:noFill/>
                </a:ln>
                <a:solidFill>
                  <a:srgbClr val="000000"/>
                </a:solidFill>
                <a:effectLst/>
                <a:uLnTx/>
                <a:uFillTx/>
                <a:latin typeface="Arial"/>
                <a:ea typeface="+mn-ea"/>
                <a:cs typeface="+mn-cs"/>
              </a:rPr>
              <a:t> claims to mining and oil &amp; gas disputes  worth hundreds of millions. </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Many of his cases have been reported, including: </a:t>
            </a:r>
            <a:r>
              <a:rPr kumimoji="1" lang="en-US" altLang="en-US" sz="1000" b="0" i="1" u="none" strike="noStrike" kern="0" cap="none" spc="0" normalizeH="0" baseline="0" noProof="0" dirty="0" err="1" smtClean="0">
                <a:ln>
                  <a:noFill/>
                </a:ln>
                <a:solidFill>
                  <a:srgbClr val="000000"/>
                </a:solidFill>
                <a:effectLst/>
                <a:uLnTx/>
                <a:uFillTx/>
                <a:latin typeface="Arial"/>
                <a:ea typeface="+mn-ea"/>
                <a:cs typeface="+mn-cs"/>
              </a:rPr>
              <a:t>Trafigura</a:t>
            </a:r>
            <a:r>
              <a:rPr kumimoji="1" lang="en-US" altLang="en-US" sz="1000" b="0" i="1" u="none" strike="noStrike" kern="0" cap="none" spc="0" normalizeH="0" baseline="0" noProof="0" dirty="0" smtClean="0">
                <a:ln>
                  <a:noFill/>
                </a:ln>
                <a:solidFill>
                  <a:srgbClr val="000000"/>
                </a:solidFill>
                <a:effectLst/>
                <a:uLnTx/>
                <a:uFillTx/>
                <a:latin typeface="Arial"/>
                <a:ea typeface="+mn-ea"/>
                <a:cs typeface="+mn-cs"/>
              </a:rPr>
              <a:t> v. </a:t>
            </a:r>
            <a:r>
              <a:rPr kumimoji="1" lang="en-US" altLang="en-US" sz="1000" b="0" i="1" u="none" strike="noStrike" kern="0" cap="none" spc="0" normalizeH="0" baseline="0" noProof="0" dirty="0" err="1" smtClean="0">
                <a:ln>
                  <a:noFill/>
                </a:ln>
                <a:solidFill>
                  <a:srgbClr val="000000"/>
                </a:solidFill>
                <a:effectLst/>
                <a:uLnTx/>
                <a:uFillTx/>
                <a:latin typeface="Arial"/>
                <a:ea typeface="+mn-ea"/>
                <a:cs typeface="+mn-cs"/>
              </a:rPr>
              <a:t>Kookmin</a:t>
            </a:r>
            <a:r>
              <a:rPr kumimoji="1" lang="en-US" altLang="en-US" sz="1000" b="0" i="1" u="none" strike="noStrike" kern="0" cap="none" spc="0" normalizeH="0" baseline="0" noProof="0" dirty="0" smtClean="0">
                <a:ln>
                  <a:noFill/>
                </a:ln>
                <a:solidFill>
                  <a:srgbClr val="000000"/>
                </a:solidFill>
                <a:effectLst/>
                <a:uLnTx/>
                <a:uFillTx/>
                <a:latin typeface="Arial"/>
                <a:ea typeface="+mn-ea"/>
                <a:cs typeface="+mn-cs"/>
              </a:rPr>
              <a:t> Bank</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a seminal case on negative declarations and anti-suit injunctions, arbitration reported as </a:t>
            </a:r>
            <a:r>
              <a:rPr kumimoji="1" lang="en-US" altLang="en-US" sz="1000" b="0" i="0" u="none" strike="noStrike" kern="0" cap="none" spc="0" normalizeH="0" baseline="0" noProof="0" dirty="0" err="1" smtClean="0">
                <a:ln>
                  <a:noFill/>
                </a:ln>
                <a:solidFill>
                  <a:srgbClr val="000000"/>
                </a:solidFill>
                <a:effectLst/>
                <a:uLnTx/>
                <a:uFillTx/>
                <a:latin typeface="Arial"/>
                <a:ea typeface="+mn-ea"/>
                <a:cs typeface="+mn-cs"/>
              </a:rPr>
              <a:t>LMLN</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22/2007, on jurisdiction issues in a shipyard dispute; </a:t>
            </a:r>
            <a:r>
              <a:rPr kumimoji="1" lang="en-US" altLang="en-US" sz="1000" b="0" i="1" u="none" strike="noStrike" kern="0" cap="none" spc="0" normalizeH="0" baseline="0" noProof="0" dirty="0" smtClean="0">
                <a:ln>
                  <a:noFill/>
                </a:ln>
                <a:solidFill>
                  <a:srgbClr val="000000"/>
                </a:solidFill>
                <a:effectLst/>
                <a:uLnTx/>
                <a:uFillTx/>
                <a:latin typeface="Arial"/>
                <a:ea typeface="+mn-ea"/>
                <a:cs typeface="+mn-cs"/>
              </a:rPr>
              <a:t>the </a:t>
            </a:r>
            <a:r>
              <a:rPr kumimoji="1" lang="en-US" altLang="en-US" sz="1000" b="0" i="1" u="none" strike="noStrike" kern="0" cap="none" spc="0" normalizeH="0" baseline="0" noProof="0" dirty="0" err="1" smtClean="0">
                <a:ln>
                  <a:noFill/>
                </a:ln>
                <a:solidFill>
                  <a:srgbClr val="000000"/>
                </a:solidFill>
                <a:effectLst/>
                <a:uLnTx/>
                <a:uFillTx/>
                <a:latin typeface="Arial"/>
                <a:ea typeface="+mn-ea"/>
                <a:cs typeface="+mn-cs"/>
              </a:rPr>
              <a:t>Sabrewing</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regarding documentary requirements in the presentation of demurrage claims under tanker </a:t>
            </a:r>
            <a:r>
              <a:rPr kumimoji="1" lang="en-US" altLang="en-US" sz="1000" b="0" i="0" u="none" strike="noStrike" kern="0" cap="none" spc="0" normalizeH="0" baseline="0" noProof="0" dirty="0" err="1" smtClean="0">
                <a:ln>
                  <a:noFill/>
                </a:ln>
                <a:solidFill>
                  <a:srgbClr val="000000"/>
                </a:solidFill>
                <a:effectLst/>
                <a:uLnTx/>
                <a:uFillTx/>
                <a:latin typeface="Arial"/>
                <a:ea typeface="+mn-ea"/>
                <a:cs typeface="+mn-cs"/>
              </a:rPr>
              <a:t>charterparties</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the </a:t>
            </a:r>
            <a:r>
              <a:rPr kumimoji="1" lang="en-US" altLang="en-US" sz="1000" b="0" i="1" u="none" strike="noStrike" kern="0" cap="none" spc="0" normalizeH="0" baseline="0" noProof="0" dirty="0" smtClean="0">
                <a:ln>
                  <a:noFill/>
                </a:ln>
                <a:solidFill>
                  <a:srgbClr val="000000"/>
                </a:solidFill>
                <a:effectLst/>
                <a:uLnTx/>
                <a:uFillTx/>
                <a:latin typeface="Arial"/>
                <a:ea typeface="+mn-ea"/>
                <a:cs typeface="+mn-cs"/>
              </a:rPr>
              <a:t>Johnny K</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regarding the question of damages in addition to demurrage and </a:t>
            </a:r>
            <a:r>
              <a:rPr kumimoji="1" lang="en-US" altLang="en-US" sz="1000" b="0" i="1" u="none" strike="noStrike" kern="0" cap="none" spc="0" normalizeH="0" baseline="0" noProof="0" dirty="0" smtClean="0">
                <a:ln>
                  <a:noFill/>
                </a:ln>
                <a:solidFill>
                  <a:srgbClr val="000000"/>
                </a:solidFill>
                <a:effectLst/>
                <a:uLnTx/>
                <a:uFillTx/>
                <a:latin typeface="Arial"/>
                <a:ea typeface="+mn-ea"/>
                <a:cs typeface="+mn-cs"/>
              </a:rPr>
              <a:t>the Port Russell </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and </a:t>
            </a:r>
            <a:r>
              <a:rPr kumimoji="1" lang="en-US" altLang="en-US" sz="1000" b="0" i="1" u="none" strike="noStrike" kern="0" cap="none" spc="0" normalizeH="0" baseline="0" noProof="0" dirty="0" smtClean="0">
                <a:ln>
                  <a:noFill/>
                </a:ln>
                <a:solidFill>
                  <a:srgbClr val="000000"/>
                </a:solidFill>
                <a:effectLst/>
                <a:uLnTx/>
                <a:uFillTx/>
                <a:latin typeface="Arial"/>
                <a:ea typeface="+mn-ea"/>
                <a:cs typeface="+mn-cs"/>
              </a:rPr>
              <a:t>the Northgate</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regarding validity of </a:t>
            </a:r>
            <a:r>
              <a:rPr kumimoji="1" lang="en-US" altLang="en-US" sz="1000" b="0" i="0" u="none" strike="noStrike" kern="0" cap="none" spc="0" normalizeH="0" baseline="0" noProof="0" dirty="0" err="1" smtClean="0">
                <a:ln>
                  <a:noFill/>
                </a:ln>
                <a:solidFill>
                  <a:srgbClr val="000000"/>
                </a:solidFill>
                <a:effectLst/>
                <a:uLnTx/>
                <a:uFillTx/>
                <a:latin typeface="Arial"/>
                <a:ea typeface="+mn-ea"/>
                <a:cs typeface="+mn-cs"/>
              </a:rPr>
              <a:t>NORs</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and estoppel, </a:t>
            </a:r>
            <a:r>
              <a:rPr kumimoji="1" lang="en-US" altLang="en-US" sz="1000" b="0" i="1" u="none" strike="noStrike" kern="0" cap="none" spc="0" normalizeH="0" baseline="0" noProof="0" dirty="0" err="1" smtClean="0">
                <a:ln>
                  <a:noFill/>
                </a:ln>
                <a:solidFill>
                  <a:srgbClr val="000000"/>
                </a:solidFill>
                <a:effectLst/>
                <a:uLnTx/>
                <a:uFillTx/>
                <a:latin typeface="Arial"/>
                <a:ea typeface="+mn-ea"/>
                <a:cs typeface="+mn-cs"/>
              </a:rPr>
              <a:t>U&amp;M</a:t>
            </a:r>
            <a:r>
              <a:rPr kumimoji="1" lang="en-US" altLang="en-US" sz="1000" b="0" i="1" u="none" strike="noStrike" kern="0" cap="none" spc="0" normalizeH="0" baseline="0" noProof="0" dirty="0" smtClean="0">
                <a:ln>
                  <a:noFill/>
                </a:ln>
                <a:solidFill>
                  <a:srgbClr val="000000"/>
                </a:solidFill>
                <a:effectLst/>
                <a:uLnTx/>
                <a:uFillTx/>
                <a:latin typeface="Arial"/>
                <a:ea typeface="+mn-ea"/>
                <a:cs typeface="+mn-cs"/>
              </a:rPr>
              <a:t> v. </a:t>
            </a:r>
            <a:r>
              <a:rPr kumimoji="1" lang="en-US" altLang="en-US" sz="1000" b="0" i="1" u="none" strike="noStrike" kern="0" cap="none" spc="0" normalizeH="0" baseline="0" noProof="0" dirty="0" err="1" smtClean="0">
                <a:ln>
                  <a:noFill/>
                </a:ln>
                <a:solidFill>
                  <a:srgbClr val="000000"/>
                </a:solidFill>
                <a:effectLst/>
                <a:uLnTx/>
                <a:uFillTx/>
                <a:latin typeface="Arial"/>
                <a:ea typeface="+mn-ea"/>
                <a:cs typeface="+mn-cs"/>
              </a:rPr>
              <a:t>KCM</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on freezing orders.    </a:t>
            </a:r>
          </a:p>
          <a:p>
            <a:pPr marL="0" marR="0" lvl="0" indent="0" algn="l" defTabSz="914400" rtl="0" eaLnBrk="1" fontAlgn="base" latinLnBrk="0" hangingPunct="1">
              <a:lnSpc>
                <a:spcPct val="100000"/>
              </a:lnSpc>
              <a:spcBef>
                <a:spcPct val="20000"/>
              </a:spcBef>
              <a:spcAft>
                <a:spcPct val="0"/>
              </a:spcAft>
              <a:buClr>
                <a:srgbClr val="0099CC"/>
              </a:buClr>
              <a:buSzTx/>
              <a:buFont typeface="Wingdings" pitchFamily="2" charset="2"/>
              <a:buNone/>
              <a:tabLst/>
              <a:defRPr/>
            </a:pPr>
            <a:endParaRPr kumimoji="1" lang="en-US" altLang="en-US" sz="1000" b="0" i="0" u="none" strike="noStrike" kern="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
                <a:srgbClr val="0099CC"/>
              </a:buClr>
              <a:buSzTx/>
              <a:buFont typeface="Wingdings" pitchFamily="2" charset="2"/>
              <a:buNone/>
              <a:tabLst/>
              <a:defRPr/>
            </a:pP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He has lectured extensively at events </a:t>
            </a:r>
            <a:r>
              <a:rPr kumimoji="1" lang="en-US" altLang="en-US" sz="1000" b="0" i="0" u="none" strike="noStrike" kern="0" cap="none" spc="0" normalizeH="0" baseline="0" noProof="0" dirty="0" err="1" smtClean="0">
                <a:ln>
                  <a:noFill/>
                </a:ln>
                <a:solidFill>
                  <a:srgbClr val="000000"/>
                </a:solidFill>
                <a:effectLst/>
                <a:uLnTx/>
                <a:uFillTx/>
                <a:latin typeface="Arial"/>
                <a:ea typeface="+mn-ea"/>
                <a:cs typeface="+mn-cs"/>
              </a:rPr>
              <a:t>organised</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by various entities, including BIMCO, Universities, as well as the International Maritime </a:t>
            </a:r>
            <a:r>
              <a:rPr kumimoji="1" lang="en-US" altLang="en-US" sz="1000" b="0" i="0" u="none" strike="noStrike" kern="0" cap="none" spc="0" normalizeH="0" baseline="0" noProof="0" dirty="0" err="1" smtClean="0">
                <a:ln>
                  <a:noFill/>
                </a:ln>
                <a:solidFill>
                  <a:srgbClr val="000000"/>
                </a:solidFill>
                <a:effectLst/>
                <a:uLnTx/>
                <a:uFillTx/>
                <a:latin typeface="Arial"/>
                <a:ea typeface="+mn-ea"/>
                <a:cs typeface="+mn-cs"/>
              </a:rPr>
              <a:t>Organisation</a:t>
            </a:r>
            <a:r>
              <a:rPr kumimoji="1" lang="en-US" altLang="en-US" sz="1000" b="0" i="0" u="none" strike="noStrike" kern="0" cap="none" spc="0" normalizeH="0" baseline="0" noProof="0" dirty="0" smtClean="0">
                <a:ln>
                  <a:noFill/>
                </a:ln>
                <a:solidFill>
                  <a:srgbClr val="000000"/>
                </a:solidFill>
                <a:effectLst/>
                <a:uLnTx/>
                <a:uFillTx/>
                <a:latin typeface="Arial"/>
                <a:ea typeface="+mn-ea"/>
                <a:cs typeface="+mn-cs"/>
              </a:rPr>
              <a:t>, the Economist and others. He has also served on the editorial board of the Shipping and Transport Law Journal and is currently on the Council of the London Shipping Law Centre.</a:t>
            </a:r>
          </a:p>
          <a:p>
            <a:pPr marL="0" marR="0" lvl="0" indent="0" algn="l" defTabSz="914400" rtl="0" eaLnBrk="1" fontAlgn="base" latinLnBrk="0" hangingPunct="1">
              <a:lnSpc>
                <a:spcPct val="100000"/>
              </a:lnSpc>
              <a:spcBef>
                <a:spcPct val="20000"/>
              </a:spcBef>
              <a:spcAft>
                <a:spcPct val="0"/>
              </a:spcAft>
              <a:buClr>
                <a:srgbClr val="0099CC"/>
              </a:buClr>
              <a:buSzTx/>
              <a:buFont typeface="Wingdings" pitchFamily="2" charset="2"/>
              <a:buNone/>
              <a:tabLst/>
              <a:defRPr/>
            </a:pPr>
            <a:endParaRPr kumimoji="1" lang="en-GB" altLang="en-US" sz="1000" b="0" i="0" u="none" strike="noStrike" kern="0" cap="none" spc="0" normalizeH="0" baseline="0" noProof="0" dirty="0" smtClean="0">
              <a:ln>
                <a:noFill/>
              </a:ln>
              <a:solidFill>
                <a:srgbClr val="000000"/>
              </a:solidFill>
              <a:effectLst/>
              <a:uLnTx/>
              <a:uFillTx/>
              <a:latin typeface="Arial"/>
              <a:ea typeface="+mn-ea"/>
              <a:cs typeface="+mn-cs"/>
            </a:endParaRPr>
          </a:p>
        </p:txBody>
      </p:sp>
      <p:pic>
        <p:nvPicPr>
          <p:cNvPr id="5" name="Picture 3" descr="\\v-admin\general$\Marketing\Photos\Current library\B-medium 300dpiCMYK_external_print_quality\zografakis_haris_1969-29_300dpiRGB.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1638" y="5103813"/>
            <a:ext cx="712787" cy="996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697935" y="4975225"/>
            <a:ext cx="822325"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 Box 4"/>
          <p:cNvSpPr txBox="1">
            <a:spLocks noChangeArrowheads="1"/>
          </p:cNvSpPr>
          <p:nvPr/>
        </p:nvSpPr>
        <p:spPr bwMode="auto">
          <a:xfrm>
            <a:off x="1114425" y="5118100"/>
            <a:ext cx="3352800" cy="1116013"/>
          </a:xfrm>
          <a:prstGeom prst="rect">
            <a:avLst/>
          </a:prstGeom>
          <a:noFill/>
          <a:ln>
            <a:noFill/>
          </a:ln>
          <a:effectLst/>
          <a:extLst>
            <a:ext uri="{909E8E84-426E-40DD-AFC4-6F175D3DCCD1}">
              <a14:hiddenFill xmlns:a14="http://schemas.microsoft.com/office/drawing/2010/main" xmlns="">
                <a:solidFill>
                  <a:schemeClr val="bg2"/>
                </a:solidFill>
              </a14:hiddenFill>
            </a:ext>
            <a:ext uri="{91240B29-F687-4F45-9708-019B960494DF}">
              <a14:hiddenLine xmlns:a14="http://schemas.microsoft.com/office/drawing/2010/main" xmlns="" w="12700">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GB" sz="950" dirty="0">
                <a:solidFill>
                  <a:srgbClr val="000000"/>
                </a:solidFill>
                <a:latin typeface="Times New Roman"/>
              </a:rPr>
              <a:t>1 Finsbury Circus,</a:t>
            </a:r>
            <a:br>
              <a:rPr lang="en-GB" sz="950" dirty="0">
                <a:solidFill>
                  <a:srgbClr val="000000"/>
                </a:solidFill>
                <a:latin typeface="Times New Roman"/>
              </a:rPr>
            </a:br>
            <a:r>
              <a:rPr lang="en-GB" sz="950" dirty="0">
                <a:solidFill>
                  <a:srgbClr val="000000"/>
                </a:solidFill>
                <a:latin typeface="Times New Roman"/>
              </a:rPr>
              <a:t>London EC2M 7SH</a:t>
            </a:r>
            <a:br>
              <a:rPr lang="en-GB" sz="950" dirty="0">
                <a:solidFill>
                  <a:srgbClr val="000000"/>
                </a:solidFill>
                <a:latin typeface="Times New Roman"/>
              </a:rPr>
            </a:br>
            <a:r>
              <a:rPr lang="en-GB" sz="950" dirty="0">
                <a:solidFill>
                  <a:srgbClr val="000000"/>
                </a:solidFill>
                <a:latin typeface="Times New Roman"/>
              </a:rPr>
              <a:t>Tel: +44(0) 20 7809 2144</a:t>
            </a:r>
            <a:br>
              <a:rPr lang="en-GB" sz="950" dirty="0">
                <a:solidFill>
                  <a:srgbClr val="000000"/>
                </a:solidFill>
                <a:latin typeface="Times New Roman"/>
              </a:rPr>
            </a:br>
            <a:r>
              <a:rPr lang="en-GB" sz="950" dirty="0">
                <a:solidFill>
                  <a:srgbClr val="000000"/>
                </a:solidFill>
                <a:latin typeface="Times New Roman"/>
              </a:rPr>
              <a:t>Fax: +44(0)20 7003 8682</a:t>
            </a:r>
            <a:br>
              <a:rPr lang="en-GB" sz="950" dirty="0">
                <a:solidFill>
                  <a:srgbClr val="000000"/>
                </a:solidFill>
                <a:latin typeface="Times New Roman"/>
              </a:rPr>
            </a:br>
            <a:r>
              <a:rPr lang="en-GB" sz="950" dirty="0">
                <a:solidFill>
                  <a:srgbClr val="000000"/>
                </a:solidFill>
                <a:latin typeface="Times New Roman"/>
              </a:rPr>
              <a:t/>
            </a:r>
            <a:br>
              <a:rPr lang="en-GB" sz="950" dirty="0">
                <a:solidFill>
                  <a:srgbClr val="000000"/>
                </a:solidFill>
                <a:latin typeface="Times New Roman"/>
              </a:rPr>
            </a:br>
            <a:r>
              <a:rPr lang="en-GB" sz="950" dirty="0">
                <a:solidFill>
                  <a:srgbClr val="000000"/>
                </a:solidFill>
                <a:latin typeface="Times New Roman"/>
                <a:hlinkClick r:id="rId5"/>
              </a:rPr>
              <a:t>haris.zografakis@shlegal.com</a:t>
            </a:r>
            <a:r>
              <a:rPr lang="en-GB" sz="950" dirty="0">
                <a:solidFill>
                  <a:srgbClr val="000000"/>
                </a:solidFill>
                <a:latin typeface="Times New Roman"/>
              </a:rPr>
              <a:t/>
            </a:r>
            <a:br>
              <a:rPr lang="en-GB" sz="950" dirty="0">
                <a:solidFill>
                  <a:srgbClr val="000000"/>
                </a:solidFill>
                <a:latin typeface="Times New Roman"/>
              </a:rPr>
            </a:br>
            <a:r>
              <a:rPr lang="en-GB" sz="950" dirty="0">
                <a:solidFill>
                  <a:srgbClr val="000000"/>
                </a:solidFill>
                <a:latin typeface="Times New Roman"/>
                <a:hlinkClick r:id="rId6"/>
              </a:rPr>
              <a:t>www.shlegal.com</a:t>
            </a:r>
            <a:r>
              <a:rPr lang="en-GB" sz="950" dirty="0">
                <a:solidFill>
                  <a:srgbClr val="000000"/>
                </a:solidFill>
                <a:latin typeface="Times New Roman"/>
              </a:rPr>
              <a:t> </a:t>
            </a:r>
            <a:endParaRPr lang="en-US" sz="950" dirty="0">
              <a:solidFill>
                <a:srgbClr val="000000"/>
              </a:solidFill>
              <a:latin typeface="Times New Roman"/>
            </a:endParaRPr>
          </a:p>
        </p:txBody>
      </p:sp>
      <p:pic>
        <p:nvPicPr>
          <p:cNvPr id="8" name="Picture 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583087" y="5118100"/>
            <a:ext cx="2554287" cy="323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961625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52400" y="965200"/>
            <a:ext cx="7467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000" b="1" smtClean="0">
                <a:solidFill>
                  <a:srgbClr val="FFFFFF"/>
                </a:solidFill>
                <a:latin typeface="Tahoma" pitchFamily="34" charset="0"/>
              </a:rPr>
              <a:t>Firm Offices</a:t>
            </a:r>
          </a:p>
        </p:txBody>
      </p:sp>
      <p:sp>
        <p:nvSpPr>
          <p:cNvPr id="2051" name="Text Box 3"/>
          <p:cNvSpPr txBox="1">
            <a:spLocks noChangeArrowheads="1"/>
          </p:cNvSpPr>
          <p:nvPr/>
        </p:nvSpPr>
        <p:spPr bwMode="auto">
          <a:xfrm>
            <a:off x="3816350" y="6391275"/>
            <a:ext cx="1517650"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7267" tIns="36817" rIns="147267" bIns="3681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900" smtClean="0">
                <a:solidFill>
                  <a:srgbClr val="000000"/>
                </a:solidFill>
                <a:latin typeface="Verdana" pitchFamily="34" charset="0"/>
              </a:rPr>
              <a:t>www.curtis.com</a:t>
            </a:r>
          </a:p>
        </p:txBody>
      </p:sp>
      <p:sp>
        <p:nvSpPr>
          <p:cNvPr id="2052" name="Rectangle 5"/>
          <p:cNvSpPr>
            <a:spLocks noChangeArrowheads="1"/>
          </p:cNvSpPr>
          <p:nvPr/>
        </p:nvSpPr>
        <p:spPr bwMode="auto">
          <a:xfrm>
            <a:off x="2051050" y="1506406"/>
            <a:ext cx="5029200" cy="51537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0385" tIns="60192" rIns="120385" bIns="60192">
            <a:spAutoFit/>
          </a:bodyPr>
          <a:lstStyle>
            <a:lvl1pPr defTabSz="1019175" eaLnBrk="0" hangingPunct="0">
              <a:defRPr>
                <a:solidFill>
                  <a:schemeClr val="tx1"/>
                </a:solidFill>
                <a:latin typeface="Arial" charset="0"/>
              </a:defRPr>
            </a:lvl1pPr>
            <a:lvl2pPr marL="742950" indent="-285750" defTabSz="1019175" eaLnBrk="0" hangingPunct="0">
              <a:defRPr>
                <a:solidFill>
                  <a:schemeClr val="tx1"/>
                </a:solidFill>
                <a:latin typeface="Arial" charset="0"/>
              </a:defRPr>
            </a:lvl2pPr>
            <a:lvl3pPr marL="1143000" indent="-228600" defTabSz="1019175" eaLnBrk="0" hangingPunct="0">
              <a:defRPr>
                <a:solidFill>
                  <a:schemeClr val="tx1"/>
                </a:solidFill>
                <a:latin typeface="Arial" charset="0"/>
              </a:defRPr>
            </a:lvl3pPr>
            <a:lvl4pPr marL="1600200" indent="-228600" defTabSz="1019175" eaLnBrk="0" hangingPunct="0">
              <a:defRPr>
                <a:solidFill>
                  <a:schemeClr val="tx1"/>
                </a:solidFill>
                <a:latin typeface="Arial" charset="0"/>
              </a:defRPr>
            </a:lvl4pPr>
            <a:lvl5pPr marL="2057400" indent="-228600" defTabSz="1019175" eaLnBrk="0" hangingPunct="0">
              <a:defRPr>
                <a:solidFill>
                  <a:schemeClr val="tx1"/>
                </a:solidFill>
                <a:latin typeface="Arial" charset="0"/>
              </a:defRPr>
            </a:lvl5pPr>
            <a:lvl6pPr marL="2514600" indent="-228600" defTabSz="1019175" eaLnBrk="0" fontAlgn="base" hangingPunct="0">
              <a:spcBef>
                <a:spcPct val="0"/>
              </a:spcBef>
              <a:spcAft>
                <a:spcPct val="0"/>
              </a:spcAft>
              <a:defRPr>
                <a:solidFill>
                  <a:schemeClr val="tx1"/>
                </a:solidFill>
                <a:latin typeface="Arial" charset="0"/>
              </a:defRPr>
            </a:lvl6pPr>
            <a:lvl7pPr marL="2971800" indent="-228600" defTabSz="1019175" eaLnBrk="0" fontAlgn="base" hangingPunct="0">
              <a:spcBef>
                <a:spcPct val="0"/>
              </a:spcBef>
              <a:spcAft>
                <a:spcPct val="0"/>
              </a:spcAft>
              <a:defRPr>
                <a:solidFill>
                  <a:schemeClr val="tx1"/>
                </a:solidFill>
                <a:latin typeface="Arial" charset="0"/>
              </a:defRPr>
            </a:lvl7pPr>
            <a:lvl8pPr marL="3429000" indent="-228600" defTabSz="1019175" eaLnBrk="0" fontAlgn="base" hangingPunct="0">
              <a:spcBef>
                <a:spcPct val="0"/>
              </a:spcBef>
              <a:spcAft>
                <a:spcPct val="0"/>
              </a:spcAft>
              <a:defRPr>
                <a:solidFill>
                  <a:schemeClr val="tx1"/>
                </a:solidFill>
                <a:latin typeface="Arial" charset="0"/>
              </a:defRPr>
            </a:lvl8pPr>
            <a:lvl9pPr marL="3886200" indent="-228600" defTabSz="1019175" eaLnBrk="0" fontAlgn="base" hangingPunct="0">
              <a:spcBef>
                <a:spcPct val="0"/>
              </a:spcBef>
              <a:spcAft>
                <a:spcPct val="0"/>
              </a:spcAft>
              <a:defRPr>
                <a:solidFill>
                  <a:schemeClr val="tx1"/>
                </a:solidFill>
                <a:latin typeface="Arial" charset="0"/>
              </a:defRPr>
            </a:lvl9pPr>
          </a:lstStyle>
          <a:p>
            <a:pPr algn="ctr">
              <a:spcBef>
                <a:spcPts val="600"/>
              </a:spcBef>
            </a:pPr>
            <a:r>
              <a:rPr lang="en-US" altLang="en-US" sz="1000" b="1" dirty="0" smtClean="0">
                <a:solidFill>
                  <a:srgbClr val="091828"/>
                </a:solidFill>
                <a:latin typeface="Verdana" pitchFamily="34" charset="0"/>
              </a:rPr>
              <a:t>DUBAI</a:t>
            </a:r>
            <a:endParaRPr lang="en-US" altLang="en-US" sz="1000" dirty="0" smtClean="0">
              <a:solidFill>
                <a:srgbClr val="5F5F5F"/>
              </a:solidFill>
              <a:latin typeface="Verdana" pitchFamily="34" charset="0"/>
            </a:endParaRPr>
          </a:p>
          <a:p>
            <a:pPr algn="ctr"/>
            <a:r>
              <a:rPr lang="en-US" altLang="en-US" sz="800" dirty="0" smtClean="0">
                <a:solidFill>
                  <a:srgbClr val="5F5F5F"/>
                </a:solidFill>
                <a:latin typeface="Verdana" pitchFamily="34" charset="0"/>
              </a:rPr>
              <a:t>Emirates Financial Towers - North</a:t>
            </a:r>
          </a:p>
          <a:p>
            <a:pPr algn="ctr"/>
            <a:r>
              <a:rPr lang="en-US" altLang="en-US" sz="800" dirty="0" smtClean="0">
                <a:solidFill>
                  <a:srgbClr val="5F5F5F"/>
                </a:solidFill>
                <a:latin typeface="Verdana" pitchFamily="34" charset="0"/>
              </a:rPr>
              <a:t>Dubai International Financial Centre</a:t>
            </a:r>
          </a:p>
          <a:p>
            <a:pPr algn="ctr"/>
            <a:r>
              <a:rPr lang="en-US" altLang="en-US" sz="800" dirty="0" smtClean="0">
                <a:solidFill>
                  <a:srgbClr val="5F5F5F"/>
                </a:solidFill>
                <a:latin typeface="Verdana" pitchFamily="34" charset="0"/>
              </a:rPr>
              <a:t>P.O. Box 9498</a:t>
            </a:r>
          </a:p>
          <a:p>
            <a:pPr algn="ctr"/>
            <a:r>
              <a:rPr lang="en-US" altLang="en-US" sz="800" dirty="0" smtClean="0">
                <a:solidFill>
                  <a:srgbClr val="5F5F5F"/>
                </a:solidFill>
                <a:latin typeface="Verdana" pitchFamily="34" charset="0"/>
              </a:rPr>
              <a:t>Dubai, United Arab Emirates</a:t>
            </a:r>
          </a:p>
          <a:p>
            <a:pPr algn="ctr"/>
            <a:r>
              <a:rPr lang="en-US" altLang="en-US" sz="800" dirty="0" smtClean="0">
                <a:solidFill>
                  <a:srgbClr val="5F5F5F"/>
                </a:solidFill>
                <a:latin typeface="Verdana" pitchFamily="34" charset="0"/>
              </a:rPr>
              <a:t>TEL +971-4-382-6100</a:t>
            </a:r>
          </a:p>
          <a:p>
            <a:pPr algn="ctr" eaLnBrk="1" hangingPunct="1">
              <a:spcBef>
                <a:spcPts val="600"/>
              </a:spcBef>
            </a:pPr>
            <a:r>
              <a:rPr lang="en-US" altLang="en-US" sz="1000" b="1" dirty="0" smtClean="0">
                <a:solidFill>
                  <a:srgbClr val="091828"/>
                </a:solidFill>
                <a:latin typeface="Verdana" pitchFamily="34" charset="0"/>
              </a:rPr>
              <a:t>FRANKFURT</a:t>
            </a:r>
          </a:p>
          <a:p>
            <a:pPr algn="ctr" eaLnBrk="1" hangingPunct="1"/>
            <a:r>
              <a:rPr lang="de-DE" altLang="en-US" sz="800" dirty="0" smtClean="0">
                <a:solidFill>
                  <a:srgbClr val="5F5F5F"/>
                </a:solidFill>
                <a:latin typeface="Verdana" pitchFamily="34" charset="0"/>
              </a:rPr>
              <a:t>Moritz-von-Schwind-Haus</a:t>
            </a:r>
          </a:p>
          <a:p>
            <a:pPr algn="ctr" eaLnBrk="1" hangingPunct="1"/>
            <a:r>
              <a:rPr lang="de-DE" altLang="en-US" sz="800" dirty="0" smtClean="0">
                <a:solidFill>
                  <a:srgbClr val="5F5F5F"/>
                </a:solidFill>
                <a:latin typeface="Verdana" pitchFamily="34" charset="0"/>
              </a:rPr>
              <a:t>Bockenheimer Anlage 3</a:t>
            </a:r>
          </a:p>
          <a:p>
            <a:pPr algn="ctr" eaLnBrk="1" hangingPunct="1"/>
            <a:r>
              <a:rPr lang="de-DE" altLang="en-US" sz="800" dirty="0" smtClean="0">
                <a:solidFill>
                  <a:srgbClr val="5F5F5F"/>
                </a:solidFill>
                <a:latin typeface="Verdana" pitchFamily="34" charset="0"/>
              </a:rPr>
              <a:t>60322 Frankfurt am Main </a:t>
            </a:r>
          </a:p>
          <a:p>
            <a:pPr algn="ctr" eaLnBrk="1" hangingPunct="1"/>
            <a:r>
              <a:rPr lang="en-US" altLang="en-US" sz="800" dirty="0" smtClean="0">
                <a:solidFill>
                  <a:srgbClr val="5F5F5F"/>
                </a:solidFill>
                <a:latin typeface="Verdana" pitchFamily="34" charset="0"/>
              </a:rPr>
              <a:t>TEL +49-(0)69-247576-0</a:t>
            </a:r>
          </a:p>
          <a:p>
            <a:pPr algn="ctr">
              <a:spcBef>
                <a:spcPts val="600"/>
              </a:spcBef>
            </a:pPr>
            <a:r>
              <a:rPr lang="en-US" altLang="en-US" sz="1000" b="1" dirty="0" smtClean="0">
                <a:solidFill>
                  <a:srgbClr val="091828"/>
                </a:solidFill>
                <a:latin typeface="Verdana" pitchFamily="34" charset="0"/>
              </a:rPr>
              <a:t>HOUSTON</a:t>
            </a:r>
          </a:p>
          <a:p>
            <a:pPr algn="ctr"/>
            <a:r>
              <a:rPr lang="en-US" altLang="en-US" sz="800" dirty="0" smtClean="0">
                <a:solidFill>
                  <a:srgbClr val="5F5F5F"/>
                </a:solidFill>
                <a:latin typeface="Verdana" pitchFamily="34" charset="0"/>
              </a:rPr>
              <a:t>2 Houston Center</a:t>
            </a:r>
          </a:p>
          <a:p>
            <a:pPr algn="ctr"/>
            <a:r>
              <a:rPr lang="en-US" altLang="en-US" sz="800" dirty="0" smtClean="0">
                <a:solidFill>
                  <a:srgbClr val="5F5F5F"/>
                </a:solidFill>
                <a:latin typeface="Verdana" pitchFamily="34" charset="0"/>
              </a:rPr>
              <a:t>909 </a:t>
            </a:r>
            <a:r>
              <a:rPr lang="en-US" altLang="en-US" sz="800" dirty="0" err="1" smtClean="0">
                <a:solidFill>
                  <a:srgbClr val="5F5F5F"/>
                </a:solidFill>
                <a:latin typeface="Verdana" pitchFamily="34" charset="0"/>
              </a:rPr>
              <a:t>Fannin</a:t>
            </a:r>
            <a:r>
              <a:rPr lang="en-US" altLang="en-US" sz="800" dirty="0" smtClean="0">
                <a:solidFill>
                  <a:srgbClr val="5F5F5F"/>
                </a:solidFill>
                <a:latin typeface="Verdana" pitchFamily="34" charset="0"/>
              </a:rPr>
              <a:t> Street, Suite 3725</a:t>
            </a:r>
          </a:p>
          <a:p>
            <a:pPr algn="ctr"/>
            <a:r>
              <a:rPr lang="en-US" altLang="en-US" sz="800" dirty="0" smtClean="0">
                <a:solidFill>
                  <a:srgbClr val="5F5F5F"/>
                </a:solidFill>
                <a:latin typeface="Verdana" pitchFamily="34" charset="0"/>
              </a:rPr>
              <a:t>Houston, Texas 77010</a:t>
            </a:r>
          </a:p>
          <a:p>
            <a:pPr algn="ctr"/>
            <a:r>
              <a:rPr lang="en-US" altLang="en-US" sz="800" dirty="0" smtClean="0">
                <a:solidFill>
                  <a:srgbClr val="5F5F5F"/>
                </a:solidFill>
                <a:latin typeface="Verdana" pitchFamily="34" charset="0"/>
              </a:rPr>
              <a:t>TEL +1-713-759-9555</a:t>
            </a:r>
          </a:p>
          <a:p>
            <a:pPr algn="ctr">
              <a:spcBef>
                <a:spcPts val="600"/>
              </a:spcBef>
            </a:pPr>
            <a:r>
              <a:rPr lang="en-US" altLang="en-US" sz="1000" b="1" dirty="0" smtClean="0">
                <a:solidFill>
                  <a:srgbClr val="091828"/>
                </a:solidFill>
                <a:latin typeface="Verdana" pitchFamily="34" charset="0"/>
              </a:rPr>
              <a:t>ISTANBUL</a:t>
            </a:r>
          </a:p>
          <a:p>
            <a:pPr algn="ctr"/>
            <a:r>
              <a:rPr lang="en-US" altLang="en-US" sz="800" dirty="0" smtClean="0">
                <a:solidFill>
                  <a:srgbClr val="5F5F5F"/>
                </a:solidFill>
                <a:latin typeface="Verdana" pitchFamily="34" charset="0"/>
              </a:rPr>
              <a:t>Maya </a:t>
            </a:r>
            <a:r>
              <a:rPr lang="en-US" altLang="en-US" sz="800" dirty="0" err="1" smtClean="0">
                <a:solidFill>
                  <a:srgbClr val="5F5F5F"/>
                </a:solidFill>
                <a:latin typeface="Verdana" pitchFamily="34" charset="0"/>
              </a:rPr>
              <a:t>Akar</a:t>
            </a:r>
            <a:r>
              <a:rPr lang="en-US" altLang="en-US" sz="800" dirty="0" smtClean="0">
                <a:solidFill>
                  <a:srgbClr val="5F5F5F"/>
                </a:solidFill>
                <a:latin typeface="Verdana" pitchFamily="34" charset="0"/>
              </a:rPr>
              <a:t> Center</a:t>
            </a:r>
          </a:p>
          <a:p>
            <a:pPr algn="ctr"/>
            <a:r>
              <a:rPr lang="en-US" altLang="en-US" sz="800" dirty="0" err="1" smtClean="0">
                <a:solidFill>
                  <a:srgbClr val="5F5F5F"/>
                </a:solidFill>
                <a:latin typeface="Verdana" pitchFamily="34" charset="0"/>
              </a:rPr>
              <a:t>Büyükdere</a:t>
            </a:r>
            <a:r>
              <a:rPr lang="en-US" altLang="en-US" sz="800" dirty="0" smtClean="0">
                <a:solidFill>
                  <a:srgbClr val="5F5F5F"/>
                </a:solidFill>
                <a:latin typeface="Verdana" pitchFamily="34" charset="0"/>
              </a:rPr>
              <a:t> Cad. No: 100-102</a:t>
            </a:r>
          </a:p>
          <a:p>
            <a:pPr algn="ctr"/>
            <a:r>
              <a:rPr lang="en-US" altLang="en-US" sz="800" dirty="0" smtClean="0">
                <a:solidFill>
                  <a:srgbClr val="5F5F5F"/>
                </a:solidFill>
                <a:latin typeface="Verdana" pitchFamily="34" charset="0"/>
              </a:rPr>
              <a:t>KL:23 </a:t>
            </a:r>
            <a:r>
              <a:rPr lang="en-US" altLang="en-US" sz="800" dirty="0" err="1" smtClean="0">
                <a:solidFill>
                  <a:srgbClr val="5F5F5F"/>
                </a:solidFill>
                <a:latin typeface="Verdana" pitchFamily="34" charset="0"/>
              </a:rPr>
              <a:t>Esentepe</a:t>
            </a:r>
            <a:r>
              <a:rPr lang="en-US" altLang="en-US" sz="800" dirty="0" smtClean="0">
                <a:solidFill>
                  <a:srgbClr val="5F5F5F"/>
                </a:solidFill>
                <a:latin typeface="Verdana" pitchFamily="34" charset="0"/>
              </a:rPr>
              <a:t> 34394</a:t>
            </a:r>
          </a:p>
          <a:p>
            <a:pPr algn="ctr"/>
            <a:r>
              <a:rPr lang="en-US" altLang="en-US" sz="800" dirty="0" smtClean="0">
                <a:solidFill>
                  <a:srgbClr val="5F5F5F"/>
                </a:solidFill>
                <a:latin typeface="Verdana" pitchFamily="34" charset="0"/>
              </a:rPr>
              <a:t>Istanbul, Turkey</a:t>
            </a:r>
          </a:p>
          <a:p>
            <a:pPr algn="ctr"/>
            <a:r>
              <a:rPr lang="en-US" altLang="en-US" sz="800" dirty="0" smtClean="0">
                <a:solidFill>
                  <a:srgbClr val="5F5F5F"/>
                </a:solidFill>
                <a:latin typeface="Verdana" pitchFamily="34" charset="0"/>
              </a:rPr>
              <a:t>TEL +90-212-266-9977</a:t>
            </a:r>
          </a:p>
          <a:p>
            <a:pPr algn="ctr">
              <a:spcBef>
                <a:spcPts val="600"/>
              </a:spcBef>
            </a:pPr>
            <a:r>
              <a:rPr lang="en-US" altLang="en-US" sz="1000" b="1" dirty="0" smtClean="0">
                <a:solidFill>
                  <a:srgbClr val="091828"/>
                </a:solidFill>
                <a:latin typeface="Verdana" pitchFamily="34" charset="0"/>
              </a:rPr>
              <a:t>LONDON</a:t>
            </a:r>
          </a:p>
          <a:p>
            <a:pPr algn="ctr"/>
            <a:r>
              <a:rPr lang="en-US" altLang="en-US" sz="800" dirty="0" smtClean="0">
                <a:solidFill>
                  <a:srgbClr val="5F5F5F"/>
                </a:solidFill>
                <a:latin typeface="Verdana" pitchFamily="34" charset="0"/>
              </a:rPr>
              <a:t>99 Gresham Street</a:t>
            </a:r>
          </a:p>
          <a:p>
            <a:pPr algn="ctr"/>
            <a:r>
              <a:rPr lang="en-US" altLang="en-US" sz="800" dirty="0" smtClean="0">
                <a:solidFill>
                  <a:srgbClr val="5F5F5F"/>
                </a:solidFill>
                <a:latin typeface="Verdana" pitchFamily="34" charset="0"/>
              </a:rPr>
              <a:t>London EC2V 7NG</a:t>
            </a:r>
          </a:p>
          <a:p>
            <a:pPr algn="ctr"/>
            <a:r>
              <a:rPr lang="en-US" altLang="en-US" sz="800" dirty="0" smtClean="0">
                <a:solidFill>
                  <a:srgbClr val="5F5F5F"/>
                </a:solidFill>
                <a:latin typeface="Verdana" pitchFamily="34" charset="0"/>
              </a:rPr>
              <a:t>United Kingdom</a:t>
            </a:r>
          </a:p>
          <a:p>
            <a:pPr algn="ctr"/>
            <a:r>
              <a:rPr lang="en-US" altLang="en-US" sz="800" dirty="0" smtClean="0">
                <a:solidFill>
                  <a:srgbClr val="5F5F5F"/>
                </a:solidFill>
                <a:latin typeface="Verdana" pitchFamily="34" charset="0"/>
              </a:rPr>
              <a:t>TEL +44-(0)-20-7710-9800</a:t>
            </a:r>
          </a:p>
          <a:p>
            <a:pPr algn="ctr"/>
            <a:endParaRPr lang="en-US" altLang="en-US" sz="800" dirty="0" smtClean="0">
              <a:solidFill>
                <a:srgbClr val="5F5F5F"/>
              </a:solidFill>
              <a:latin typeface="Verdana" pitchFamily="34" charset="0"/>
            </a:endParaRPr>
          </a:p>
          <a:p>
            <a:pPr algn="ctr">
              <a:spcBef>
                <a:spcPts val="600"/>
              </a:spcBef>
            </a:pPr>
            <a:r>
              <a:rPr lang="en-US" altLang="en-US" sz="1200" b="1" dirty="0" smtClean="0">
                <a:solidFill>
                  <a:srgbClr val="091828"/>
                </a:solidFill>
                <a:latin typeface="Verdana" pitchFamily="34" charset="0"/>
              </a:rPr>
              <a:t>NEW YORK</a:t>
            </a:r>
          </a:p>
          <a:p>
            <a:pPr algn="ctr"/>
            <a:r>
              <a:rPr lang="en-US" altLang="en-US" sz="1000" dirty="0" smtClean="0">
                <a:solidFill>
                  <a:srgbClr val="5F5F5F"/>
                </a:solidFill>
                <a:latin typeface="Verdana" pitchFamily="34" charset="0"/>
              </a:rPr>
              <a:t>101 Park Avenue</a:t>
            </a:r>
          </a:p>
          <a:p>
            <a:pPr algn="ctr"/>
            <a:r>
              <a:rPr lang="en-US" altLang="en-US" sz="1000" dirty="0" smtClean="0">
                <a:solidFill>
                  <a:srgbClr val="5F5F5F"/>
                </a:solidFill>
                <a:latin typeface="Verdana" pitchFamily="34" charset="0"/>
              </a:rPr>
              <a:t>New York, New York 10178</a:t>
            </a:r>
          </a:p>
          <a:p>
            <a:pPr algn="ctr"/>
            <a:r>
              <a:rPr lang="en-US" altLang="en-US" sz="1000" dirty="0" smtClean="0">
                <a:solidFill>
                  <a:srgbClr val="5F5F5F"/>
                </a:solidFill>
                <a:latin typeface="Verdana" pitchFamily="34" charset="0"/>
              </a:rPr>
              <a:t>TEL +1-212-696-6000</a:t>
            </a:r>
          </a:p>
          <a:p>
            <a:pPr algn="ctr"/>
            <a:endParaRPr lang="en-US" altLang="en-US" sz="800" dirty="0" smtClean="0">
              <a:solidFill>
                <a:srgbClr val="366CA2"/>
              </a:solidFill>
              <a:latin typeface="Verdana" pitchFamily="34" charset="0"/>
            </a:endParaRPr>
          </a:p>
          <a:p>
            <a:pPr algn="ctr"/>
            <a:endParaRPr lang="en-US" altLang="en-US" sz="900" dirty="0" smtClean="0">
              <a:solidFill>
                <a:srgbClr val="5F5F5F"/>
              </a:solidFill>
              <a:latin typeface="Verdana" pitchFamily="34" charset="0"/>
            </a:endParaRPr>
          </a:p>
          <a:p>
            <a:pPr algn="ctr"/>
            <a:endParaRPr lang="en-US" altLang="en-US" sz="900" dirty="0" smtClean="0">
              <a:solidFill>
                <a:srgbClr val="5F5F5F"/>
              </a:solidFill>
              <a:latin typeface="Verdana" pitchFamily="34" charset="0"/>
            </a:endParaRPr>
          </a:p>
        </p:txBody>
      </p:sp>
      <p:sp>
        <p:nvSpPr>
          <p:cNvPr id="2053" name="Rectangle 6"/>
          <p:cNvSpPr>
            <a:spLocks noChangeArrowheads="1"/>
          </p:cNvSpPr>
          <p:nvPr/>
        </p:nvSpPr>
        <p:spPr bwMode="auto">
          <a:xfrm>
            <a:off x="6019800" y="1600200"/>
            <a:ext cx="2682875" cy="40149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0385" tIns="60192" rIns="120385" bIns="60192">
            <a:spAutoFit/>
          </a:bodyPr>
          <a:lstStyle>
            <a:lvl1pPr defTabSz="1019175" eaLnBrk="0" hangingPunct="0">
              <a:defRPr>
                <a:solidFill>
                  <a:schemeClr val="tx1"/>
                </a:solidFill>
                <a:latin typeface="Arial" charset="0"/>
              </a:defRPr>
            </a:lvl1pPr>
            <a:lvl2pPr marL="742950" indent="-285750" defTabSz="1019175" eaLnBrk="0" hangingPunct="0">
              <a:defRPr>
                <a:solidFill>
                  <a:schemeClr val="tx1"/>
                </a:solidFill>
                <a:latin typeface="Arial" charset="0"/>
              </a:defRPr>
            </a:lvl2pPr>
            <a:lvl3pPr marL="1143000" indent="-228600" defTabSz="1019175" eaLnBrk="0" hangingPunct="0">
              <a:defRPr>
                <a:solidFill>
                  <a:schemeClr val="tx1"/>
                </a:solidFill>
                <a:latin typeface="Arial" charset="0"/>
              </a:defRPr>
            </a:lvl3pPr>
            <a:lvl4pPr marL="1600200" indent="-228600" defTabSz="1019175" eaLnBrk="0" hangingPunct="0">
              <a:defRPr>
                <a:solidFill>
                  <a:schemeClr val="tx1"/>
                </a:solidFill>
                <a:latin typeface="Arial" charset="0"/>
              </a:defRPr>
            </a:lvl4pPr>
            <a:lvl5pPr marL="2057400" indent="-228600" defTabSz="1019175" eaLnBrk="0" hangingPunct="0">
              <a:defRPr>
                <a:solidFill>
                  <a:schemeClr val="tx1"/>
                </a:solidFill>
                <a:latin typeface="Arial" charset="0"/>
              </a:defRPr>
            </a:lvl5pPr>
            <a:lvl6pPr marL="2514600" indent="-228600" defTabSz="1019175" eaLnBrk="0" fontAlgn="base" hangingPunct="0">
              <a:spcBef>
                <a:spcPct val="0"/>
              </a:spcBef>
              <a:spcAft>
                <a:spcPct val="0"/>
              </a:spcAft>
              <a:defRPr>
                <a:solidFill>
                  <a:schemeClr val="tx1"/>
                </a:solidFill>
                <a:latin typeface="Arial" charset="0"/>
              </a:defRPr>
            </a:lvl6pPr>
            <a:lvl7pPr marL="2971800" indent="-228600" defTabSz="1019175" eaLnBrk="0" fontAlgn="base" hangingPunct="0">
              <a:spcBef>
                <a:spcPct val="0"/>
              </a:spcBef>
              <a:spcAft>
                <a:spcPct val="0"/>
              </a:spcAft>
              <a:defRPr>
                <a:solidFill>
                  <a:schemeClr val="tx1"/>
                </a:solidFill>
                <a:latin typeface="Arial" charset="0"/>
              </a:defRPr>
            </a:lvl7pPr>
            <a:lvl8pPr marL="3429000" indent="-228600" defTabSz="1019175" eaLnBrk="0" fontAlgn="base" hangingPunct="0">
              <a:spcBef>
                <a:spcPct val="0"/>
              </a:spcBef>
              <a:spcAft>
                <a:spcPct val="0"/>
              </a:spcAft>
              <a:defRPr>
                <a:solidFill>
                  <a:schemeClr val="tx1"/>
                </a:solidFill>
                <a:latin typeface="Arial" charset="0"/>
              </a:defRPr>
            </a:lvl8pPr>
            <a:lvl9pPr marL="3886200" indent="-228600" defTabSz="1019175" eaLnBrk="0" fontAlgn="base" hangingPunct="0">
              <a:spcBef>
                <a:spcPct val="0"/>
              </a:spcBef>
              <a:spcAft>
                <a:spcPct val="0"/>
              </a:spcAft>
              <a:defRPr>
                <a:solidFill>
                  <a:schemeClr val="tx1"/>
                </a:solidFill>
                <a:latin typeface="Arial" charset="0"/>
              </a:defRPr>
            </a:lvl9pPr>
          </a:lstStyle>
          <a:p>
            <a:pPr algn="r">
              <a:spcBef>
                <a:spcPts val="1200"/>
              </a:spcBef>
            </a:pPr>
            <a:r>
              <a:rPr lang="es-ES" altLang="en-US" sz="1000" b="1" dirty="0" smtClean="0">
                <a:solidFill>
                  <a:srgbClr val="091828"/>
                </a:solidFill>
                <a:latin typeface="Verdana" pitchFamily="34" charset="0"/>
              </a:rPr>
              <a:t>MEXICO CITY</a:t>
            </a:r>
          </a:p>
          <a:p>
            <a:pPr algn="r"/>
            <a:r>
              <a:rPr lang="es-ES" altLang="en-US" sz="800" dirty="0" smtClean="0">
                <a:solidFill>
                  <a:srgbClr val="5F5F5F"/>
                </a:solidFill>
                <a:latin typeface="Verdana" pitchFamily="34" charset="0"/>
              </a:rPr>
              <a:t>Rubén Darío 281, Piso 9</a:t>
            </a:r>
          </a:p>
          <a:p>
            <a:pPr algn="r"/>
            <a:r>
              <a:rPr lang="es-ES" altLang="en-US" sz="800" dirty="0" smtClean="0">
                <a:solidFill>
                  <a:srgbClr val="5F5F5F"/>
                </a:solidFill>
                <a:latin typeface="Verdana" pitchFamily="34" charset="0"/>
              </a:rPr>
              <a:t>Col. Bosque de Chapultepec</a:t>
            </a:r>
          </a:p>
          <a:p>
            <a:pPr algn="r"/>
            <a:r>
              <a:rPr lang="es-ES" altLang="en-US" sz="800" dirty="0" err="1" smtClean="0">
                <a:solidFill>
                  <a:srgbClr val="5F5F5F"/>
                </a:solidFill>
                <a:latin typeface="Verdana" pitchFamily="34" charset="0"/>
              </a:rPr>
              <a:t>Mexico</a:t>
            </a:r>
            <a:r>
              <a:rPr lang="es-ES" altLang="en-US" sz="800" dirty="0" smtClean="0">
                <a:solidFill>
                  <a:srgbClr val="5F5F5F"/>
                </a:solidFill>
                <a:latin typeface="Verdana" pitchFamily="34" charset="0"/>
              </a:rPr>
              <a:t>, D.F. 11580, </a:t>
            </a:r>
            <a:r>
              <a:rPr lang="es-ES" altLang="en-US" sz="800" dirty="0" err="1" smtClean="0">
                <a:solidFill>
                  <a:srgbClr val="5F5F5F"/>
                </a:solidFill>
                <a:latin typeface="Verdana" pitchFamily="34" charset="0"/>
              </a:rPr>
              <a:t>Mexico</a:t>
            </a:r>
            <a:endParaRPr lang="es-ES" altLang="en-US" sz="800" dirty="0" smtClean="0">
              <a:solidFill>
                <a:srgbClr val="5F5F5F"/>
              </a:solidFill>
              <a:latin typeface="Verdana" pitchFamily="34" charset="0"/>
            </a:endParaRPr>
          </a:p>
          <a:p>
            <a:pPr algn="r"/>
            <a:r>
              <a:rPr lang="es-ES" altLang="en-US" sz="800" dirty="0" smtClean="0">
                <a:solidFill>
                  <a:srgbClr val="5F5F5F"/>
                </a:solidFill>
                <a:latin typeface="Verdana" pitchFamily="34" charset="0"/>
              </a:rPr>
              <a:t>TEL +52-55-5282-1100</a:t>
            </a:r>
          </a:p>
          <a:p>
            <a:pPr algn="r" eaLnBrk="1" hangingPunct="1">
              <a:spcBef>
                <a:spcPts val="600"/>
              </a:spcBef>
            </a:pPr>
            <a:r>
              <a:rPr lang="en-US" altLang="en-US" sz="1000" b="1" dirty="0" smtClean="0">
                <a:solidFill>
                  <a:srgbClr val="091828"/>
                </a:solidFill>
                <a:latin typeface="Verdana" pitchFamily="34" charset="0"/>
              </a:rPr>
              <a:t>MILAN</a:t>
            </a:r>
          </a:p>
          <a:p>
            <a:pPr algn="r" eaLnBrk="1" hangingPunct="1"/>
            <a:r>
              <a:rPr lang="en-US" altLang="en-US" sz="800" dirty="0" err="1" smtClean="0">
                <a:solidFill>
                  <a:srgbClr val="5F5F5F"/>
                </a:solidFill>
                <a:latin typeface="Verdana" pitchFamily="34" charset="0"/>
              </a:rPr>
              <a:t>Corso</a:t>
            </a:r>
            <a:r>
              <a:rPr lang="en-US" altLang="en-US" sz="800" dirty="0" smtClean="0">
                <a:solidFill>
                  <a:srgbClr val="5F5F5F"/>
                </a:solidFill>
                <a:latin typeface="Verdana" pitchFamily="34" charset="0"/>
              </a:rPr>
              <a:t> </a:t>
            </a:r>
            <a:r>
              <a:rPr lang="en-US" altLang="en-US" sz="800" dirty="0" err="1" smtClean="0">
                <a:solidFill>
                  <a:srgbClr val="5F5F5F"/>
                </a:solidFill>
                <a:latin typeface="Verdana" pitchFamily="34" charset="0"/>
              </a:rPr>
              <a:t>Matteotti</a:t>
            </a:r>
            <a:r>
              <a:rPr lang="en-US" altLang="en-US" sz="800" dirty="0" smtClean="0">
                <a:solidFill>
                  <a:srgbClr val="5F5F5F"/>
                </a:solidFill>
                <a:latin typeface="Verdana" pitchFamily="34" charset="0"/>
              </a:rPr>
              <a:t>, 3</a:t>
            </a:r>
          </a:p>
          <a:p>
            <a:pPr algn="r" eaLnBrk="1" hangingPunct="1"/>
            <a:r>
              <a:rPr lang="en-US" altLang="en-US" sz="800" dirty="0" smtClean="0">
                <a:solidFill>
                  <a:srgbClr val="5F5F5F"/>
                </a:solidFill>
                <a:latin typeface="Verdana" pitchFamily="34" charset="0"/>
              </a:rPr>
              <a:t>Milano 20121, Italy</a:t>
            </a:r>
          </a:p>
          <a:p>
            <a:pPr algn="r" eaLnBrk="1" hangingPunct="1"/>
            <a:r>
              <a:rPr lang="en-US" altLang="en-US" sz="800" dirty="0" smtClean="0">
                <a:solidFill>
                  <a:srgbClr val="5F5F5F"/>
                </a:solidFill>
                <a:latin typeface="Verdana" pitchFamily="34" charset="0"/>
              </a:rPr>
              <a:t>TEL +39-02-7623-2001</a:t>
            </a:r>
          </a:p>
          <a:p>
            <a:pPr algn="r">
              <a:spcBef>
                <a:spcPts val="600"/>
              </a:spcBef>
            </a:pPr>
            <a:r>
              <a:rPr lang="en-US" altLang="en-US" sz="1000" b="1" dirty="0" smtClean="0">
                <a:solidFill>
                  <a:srgbClr val="091828"/>
                </a:solidFill>
                <a:latin typeface="Verdana" pitchFamily="34" charset="0"/>
              </a:rPr>
              <a:t>MUSCAT</a:t>
            </a:r>
          </a:p>
          <a:p>
            <a:pPr algn="r"/>
            <a:r>
              <a:rPr lang="en-US" altLang="en-US" sz="800" dirty="0" smtClean="0">
                <a:solidFill>
                  <a:srgbClr val="5F5F5F"/>
                </a:solidFill>
                <a:latin typeface="Verdana" pitchFamily="34" charset="0"/>
              </a:rPr>
              <a:t>Suite 48, </a:t>
            </a:r>
            <a:r>
              <a:rPr lang="en-US" altLang="en-US" sz="800" dirty="0" err="1" smtClean="0">
                <a:solidFill>
                  <a:srgbClr val="5F5F5F"/>
                </a:solidFill>
                <a:latin typeface="Verdana" pitchFamily="34" charset="0"/>
              </a:rPr>
              <a:t>Qurum</a:t>
            </a:r>
            <a:r>
              <a:rPr lang="en-US" altLang="en-US" sz="800" dirty="0" smtClean="0">
                <a:solidFill>
                  <a:srgbClr val="5F5F5F"/>
                </a:solidFill>
                <a:latin typeface="Verdana" pitchFamily="34" charset="0"/>
              </a:rPr>
              <a:t> Plaza</a:t>
            </a:r>
          </a:p>
          <a:p>
            <a:pPr algn="r"/>
            <a:r>
              <a:rPr lang="en-US" altLang="en-US" sz="800" dirty="0" smtClean="0">
                <a:solidFill>
                  <a:srgbClr val="5F5F5F"/>
                </a:solidFill>
                <a:latin typeface="Verdana" pitchFamily="34" charset="0"/>
              </a:rPr>
              <a:t>108 Al </a:t>
            </a:r>
            <a:r>
              <a:rPr lang="en-US" altLang="en-US" sz="800" dirty="0" err="1" smtClean="0">
                <a:solidFill>
                  <a:srgbClr val="5F5F5F"/>
                </a:solidFill>
                <a:latin typeface="Verdana" pitchFamily="34" charset="0"/>
              </a:rPr>
              <a:t>Wallaj</a:t>
            </a:r>
            <a:r>
              <a:rPr lang="en-US" altLang="en-US" sz="800" dirty="0" smtClean="0">
                <a:solidFill>
                  <a:srgbClr val="5F5F5F"/>
                </a:solidFill>
                <a:latin typeface="Verdana" pitchFamily="34" charset="0"/>
              </a:rPr>
              <a:t> Street</a:t>
            </a:r>
          </a:p>
          <a:p>
            <a:pPr algn="r"/>
            <a:r>
              <a:rPr lang="en-US" altLang="en-US" sz="800" dirty="0" smtClean="0">
                <a:solidFill>
                  <a:srgbClr val="5F5F5F"/>
                </a:solidFill>
                <a:latin typeface="Verdana" pitchFamily="34" charset="0"/>
              </a:rPr>
              <a:t>P.O. Box 1803; PC 114</a:t>
            </a:r>
          </a:p>
          <a:p>
            <a:pPr algn="r"/>
            <a:r>
              <a:rPr lang="en-US" altLang="en-US" sz="800" dirty="0" smtClean="0">
                <a:solidFill>
                  <a:srgbClr val="5F5F5F"/>
                </a:solidFill>
                <a:latin typeface="Verdana" pitchFamily="34" charset="0"/>
              </a:rPr>
              <a:t>Muscat, Sultanate of Oman</a:t>
            </a:r>
          </a:p>
          <a:p>
            <a:pPr algn="r"/>
            <a:r>
              <a:rPr lang="en-US" altLang="en-US" sz="800" dirty="0" smtClean="0">
                <a:solidFill>
                  <a:srgbClr val="5F5F5F"/>
                </a:solidFill>
                <a:latin typeface="Verdana" pitchFamily="34" charset="0"/>
              </a:rPr>
              <a:t>TEL +968-24-564-495</a:t>
            </a:r>
          </a:p>
          <a:p>
            <a:pPr algn="r">
              <a:spcBef>
                <a:spcPts val="600"/>
              </a:spcBef>
            </a:pPr>
            <a:r>
              <a:rPr lang="en-US" altLang="en-US" sz="1000" b="1" dirty="0" smtClean="0">
                <a:solidFill>
                  <a:srgbClr val="091828"/>
                </a:solidFill>
                <a:latin typeface="Verdana" pitchFamily="34" charset="0"/>
              </a:rPr>
              <a:t>PARIS</a:t>
            </a:r>
          </a:p>
          <a:p>
            <a:pPr algn="r"/>
            <a:r>
              <a:rPr lang="en-US" altLang="en-US" sz="800" dirty="0" smtClean="0">
                <a:solidFill>
                  <a:srgbClr val="5F5F5F"/>
                </a:solidFill>
                <a:latin typeface="Verdana" pitchFamily="34" charset="0"/>
              </a:rPr>
              <a:t>6, avenue </a:t>
            </a:r>
            <a:r>
              <a:rPr lang="en-US" altLang="en-US" sz="800" dirty="0" err="1" smtClean="0">
                <a:solidFill>
                  <a:srgbClr val="5F5F5F"/>
                </a:solidFill>
                <a:latin typeface="Verdana" pitchFamily="34" charset="0"/>
              </a:rPr>
              <a:t>Vélasquez</a:t>
            </a:r>
            <a:endParaRPr lang="en-US" altLang="en-US" sz="800" dirty="0" smtClean="0">
              <a:solidFill>
                <a:srgbClr val="5F5F5F"/>
              </a:solidFill>
              <a:latin typeface="Verdana" pitchFamily="34" charset="0"/>
            </a:endParaRPr>
          </a:p>
          <a:p>
            <a:pPr algn="r"/>
            <a:r>
              <a:rPr lang="en-US" altLang="en-US" sz="800" dirty="0" smtClean="0">
                <a:solidFill>
                  <a:srgbClr val="5F5F5F"/>
                </a:solidFill>
                <a:latin typeface="Verdana" pitchFamily="34" charset="0"/>
              </a:rPr>
              <a:t>75008 Paris, France</a:t>
            </a:r>
          </a:p>
          <a:p>
            <a:pPr algn="r">
              <a:spcBef>
                <a:spcPts val="600"/>
              </a:spcBef>
            </a:pPr>
            <a:r>
              <a:rPr lang="en-US" altLang="en-US" sz="800" dirty="0" smtClean="0">
                <a:solidFill>
                  <a:srgbClr val="5F5F5F"/>
                </a:solidFill>
                <a:latin typeface="Verdana" pitchFamily="34" charset="0"/>
              </a:rPr>
              <a:t>TEL +33-1-42-66-39-10</a:t>
            </a:r>
            <a:br>
              <a:rPr lang="en-US" altLang="en-US" sz="800" dirty="0" smtClean="0">
                <a:solidFill>
                  <a:srgbClr val="5F5F5F"/>
                </a:solidFill>
                <a:latin typeface="Verdana" pitchFamily="34" charset="0"/>
              </a:rPr>
            </a:br>
            <a:r>
              <a:rPr lang="en-US" altLang="en-US" sz="1000" b="1" dirty="0" smtClean="0">
                <a:solidFill>
                  <a:srgbClr val="091828"/>
                </a:solidFill>
                <a:latin typeface="Verdana" pitchFamily="34" charset="0"/>
              </a:rPr>
              <a:t>ROME</a:t>
            </a:r>
            <a:r>
              <a:rPr lang="en-US" altLang="en-US" sz="800" b="1" dirty="0" smtClean="0">
                <a:solidFill>
                  <a:srgbClr val="091828"/>
                </a:solidFill>
                <a:latin typeface="Verdana" pitchFamily="34" charset="0"/>
              </a:rPr>
              <a:t> </a:t>
            </a:r>
          </a:p>
          <a:p>
            <a:pPr algn="r"/>
            <a:r>
              <a:rPr lang="it-IT" altLang="en-US" sz="800" dirty="0" smtClean="0">
                <a:solidFill>
                  <a:srgbClr val="5F5F5F"/>
                </a:solidFill>
                <a:latin typeface="Verdana" pitchFamily="34" charset="0"/>
              </a:rPr>
              <a:t>Piazza del Popolo no. 18, </a:t>
            </a:r>
          </a:p>
          <a:p>
            <a:pPr algn="r"/>
            <a:r>
              <a:rPr lang="it-IT" altLang="en-US" sz="800" dirty="0" smtClean="0">
                <a:solidFill>
                  <a:srgbClr val="5F5F5F"/>
                </a:solidFill>
                <a:latin typeface="Verdana" pitchFamily="34" charset="0"/>
              </a:rPr>
              <a:t>00187 Roma, </a:t>
            </a:r>
            <a:r>
              <a:rPr lang="it-IT" altLang="en-US" sz="800" dirty="0" err="1" smtClean="0">
                <a:solidFill>
                  <a:srgbClr val="5F5F5F"/>
                </a:solidFill>
                <a:latin typeface="Verdana" pitchFamily="34" charset="0"/>
              </a:rPr>
              <a:t>Italy</a:t>
            </a:r>
            <a:endParaRPr lang="it-IT" altLang="en-US" sz="800" dirty="0" smtClean="0">
              <a:solidFill>
                <a:srgbClr val="5F5F5F"/>
              </a:solidFill>
              <a:latin typeface="Verdana" pitchFamily="34" charset="0"/>
            </a:endParaRPr>
          </a:p>
          <a:p>
            <a:pPr algn="r"/>
            <a:r>
              <a:rPr lang="it-IT" altLang="en-US" sz="800" dirty="0" smtClean="0">
                <a:solidFill>
                  <a:srgbClr val="5F5F5F"/>
                </a:solidFill>
                <a:latin typeface="Verdana" pitchFamily="34" charset="0"/>
              </a:rPr>
              <a:t>TEL  +39 06 36712607</a:t>
            </a:r>
          </a:p>
          <a:p>
            <a:pPr algn="r">
              <a:spcBef>
                <a:spcPts val="600"/>
              </a:spcBef>
            </a:pPr>
            <a:r>
              <a:rPr lang="en-US" altLang="en-US" sz="1000" b="1" dirty="0" smtClean="0">
                <a:solidFill>
                  <a:srgbClr val="091828"/>
                </a:solidFill>
                <a:latin typeface="Verdana" pitchFamily="34" charset="0"/>
              </a:rPr>
              <a:t>WASHINGTON, D.C.</a:t>
            </a:r>
          </a:p>
          <a:p>
            <a:pPr algn="r"/>
            <a:r>
              <a:rPr lang="en-US" altLang="en-US" sz="800" dirty="0" smtClean="0">
                <a:solidFill>
                  <a:srgbClr val="5F5F5F"/>
                </a:solidFill>
                <a:latin typeface="Verdana" pitchFamily="34" charset="0"/>
              </a:rPr>
              <a:t>1717 Pennsylvania Ave., N.W.</a:t>
            </a:r>
          </a:p>
          <a:p>
            <a:pPr algn="r"/>
            <a:r>
              <a:rPr lang="en-US" altLang="en-US" sz="800" dirty="0" smtClean="0">
                <a:solidFill>
                  <a:srgbClr val="5F5F5F"/>
                </a:solidFill>
                <a:latin typeface="Verdana" pitchFamily="34" charset="0"/>
              </a:rPr>
              <a:t>Washington, D.C.  20006</a:t>
            </a:r>
          </a:p>
          <a:p>
            <a:pPr algn="r"/>
            <a:r>
              <a:rPr lang="en-US" altLang="en-US" sz="800" dirty="0" smtClean="0">
                <a:solidFill>
                  <a:srgbClr val="5F5F5F"/>
                </a:solidFill>
                <a:latin typeface="Verdana" pitchFamily="34" charset="0"/>
              </a:rPr>
              <a:t>TEL +1-202-452-7373</a:t>
            </a:r>
          </a:p>
        </p:txBody>
      </p:sp>
      <p:sp>
        <p:nvSpPr>
          <p:cNvPr id="2054" name="Rectangle 4"/>
          <p:cNvSpPr>
            <a:spLocks noChangeArrowheads="1"/>
          </p:cNvSpPr>
          <p:nvPr/>
        </p:nvSpPr>
        <p:spPr bwMode="auto">
          <a:xfrm>
            <a:off x="457200" y="1665288"/>
            <a:ext cx="2681288" cy="4030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0385" tIns="60192" rIns="120385" bIns="60192">
            <a:spAutoFit/>
          </a:bodyPr>
          <a:lstStyle>
            <a:lvl1pPr defTabSz="1019175" eaLnBrk="0" hangingPunct="0">
              <a:defRPr>
                <a:solidFill>
                  <a:schemeClr val="tx1"/>
                </a:solidFill>
                <a:latin typeface="Arial" charset="0"/>
              </a:defRPr>
            </a:lvl1pPr>
            <a:lvl2pPr marL="742950" indent="-285750" defTabSz="1019175" eaLnBrk="0" hangingPunct="0">
              <a:defRPr>
                <a:solidFill>
                  <a:schemeClr val="tx1"/>
                </a:solidFill>
                <a:latin typeface="Arial" charset="0"/>
              </a:defRPr>
            </a:lvl2pPr>
            <a:lvl3pPr marL="1143000" indent="-228600" defTabSz="1019175" eaLnBrk="0" hangingPunct="0">
              <a:defRPr>
                <a:solidFill>
                  <a:schemeClr val="tx1"/>
                </a:solidFill>
                <a:latin typeface="Arial" charset="0"/>
              </a:defRPr>
            </a:lvl3pPr>
            <a:lvl4pPr marL="1600200" indent="-228600" defTabSz="1019175" eaLnBrk="0" hangingPunct="0">
              <a:defRPr>
                <a:solidFill>
                  <a:schemeClr val="tx1"/>
                </a:solidFill>
                <a:latin typeface="Arial" charset="0"/>
              </a:defRPr>
            </a:lvl4pPr>
            <a:lvl5pPr marL="2057400" indent="-228600" defTabSz="1019175" eaLnBrk="0" hangingPunct="0">
              <a:defRPr>
                <a:solidFill>
                  <a:schemeClr val="tx1"/>
                </a:solidFill>
                <a:latin typeface="Arial" charset="0"/>
              </a:defRPr>
            </a:lvl5pPr>
            <a:lvl6pPr marL="2514600" indent="-228600" defTabSz="1019175" eaLnBrk="0" fontAlgn="base" hangingPunct="0">
              <a:spcBef>
                <a:spcPct val="0"/>
              </a:spcBef>
              <a:spcAft>
                <a:spcPct val="0"/>
              </a:spcAft>
              <a:defRPr>
                <a:solidFill>
                  <a:schemeClr val="tx1"/>
                </a:solidFill>
                <a:latin typeface="Arial" charset="0"/>
              </a:defRPr>
            </a:lvl6pPr>
            <a:lvl7pPr marL="2971800" indent="-228600" defTabSz="1019175" eaLnBrk="0" fontAlgn="base" hangingPunct="0">
              <a:spcBef>
                <a:spcPct val="0"/>
              </a:spcBef>
              <a:spcAft>
                <a:spcPct val="0"/>
              </a:spcAft>
              <a:defRPr>
                <a:solidFill>
                  <a:schemeClr val="tx1"/>
                </a:solidFill>
                <a:latin typeface="Arial" charset="0"/>
              </a:defRPr>
            </a:lvl7pPr>
            <a:lvl8pPr marL="3429000" indent="-228600" defTabSz="1019175" eaLnBrk="0" fontAlgn="base" hangingPunct="0">
              <a:spcBef>
                <a:spcPct val="0"/>
              </a:spcBef>
              <a:spcAft>
                <a:spcPct val="0"/>
              </a:spcAft>
              <a:defRPr>
                <a:solidFill>
                  <a:schemeClr val="tx1"/>
                </a:solidFill>
                <a:latin typeface="Arial" charset="0"/>
              </a:defRPr>
            </a:lvl8pPr>
            <a:lvl9pPr marL="3886200" indent="-228600" defTabSz="1019175" eaLnBrk="0" fontAlgn="base" hangingPunct="0">
              <a:spcBef>
                <a:spcPct val="0"/>
              </a:spcBef>
              <a:spcAft>
                <a:spcPct val="0"/>
              </a:spcAft>
              <a:defRPr>
                <a:solidFill>
                  <a:schemeClr val="tx1"/>
                </a:solidFill>
                <a:latin typeface="Arial" charset="0"/>
              </a:defRPr>
            </a:lvl9pPr>
          </a:lstStyle>
          <a:p>
            <a:r>
              <a:rPr lang="en-US" altLang="en-US" sz="1000" b="1" dirty="0" smtClean="0">
                <a:solidFill>
                  <a:srgbClr val="091828"/>
                </a:solidFill>
                <a:latin typeface="Verdana" pitchFamily="34" charset="0"/>
              </a:rPr>
              <a:t>ALMATY</a:t>
            </a:r>
          </a:p>
          <a:p>
            <a:r>
              <a:rPr lang="en-US" altLang="en-US" sz="800" dirty="0" smtClean="0">
                <a:solidFill>
                  <a:srgbClr val="5F5F5F"/>
                </a:solidFill>
                <a:latin typeface="Verdana" pitchFamily="34" charset="0"/>
              </a:rPr>
              <a:t>The </a:t>
            </a:r>
            <a:r>
              <a:rPr lang="en-US" altLang="en-US" sz="800" dirty="0" err="1" smtClean="0">
                <a:solidFill>
                  <a:srgbClr val="5F5F5F"/>
                </a:solidFill>
                <a:latin typeface="Verdana" pitchFamily="34" charset="0"/>
              </a:rPr>
              <a:t>Nurly</a:t>
            </a:r>
            <a:r>
              <a:rPr lang="en-US" altLang="en-US" sz="800" dirty="0" smtClean="0">
                <a:solidFill>
                  <a:srgbClr val="5F5F5F"/>
                </a:solidFill>
                <a:latin typeface="Verdana" pitchFamily="34" charset="0"/>
              </a:rPr>
              <a:t>-Tau Centre</a:t>
            </a:r>
          </a:p>
          <a:p>
            <a:r>
              <a:rPr lang="en-US" altLang="en-US" sz="800" dirty="0" smtClean="0">
                <a:solidFill>
                  <a:srgbClr val="5F5F5F"/>
                </a:solidFill>
                <a:latin typeface="Verdana" pitchFamily="34" charset="0"/>
              </a:rPr>
              <a:t>13 al-</a:t>
            </a:r>
            <a:r>
              <a:rPr lang="en-US" altLang="en-US" sz="800" dirty="0" err="1" smtClean="0">
                <a:solidFill>
                  <a:srgbClr val="5F5F5F"/>
                </a:solidFill>
                <a:latin typeface="Verdana" pitchFamily="34" charset="0"/>
              </a:rPr>
              <a:t>Faraby</a:t>
            </a:r>
            <a:r>
              <a:rPr lang="en-US" altLang="en-US" sz="800" dirty="0" smtClean="0">
                <a:solidFill>
                  <a:srgbClr val="5F5F5F"/>
                </a:solidFill>
                <a:latin typeface="Verdana" pitchFamily="34" charset="0"/>
              </a:rPr>
              <a:t> Street</a:t>
            </a:r>
          </a:p>
          <a:p>
            <a:r>
              <a:rPr lang="en-US" altLang="en-US" sz="800" dirty="0" smtClean="0">
                <a:solidFill>
                  <a:srgbClr val="5F5F5F"/>
                </a:solidFill>
                <a:latin typeface="Verdana" pitchFamily="34" charset="0"/>
              </a:rPr>
              <a:t>Bloc 1-V, 4th Floor, Suite 2</a:t>
            </a:r>
          </a:p>
          <a:p>
            <a:r>
              <a:rPr lang="en-US" altLang="en-US" sz="800" dirty="0" smtClean="0">
                <a:solidFill>
                  <a:srgbClr val="5F5F5F"/>
                </a:solidFill>
                <a:latin typeface="Verdana" pitchFamily="34" charset="0"/>
              </a:rPr>
              <a:t>Almaty, Kazakhstan 050059</a:t>
            </a:r>
          </a:p>
          <a:p>
            <a:r>
              <a:rPr lang="en-US" altLang="en-US" sz="800" dirty="0" smtClean="0">
                <a:solidFill>
                  <a:srgbClr val="5F5F5F"/>
                </a:solidFill>
                <a:latin typeface="Verdana" pitchFamily="34" charset="0"/>
              </a:rPr>
              <a:t>TEL +7-727-311-1187</a:t>
            </a:r>
          </a:p>
          <a:p>
            <a:pPr eaLnBrk="1" hangingPunct="1">
              <a:spcBef>
                <a:spcPts val="600"/>
              </a:spcBef>
            </a:pPr>
            <a:r>
              <a:rPr lang="en-US" altLang="en-US" sz="1000" b="1" dirty="0" smtClean="0">
                <a:solidFill>
                  <a:srgbClr val="091828"/>
                </a:solidFill>
                <a:latin typeface="Verdana" pitchFamily="34" charset="0"/>
              </a:rPr>
              <a:t>ASHGABAT</a:t>
            </a:r>
          </a:p>
          <a:p>
            <a:pPr eaLnBrk="1" hangingPunct="1"/>
            <a:r>
              <a:rPr lang="en-US" altLang="en-US" sz="800" dirty="0" err="1" smtClean="0">
                <a:solidFill>
                  <a:srgbClr val="5F5F5F"/>
                </a:solidFill>
                <a:latin typeface="Verdana" pitchFamily="34" charset="0"/>
              </a:rPr>
              <a:t>Yimpas</a:t>
            </a:r>
            <a:r>
              <a:rPr lang="en-US" altLang="en-US" sz="800" dirty="0" smtClean="0">
                <a:solidFill>
                  <a:srgbClr val="5F5F5F"/>
                </a:solidFill>
                <a:latin typeface="Verdana" pitchFamily="34" charset="0"/>
              </a:rPr>
              <a:t> Business Center</a:t>
            </a:r>
            <a:br>
              <a:rPr lang="en-US" altLang="en-US" sz="800" dirty="0" smtClean="0">
                <a:solidFill>
                  <a:srgbClr val="5F5F5F"/>
                </a:solidFill>
                <a:latin typeface="Verdana" pitchFamily="34" charset="0"/>
              </a:rPr>
            </a:br>
            <a:r>
              <a:rPr lang="en-US" altLang="en-US" sz="800" dirty="0" smtClean="0">
                <a:solidFill>
                  <a:srgbClr val="5F5F5F"/>
                </a:solidFill>
                <a:latin typeface="Verdana" pitchFamily="34" charset="0"/>
              </a:rPr>
              <a:t>54 </a:t>
            </a:r>
            <a:r>
              <a:rPr lang="en-US" altLang="en-US" sz="800" dirty="0" err="1" smtClean="0">
                <a:solidFill>
                  <a:srgbClr val="5F5F5F"/>
                </a:solidFill>
                <a:latin typeface="Verdana" pitchFamily="34" charset="0"/>
              </a:rPr>
              <a:t>Turkmenbashy</a:t>
            </a:r>
            <a:r>
              <a:rPr lang="en-US" altLang="en-US" sz="800" dirty="0" smtClean="0">
                <a:solidFill>
                  <a:srgbClr val="5F5F5F"/>
                </a:solidFill>
                <a:latin typeface="Verdana" pitchFamily="34" charset="0"/>
              </a:rPr>
              <a:t> Ave., Suite 301-A </a:t>
            </a:r>
          </a:p>
          <a:p>
            <a:pPr eaLnBrk="1" hangingPunct="1"/>
            <a:r>
              <a:rPr lang="en-US" altLang="en-US" sz="800" dirty="0" smtClean="0">
                <a:solidFill>
                  <a:srgbClr val="5F5F5F"/>
                </a:solidFill>
                <a:latin typeface="Verdana" pitchFamily="34" charset="0"/>
              </a:rPr>
              <a:t>Ashgabat, Turkmenistan 744027</a:t>
            </a:r>
          </a:p>
          <a:p>
            <a:pPr eaLnBrk="1" hangingPunct="1"/>
            <a:r>
              <a:rPr lang="en-US" altLang="en-US" sz="800" dirty="0" smtClean="0">
                <a:solidFill>
                  <a:srgbClr val="5F5F5F"/>
                </a:solidFill>
                <a:latin typeface="Verdana" pitchFamily="34" charset="0"/>
              </a:rPr>
              <a:t>TEL +993-12-457-720</a:t>
            </a:r>
            <a:endParaRPr lang="en-US" altLang="en-US" sz="800" b="1" dirty="0" smtClean="0">
              <a:solidFill>
                <a:srgbClr val="091828"/>
              </a:solidFill>
              <a:latin typeface="Verdana" pitchFamily="34" charset="0"/>
            </a:endParaRPr>
          </a:p>
          <a:p>
            <a:pPr>
              <a:spcBef>
                <a:spcPts val="600"/>
              </a:spcBef>
            </a:pPr>
            <a:r>
              <a:rPr lang="en-US" altLang="en-US" sz="1000" b="1" dirty="0" smtClean="0">
                <a:solidFill>
                  <a:srgbClr val="091828"/>
                </a:solidFill>
                <a:latin typeface="Verdana" pitchFamily="34" charset="0"/>
              </a:rPr>
              <a:t>ASTANA</a:t>
            </a:r>
          </a:p>
          <a:p>
            <a:r>
              <a:rPr lang="en-US" altLang="en-US" sz="800" dirty="0" smtClean="0">
                <a:solidFill>
                  <a:srgbClr val="5F5F5F"/>
                </a:solidFill>
                <a:latin typeface="Verdana" pitchFamily="34" charset="0"/>
              </a:rPr>
              <a:t>2 </a:t>
            </a:r>
            <a:r>
              <a:rPr lang="en-US" altLang="en-US" sz="800" dirty="0" err="1" smtClean="0">
                <a:solidFill>
                  <a:srgbClr val="5F5F5F"/>
                </a:solidFill>
                <a:latin typeface="Verdana" pitchFamily="34" charset="0"/>
              </a:rPr>
              <a:t>Dinmukhamed</a:t>
            </a:r>
            <a:r>
              <a:rPr lang="en-US" altLang="en-US" sz="800" dirty="0" smtClean="0">
                <a:solidFill>
                  <a:srgbClr val="5F5F5F"/>
                </a:solidFill>
                <a:latin typeface="Verdana" pitchFamily="34" charset="0"/>
              </a:rPr>
              <a:t> </a:t>
            </a:r>
            <a:r>
              <a:rPr lang="en-US" altLang="en-US" sz="800" dirty="0" err="1" smtClean="0">
                <a:solidFill>
                  <a:srgbClr val="5F5F5F"/>
                </a:solidFill>
                <a:latin typeface="Verdana" pitchFamily="34" charset="0"/>
              </a:rPr>
              <a:t>Kunayev</a:t>
            </a:r>
            <a:r>
              <a:rPr lang="en-US" altLang="en-US" sz="800" dirty="0" smtClean="0">
                <a:solidFill>
                  <a:srgbClr val="5F5F5F"/>
                </a:solidFill>
                <a:latin typeface="Verdana" pitchFamily="34" charset="0"/>
              </a:rPr>
              <a:t> St</a:t>
            </a:r>
          </a:p>
          <a:p>
            <a:r>
              <a:rPr lang="en-US" altLang="en-US" sz="800" dirty="0" smtClean="0">
                <a:solidFill>
                  <a:srgbClr val="5F5F5F"/>
                </a:solidFill>
                <a:latin typeface="Verdana" pitchFamily="34" charset="0"/>
              </a:rPr>
              <a:t>Left Bank of </a:t>
            </a:r>
            <a:r>
              <a:rPr lang="en-US" altLang="en-US" sz="800" dirty="0" err="1" smtClean="0">
                <a:solidFill>
                  <a:srgbClr val="5F5F5F"/>
                </a:solidFill>
                <a:latin typeface="Verdana" pitchFamily="34" charset="0"/>
              </a:rPr>
              <a:t>Ishym</a:t>
            </a:r>
            <a:r>
              <a:rPr lang="en-US" altLang="en-US" sz="800" dirty="0" smtClean="0">
                <a:solidFill>
                  <a:srgbClr val="5F5F5F"/>
                </a:solidFill>
                <a:latin typeface="Verdana" pitchFamily="34" charset="0"/>
              </a:rPr>
              <a:t> River</a:t>
            </a:r>
          </a:p>
          <a:p>
            <a:r>
              <a:rPr lang="en-US" altLang="en-US" sz="800" dirty="0" smtClean="0">
                <a:solidFill>
                  <a:srgbClr val="5F5F5F"/>
                </a:solidFill>
                <a:latin typeface="Verdana" pitchFamily="34" charset="0"/>
              </a:rPr>
              <a:t>Astana, Kazakhstan 010000</a:t>
            </a:r>
          </a:p>
          <a:p>
            <a:r>
              <a:rPr lang="en-US" altLang="en-US" sz="800" dirty="0" smtClean="0">
                <a:solidFill>
                  <a:srgbClr val="5F5F5F"/>
                </a:solidFill>
                <a:latin typeface="Verdana" pitchFamily="34" charset="0"/>
              </a:rPr>
              <a:t>TEL +7-7172-550-150</a:t>
            </a:r>
          </a:p>
          <a:p>
            <a:pPr>
              <a:spcBef>
                <a:spcPts val="600"/>
              </a:spcBef>
            </a:pPr>
            <a:r>
              <a:rPr lang="en-US" altLang="en-US" sz="1000" b="1" dirty="0" smtClean="0">
                <a:solidFill>
                  <a:srgbClr val="091828"/>
                </a:solidFill>
                <a:latin typeface="Verdana" pitchFamily="34" charset="0"/>
              </a:rPr>
              <a:t>BEIJING</a:t>
            </a:r>
          </a:p>
          <a:p>
            <a:r>
              <a:rPr lang="en-US" altLang="en-US" sz="800" dirty="0" smtClean="0">
                <a:solidFill>
                  <a:srgbClr val="5F5F5F"/>
                </a:solidFill>
                <a:latin typeface="Verdana" pitchFamily="34" charset="0"/>
              </a:rPr>
              <a:t>No. 16 </a:t>
            </a:r>
            <a:r>
              <a:rPr lang="en-US" altLang="en-US" sz="800" dirty="0" err="1" smtClean="0">
                <a:solidFill>
                  <a:srgbClr val="5F5F5F"/>
                </a:solidFill>
                <a:latin typeface="Verdana" pitchFamily="34" charset="0"/>
              </a:rPr>
              <a:t>Chaowai</a:t>
            </a:r>
            <a:r>
              <a:rPr lang="en-US" altLang="en-US" sz="800" dirty="0" smtClean="0">
                <a:solidFill>
                  <a:srgbClr val="5F5F5F"/>
                </a:solidFill>
                <a:latin typeface="Verdana" pitchFamily="34" charset="0"/>
              </a:rPr>
              <a:t> Street, </a:t>
            </a:r>
          </a:p>
          <a:p>
            <a:r>
              <a:rPr lang="en-US" altLang="en-US" sz="800" dirty="0" smtClean="0">
                <a:solidFill>
                  <a:srgbClr val="5F5F5F"/>
                </a:solidFill>
                <a:latin typeface="Verdana" pitchFamily="34" charset="0"/>
              </a:rPr>
              <a:t>China Life Tower 5/F-C1</a:t>
            </a:r>
          </a:p>
          <a:p>
            <a:r>
              <a:rPr lang="en-US" altLang="en-US" sz="800" dirty="0" err="1" smtClean="0">
                <a:solidFill>
                  <a:srgbClr val="5F5F5F"/>
                </a:solidFill>
                <a:latin typeface="Verdana" pitchFamily="34" charset="0"/>
              </a:rPr>
              <a:t>Chaoyang</a:t>
            </a:r>
            <a:r>
              <a:rPr lang="en-US" altLang="en-US" sz="800" dirty="0" smtClean="0">
                <a:solidFill>
                  <a:srgbClr val="5F5F5F"/>
                </a:solidFill>
                <a:latin typeface="Verdana" pitchFamily="34" charset="0"/>
              </a:rPr>
              <a:t> District, Beijing, 100020</a:t>
            </a:r>
          </a:p>
          <a:p>
            <a:r>
              <a:rPr lang="en-US" altLang="en-US" sz="800" dirty="0" smtClean="0">
                <a:solidFill>
                  <a:srgbClr val="5F5F5F"/>
                </a:solidFill>
                <a:latin typeface="Verdana" pitchFamily="34" charset="0"/>
              </a:rPr>
              <a:t>P.R. China</a:t>
            </a:r>
          </a:p>
          <a:p>
            <a:r>
              <a:rPr lang="en-US" altLang="en-US" sz="800" dirty="0" smtClean="0">
                <a:solidFill>
                  <a:srgbClr val="5F5F5F"/>
                </a:solidFill>
                <a:latin typeface="Verdana" pitchFamily="34" charset="0"/>
              </a:rPr>
              <a:t>TEL: +86-10-58771630</a:t>
            </a:r>
            <a:endParaRPr lang="es-ES" altLang="en-US" sz="1000" b="1" dirty="0" smtClean="0">
              <a:solidFill>
                <a:srgbClr val="000000"/>
              </a:solidFill>
              <a:latin typeface="Verdana" pitchFamily="34" charset="0"/>
            </a:endParaRPr>
          </a:p>
          <a:p>
            <a:pPr>
              <a:spcBef>
                <a:spcPts val="600"/>
              </a:spcBef>
            </a:pPr>
            <a:r>
              <a:rPr lang="es-ES" altLang="en-US" sz="1000" b="1" dirty="0" smtClean="0">
                <a:solidFill>
                  <a:srgbClr val="000000"/>
                </a:solidFill>
                <a:latin typeface="Verdana" pitchFamily="34" charset="0"/>
              </a:rPr>
              <a:t>BUENOS AIRES</a:t>
            </a:r>
          </a:p>
          <a:p>
            <a:r>
              <a:rPr lang="es-ES" altLang="en-US" sz="800" dirty="0" smtClean="0">
                <a:solidFill>
                  <a:srgbClr val="5F5F5F"/>
                </a:solidFill>
                <a:latin typeface="Verdana" pitchFamily="34" charset="0"/>
              </a:rPr>
              <a:t>25 de mayo 555 </a:t>
            </a:r>
          </a:p>
          <a:p>
            <a:r>
              <a:rPr lang="es-ES" altLang="en-US" sz="800" dirty="0" err="1" smtClean="0">
                <a:solidFill>
                  <a:srgbClr val="5F5F5F"/>
                </a:solidFill>
                <a:latin typeface="Verdana" pitchFamily="34" charset="0"/>
              </a:rPr>
              <a:t>Chacofi</a:t>
            </a:r>
            <a:r>
              <a:rPr lang="es-ES" altLang="en-US" sz="800" dirty="0" smtClean="0">
                <a:solidFill>
                  <a:srgbClr val="5F5F5F"/>
                </a:solidFill>
                <a:latin typeface="Verdana" pitchFamily="34" charset="0"/>
              </a:rPr>
              <a:t> </a:t>
            </a:r>
            <a:r>
              <a:rPr lang="es-ES" altLang="en-US" sz="800" dirty="0" err="1" smtClean="0">
                <a:solidFill>
                  <a:srgbClr val="5F5F5F"/>
                </a:solidFill>
                <a:latin typeface="Verdana" pitchFamily="34" charset="0"/>
              </a:rPr>
              <a:t>Building</a:t>
            </a:r>
            <a:r>
              <a:rPr lang="es-ES" altLang="en-US" sz="800" dirty="0" smtClean="0">
                <a:solidFill>
                  <a:srgbClr val="5F5F5F"/>
                </a:solidFill>
                <a:latin typeface="Verdana" pitchFamily="34" charset="0"/>
              </a:rPr>
              <a:t> </a:t>
            </a:r>
          </a:p>
          <a:p>
            <a:r>
              <a:rPr lang="es-ES" altLang="en-US" sz="800" dirty="0" smtClean="0">
                <a:solidFill>
                  <a:srgbClr val="5F5F5F"/>
                </a:solidFill>
                <a:latin typeface="Verdana" pitchFamily="34" charset="0"/>
              </a:rPr>
              <a:t>Buenos Aires, Argentina</a:t>
            </a:r>
          </a:p>
          <a:p>
            <a:r>
              <a:rPr lang="es-ES" altLang="en-US" sz="800" dirty="0" smtClean="0">
                <a:solidFill>
                  <a:srgbClr val="5F5F5F"/>
                </a:solidFill>
                <a:latin typeface="Verdana" pitchFamily="34" charset="0"/>
              </a:rPr>
              <a:t>TEL +5411-5196-8300</a:t>
            </a:r>
          </a:p>
          <a:p>
            <a:endParaRPr lang="en-US" altLang="en-US" sz="800" dirty="0" smtClean="0">
              <a:solidFill>
                <a:srgbClr val="5F5F5F"/>
              </a:solidFill>
              <a:latin typeface="Verdana" pitchFamily="34" charset="0"/>
            </a:endParaRPr>
          </a:p>
        </p:txBody>
      </p:sp>
    </p:spTree>
    <p:extLst>
      <p:ext uri="{BB962C8B-B14F-4D97-AF65-F5344CB8AC3E}">
        <p14:creationId xmlns:p14="http://schemas.microsoft.com/office/powerpoint/2010/main" xmlns="" val="1102523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7239000" cy="5562600"/>
          </a:xfrm>
        </p:spPr>
        <p:txBody>
          <a:bodyPr/>
          <a:lstStyle/>
          <a:p>
            <a:pPr marL="749300" lvl="2" indent="-342900" algn="just">
              <a:lnSpc>
                <a:spcPct val="90000"/>
              </a:lnSpc>
              <a:spcBef>
                <a:spcPts val="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smtClean="0">
                <a:solidFill>
                  <a:srgbClr val="003576"/>
                </a:solidFill>
                <a:latin typeface="Franklin Gothic Medium"/>
                <a:ea typeface="Times New Roman"/>
                <a:cs typeface="Times New Roman"/>
              </a:rPr>
              <a:t>dry </a:t>
            </a:r>
            <a:r>
              <a:rPr lang="en-US" sz="2200" dirty="0">
                <a:solidFill>
                  <a:srgbClr val="003576"/>
                </a:solidFill>
                <a:latin typeface="Franklin Gothic Medium"/>
                <a:ea typeface="Times New Roman"/>
                <a:cs typeface="Times New Roman"/>
              </a:rPr>
              <a:t>cargo and tanker charter parties and sophisticated contracts of </a:t>
            </a:r>
            <a:r>
              <a:rPr lang="en-US" sz="2200" dirty="0" err="1">
                <a:solidFill>
                  <a:srgbClr val="003576"/>
                </a:solidFill>
                <a:latin typeface="Franklin Gothic Medium"/>
                <a:ea typeface="Times New Roman"/>
                <a:cs typeface="Times New Roman"/>
              </a:rPr>
              <a:t>affreightment</a:t>
            </a:r>
            <a:endParaRPr lang="en-US" sz="2200" dirty="0">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sale and purchase</a:t>
            </a:r>
            <a:endParaRPr lang="en-US" sz="2200" dirty="0">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ship construction</a:t>
            </a:r>
            <a:endParaRPr lang="en-US" sz="2200" dirty="0">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ship repair</a:t>
            </a:r>
            <a:endParaRPr lang="en-US" sz="2200" dirty="0">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bunker purchase agreements</a:t>
            </a:r>
            <a:endParaRPr lang="en-US" sz="2200" dirty="0">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ship management </a:t>
            </a:r>
            <a:r>
              <a:rPr lang="en-US" sz="2200" dirty="0" smtClean="0">
                <a:solidFill>
                  <a:srgbClr val="003576"/>
                </a:solidFill>
                <a:latin typeface="Franklin Gothic Medium"/>
                <a:ea typeface="Times New Roman"/>
                <a:cs typeface="Times New Roman"/>
              </a:rPr>
              <a:t>agreements</a:t>
            </a:r>
            <a:endParaRPr lang="en-US" sz="2200" dirty="0" smtClean="0">
              <a:solidFill>
                <a:srgbClr val="003366"/>
              </a:solidFill>
              <a:latin typeface="Franklin Gothic Medium"/>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smtClean="0">
                <a:solidFill>
                  <a:srgbClr val="003366"/>
                </a:solidFill>
                <a:latin typeface="Franklin Gothic Medium"/>
                <a:ea typeface="Times New Roman"/>
                <a:cs typeface="Times New Roman"/>
              </a:rPr>
              <a:t>pool agreement disputes</a:t>
            </a:r>
            <a:endParaRPr lang="en-US" sz="2200" dirty="0">
              <a:solidFill>
                <a:srgbClr val="003366"/>
              </a:solidFill>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terminal lease/operating agreements</a:t>
            </a:r>
            <a:endParaRPr lang="en-US" sz="2200" dirty="0">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salvage</a:t>
            </a:r>
            <a:endParaRPr lang="en-US" sz="2200" dirty="0">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wreck removal</a:t>
            </a:r>
            <a:endParaRPr lang="en-US" sz="2200" dirty="0">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commodities purchase and sale</a:t>
            </a:r>
            <a:endParaRPr lang="en-US" sz="2200" dirty="0">
              <a:latin typeface="Andalus"/>
              <a:ea typeface="Times New Roman"/>
              <a:cs typeface="Times New Roman"/>
            </a:endParaRPr>
          </a:p>
          <a:p>
            <a:pPr marL="749300" lvl="2" indent="-342900" algn="just">
              <a:lnSpc>
                <a:spcPct val="90000"/>
              </a:lnSpc>
              <a:spcBef>
                <a:spcPts val="600"/>
              </a:spcBef>
              <a:spcAft>
                <a:spcPts val="0"/>
              </a:spcAft>
              <a:buFont typeface="Symbol"/>
              <a:buChar char=""/>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sz="2200" dirty="0">
                <a:solidFill>
                  <a:srgbClr val="003576"/>
                </a:solidFill>
                <a:latin typeface="Franklin Gothic Medium"/>
                <a:ea typeface="Times New Roman"/>
                <a:cs typeface="Times New Roman"/>
              </a:rPr>
              <a:t>other commercial contracts</a:t>
            </a:r>
            <a:endParaRPr lang="en-US" sz="2200" dirty="0">
              <a:latin typeface="Andalus"/>
              <a:ea typeface="Times New Roman"/>
              <a:cs typeface="Times New Roman"/>
            </a:endParaRPr>
          </a:p>
          <a:p>
            <a:pPr marL="406400" lvl="2"/>
            <a:endParaRPr lang="en-US" sz="2200" dirty="0" smtClean="0">
              <a:solidFill>
                <a:srgbClr val="003366"/>
              </a:solidFill>
              <a:latin typeface="Franklin Gothic Medium"/>
              <a:ea typeface="+mj-ea"/>
              <a:cs typeface="+mj-cs"/>
            </a:endParaRPr>
          </a:p>
          <a:p>
            <a:pPr marL="406400" lvl="2"/>
            <a:endParaRPr lang="en-US" sz="2200" dirty="0"/>
          </a:p>
        </p:txBody>
      </p:sp>
      <p:sp>
        <p:nvSpPr>
          <p:cNvPr id="4" name="Title 1"/>
          <p:cNvSpPr>
            <a:spLocks noGrp="1"/>
          </p:cNvSpPr>
          <p:nvPr>
            <p:ph type="title"/>
          </p:nvPr>
        </p:nvSpPr>
        <p:spPr>
          <a:xfrm>
            <a:off x="685800" y="381000"/>
            <a:ext cx="7772400" cy="1143000"/>
          </a:xfrm>
        </p:spPr>
        <p:txBody>
          <a:bodyPr/>
          <a:lstStyle/>
          <a:p>
            <a:pPr algn="ctr"/>
            <a:r>
              <a:rPr lang="en-US" dirty="0" smtClean="0"/>
              <a:t>2.  Types of Disputes</a:t>
            </a:r>
            <a:endParaRPr lang="en-US" dirty="0"/>
          </a:p>
        </p:txBody>
      </p:sp>
    </p:spTree>
    <p:extLst>
      <p:ext uri="{BB962C8B-B14F-4D97-AF65-F5344CB8AC3E}">
        <p14:creationId xmlns:p14="http://schemas.microsoft.com/office/powerpoint/2010/main" xmlns="" val="22467877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pPr algn="ctr"/>
            <a:r>
              <a:rPr lang="en-US" dirty="0" smtClean="0"/>
              <a:t>2.  Main Arbitral Fora</a:t>
            </a:r>
            <a:endParaRPr lang="en-US" dirty="0"/>
          </a:p>
        </p:txBody>
      </p:sp>
      <p:sp>
        <p:nvSpPr>
          <p:cNvPr id="3" name="Content Placeholder 2"/>
          <p:cNvSpPr>
            <a:spLocks noGrp="1"/>
          </p:cNvSpPr>
          <p:nvPr>
            <p:ph idx="1"/>
          </p:nvPr>
        </p:nvSpPr>
        <p:spPr>
          <a:xfrm>
            <a:off x="609600" y="990600"/>
            <a:ext cx="8382000" cy="5029200"/>
          </a:xfrm>
        </p:spPr>
        <p:txBody>
          <a:bodyPr/>
          <a:lstStyle/>
          <a:p>
            <a:pPr marL="987425" lvl="2" indent="-581025">
              <a:tabLst>
                <a:tab pos="581025" algn="l"/>
              </a:tabLst>
            </a:pPr>
            <a:r>
              <a:rPr lang="en-US" sz="1600" dirty="0" smtClean="0">
                <a:solidFill>
                  <a:srgbClr val="003366"/>
                </a:solidFill>
                <a:latin typeface="+mj-lt"/>
              </a:rPr>
              <a:t>2.1.  ICC—seats in London, NY, elsewhere, but rare in shipping</a:t>
            </a:r>
            <a:endParaRPr lang="en-US" sz="1600" dirty="0">
              <a:solidFill>
                <a:srgbClr val="003366"/>
              </a:solidFill>
              <a:latin typeface="+mj-lt"/>
            </a:endParaRPr>
          </a:p>
          <a:p>
            <a:pPr marL="738188" lvl="1" indent="-333375">
              <a:spcBef>
                <a:spcPts val="1200"/>
              </a:spcBef>
            </a:pPr>
            <a:r>
              <a:rPr lang="en-US" sz="1600" u="sng" dirty="0">
                <a:solidFill>
                  <a:srgbClr val="003366"/>
                </a:solidFill>
                <a:latin typeface="+mj-lt"/>
              </a:rPr>
              <a:t>2.2.	London</a:t>
            </a:r>
          </a:p>
          <a:p>
            <a:pPr marL="1379538" lvl="3" indent="-755650"/>
            <a:r>
              <a:rPr lang="en-US" sz="1600" dirty="0" smtClean="0">
                <a:solidFill>
                  <a:srgbClr val="003366"/>
                </a:solidFill>
                <a:latin typeface="+mj-lt"/>
              </a:rPr>
              <a:t>2.2.1.  LMAA</a:t>
            </a:r>
          </a:p>
          <a:p>
            <a:pPr marL="1379538" lvl="3" indent="-755650"/>
            <a:r>
              <a:rPr lang="en-US" sz="1600" dirty="0" smtClean="0">
                <a:solidFill>
                  <a:srgbClr val="003366"/>
                </a:solidFill>
                <a:latin typeface="+mj-lt"/>
              </a:rPr>
              <a:t>2.2.2.  LCIA</a:t>
            </a:r>
          </a:p>
          <a:p>
            <a:pPr marL="1379538" lvl="3" indent="-755650"/>
            <a:r>
              <a:rPr lang="en-US" sz="1600" dirty="0" smtClean="0">
                <a:solidFill>
                  <a:srgbClr val="003366"/>
                </a:solidFill>
                <a:latin typeface="+mj-lt"/>
              </a:rPr>
              <a:t>2.2.3.   </a:t>
            </a:r>
            <a:r>
              <a:rPr lang="en-US" sz="1600" dirty="0" err="1" smtClean="0">
                <a:solidFill>
                  <a:srgbClr val="003366"/>
                </a:solidFill>
                <a:latin typeface="+mj-lt"/>
              </a:rPr>
              <a:t>UNCITRAL</a:t>
            </a:r>
            <a:r>
              <a:rPr lang="en-US" sz="1600" dirty="0" smtClean="0">
                <a:solidFill>
                  <a:srgbClr val="003366"/>
                </a:solidFill>
                <a:latin typeface="+mj-lt"/>
              </a:rPr>
              <a:t> Rules</a:t>
            </a:r>
          </a:p>
          <a:p>
            <a:pPr marL="1379538" lvl="3" indent="-755650"/>
            <a:r>
              <a:rPr lang="en-US" sz="1600" dirty="0" smtClean="0">
                <a:solidFill>
                  <a:srgbClr val="003366"/>
                </a:solidFill>
                <a:latin typeface="+mj-lt"/>
              </a:rPr>
              <a:t>2.2.4.   </a:t>
            </a:r>
            <a:r>
              <a:rPr lang="en-US" sz="1600" i="1" dirty="0" smtClean="0">
                <a:solidFill>
                  <a:srgbClr val="003366"/>
                </a:solidFill>
                <a:latin typeface="+mj-lt"/>
              </a:rPr>
              <a:t>ad hoc</a:t>
            </a:r>
            <a:r>
              <a:rPr lang="en-US" sz="1600" dirty="0" smtClean="0">
                <a:solidFill>
                  <a:srgbClr val="003366"/>
                </a:solidFill>
                <a:latin typeface="+mj-lt"/>
              </a:rPr>
              <a:t> </a:t>
            </a:r>
          </a:p>
          <a:p>
            <a:pPr marL="1208088" lvl="2" indent="-809625">
              <a:spcBef>
                <a:spcPts val="1200"/>
              </a:spcBef>
              <a:tabLst>
                <a:tab pos="966788" algn="l"/>
              </a:tabLst>
            </a:pPr>
            <a:r>
              <a:rPr lang="en-US" sz="1600" u="sng" dirty="0" smtClean="0">
                <a:solidFill>
                  <a:srgbClr val="003366"/>
                </a:solidFill>
                <a:latin typeface="+mj-lt"/>
              </a:rPr>
              <a:t>2.3.  US</a:t>
            </a:r>
            <a:endParaRPr lang="en-US" sz="1600" u="sng" dirty="0">
              <a:solidFill>
                <a:srgbClr val="003366"/>
              </a:solidFill>
              <a:latin typeface="+mj-lt"/>
            </a:endParaRPr>
          </a:p>
          <a:p>
            <a:pPr marL="1379538" lvl="4" indent="-755650">
              <a:tabLst>
                <a:tab pos="1495425" algn="l"/>
              </a:tabLst>
            </a:pPr>
            <a:r>
              <a:rPr lang="en-US" sz="1600" dirty="0">
                <a:solidFill>
                  <a:srgbClr val="003366"/>
                </a:solidFill>
                <a:latin typeface="+mj-lt"/>
              </a:rPr>
              <a:t>2.3.1.	</a:t>
            </a:r>
            <a:r>
              <a:rPr lang="en-US" sz="1600" dirty="0" smtClean="0">
                <a:solidFill>
                  <a:srgbClr val="003366"/>
                </a:solidFill>
                <a:latin typeface="+mj-lt"/>
              </a:rPr>
              <a:t>The </a:t>
            </a:r>
            <a:r>
              <a:rPr lang="en-US" sz="1600" dirty="0">
                <a:solidFill>
                  <a:srgbClr val="003366"/>
                </a:solidFill>
                <a:latin typeface="+mj-lt"/>
              </a:rPr>
              <a:t>Society of Maritime Arbitrators (</a:t>
            </a:r>
            <a:r>
              <a:rPr lang="en-US" sz="1600" dirty="0">
                <a:solidFill>
                  <a:srgbClr val="002060"/>
                </a:solidFill>
                <a:latin typeface="+mj-lt"/>
                <a:hlinkClick r:id="rId3"/>
              </a:rPr>
              <a:t>http://</a:t>
            </a:r>
            <a:r>
              <a:rPr lang="en-US" sz="1600" dirty="0" smtClean="0">
                <a:solidFill>
                  <a:srgbClr val="002060"/>
                </a:solidFill>
                <a:latin typeface="+mj-lt"/>
                <a:hlinkClick r:id="rId3"/>
              </a:rPr>
              <a:t>smany.org/index.html</a:t>
            </a:r>
            <a:r>
              <a:rPr lang="en-US" sz="1600" dirty="0" smtClean="0">
                <a:solidFill>
                  <a:srgbClr val="003366"/>
                </a:solidFill>
                <a:latin typeface="+mj-lt"/>
              </a:rPr>
              <a:t>)</a:t>
            </a:r>
          </a:p>
          <a:p>
            <a:pPr marL="1379538" lvl="4" indent="-755650">
              <a:tabLst>
                <a:tab pos="1495425" algn="l"/>
              </a:tabLst>
            </a:pPr>
            <a:r>
              <a:rPr lang="en-US" sz="1600" dirty="0" smtClean="0">
                <a:solidFill>
                  <a:srgbClr val="003366"/>
                </a:solidFill>
                <a:latin typeface="+mj-lt"/>
              </a:rPr>
              <a:t>2.3.2.     Houston </a:t>
            </a:r>
            <a:r>
              <a:rPr lang="en-US" sz="1600" dirty="0">
                <a:solidFill>
                  <a:srgbClr val="003366"/>
                </a:solidFill>
                <a:latin typeface="+mj-lt"/>
              </a:rPr>
              <a:t>Maritime Arbitrators </a:t>
            </a:r>
            <a:r>
              <a:rPr lang="en-US" sz="1600" dirty="0" smtClean="0">
                <a:solidFill>
                  <a:srgbClr val="003366"/>
                </a:solidFill>
                <a:latin typeface="+mj-lt"/>
              </a:rPr>
              <a:t>Assn </a:t>
            </a:r>
            <a:r>
              <a:rPr lang="en-US" sz="1600" dirty="0">
                <a:solidFill>
                  <a:srgbClr val="003366"/>
                </a:solidFill>
                <a:latin typeface="+mj-lt"/>
              </a:rPr>
              <a:t>(</a:t>
            </a:r>
            <a:r>
              <a:rPr lang="en-US" sz="1600" dirty="0">
                <a:solidFill>
                  <a:srgbClr val="003366"/>
                </a:solidFill>
                <a:latin typeface="+mj-lt"/>
                <a:hlinkClick r:id="rId4"/>
              </a:rPr>
              <a:t>http://</a:t>
            </a:r>
            <a:r>
              <a:rPr lang="en-US" sz="1600" dirty="0" smtClean="0">
                <a:solidFill>
                  <a:srgbClr val="003366"/>
                </a:solidFill>
                <a:latin typeface="+mj-lt"/>
                <a:hlinkClick r:id="rId4"/>
              </a:rPr>
              <a:t>www.hmaatexas.org</a:t>
            </a:r>
            <a:r>
              <a:rPr lang="en-US" sz="1600" dirty="0" smtClean="0">
                <a:solidFill>
                  <a:srgbClr val="003366"/>
                </a:solidFill>
                <a:latin typeface="+mj-lt"/>
              </a:rPr>
              <a:t>)</a:t>
            </a:r>
          </a:p>
          <a:p>
            <a:pPr marL="1379538" lvl="4" indent="-755650"/>
            <a:r>
              <a:rPr lang="en-US" sz="1600" dirty="0" smtClean="0">
                <a:solidFill>
                  <a:srgbClr val="003366"/>
                </a:solidFill>
                <a:latin typeface="+mj-lt"/>
              </a:rPr>
              <a:t>2.3.3.</a:t>
            </a:r>
            <a:r>
              <a:rPr lang="en-US" sz="1600" dirty="0">
                <a:solidFill>
                  <a:srgbClr val="003366"/>
                </a:solidFill>
                <a:latin typeface="+mj-lt"/>
              </a:rPr>
              <a:t>	Other arbitral </a:t>
            </a:r>
            <a:r>
              <a:rPr lang="en-US" sz="1600" dirty="0" smtClean="0">
                <a:solidFill>
                  <a:srgbClr val="003366"/>
                </a:solidFill>
                <a:latin typeface="+mj-lt"/>
              </a:rPr>
              <a:t>tribunals:  AAA/ICDR,  JAMS,  CPR, NYIAC</a:t>
            </a:r>
          </a:p>
          <a:p>
            <a:pPr marL="1781175" lvl="4" indent="-233363"/>
            <a:r>
              <a:rPr lang="en-US" sz="1600" dirty="0">
                <a:solidFill>
                  <a:srgbClr val="003366"/>
                </a:solidFill>
                <a:latin typeface="+mj-lt"/>
              </a:rPr>
              <a:t>S</a:t>
            </a:r>
            <a:r>
              <a:rPr lang="en-US" sz="1600" dirty="0" smtClean="0">
                <a:solidFill>
                  <a:srgbClr val="003366"/>
                </a:solidFill>
                <a:latin typeface="+mj-lt"/>
              </a:rPr>
              <a:t>pecialized </a:t>
            </a:r>
            <a:r>
              <a:rPr lang="en-US" sz="1600" dirty="0">
                <a:solidFill>
                  <a:srgbClr val="003366"/>
                </a:solidFill>
                <a:latin typeface="+mj-lt"/>
              </a:rPr>
              <a:t>fora for securities, insurance, </a:t>
            </a:r>
            <a:r>
              <a:rPr lang="en-US" sz="1600" i="1" dirty="0">
                <a:solidFill>
                  <a:srgbClr val="003366"/>
                </a:solidFill>
                <a:latin typeface="+mj-lt"/>
              </a:rPr>
              <a:t>etc</a:t>
            </a:r>
            <a:r>
              <a:rPr lang="en-US" sz="1600" i="1" dirty="0" smtClean="0">
                <a:solidFill>
                  <a:srgbClr val="003366"/>
                </a:solidFill>
                <a:latin typeface="+mj-lt"/>
              </a:rPr>
              <a:t>.</a:t>
            </a:r>
          </a:p>
          <a:p>
            <a:pPr marL="1379538" lvl="3" indent="-755650"/>
            <a:r>
              <a:rPr lang="en-US" sz="1600" dirty="0" smtClean="0">
                <a:solidFill>
                  <a:srgbClr val="003366"/>
                </a:solidFill>
                <a:latin typeface="Franklin Gothic Medium"/>
              </a:rPr>
              <a:t>2.3.4.   </a:t>
            </a:r>
            <a:r>
              <a:rPr lang="en-US" sz="1600" dirty="0">
                <a:solidFill>
                  <a:srgbClr val="003366"/>
                </a:solidFill>
                <a:latin typeface="Franklin Gothic Medium"/>
              </a:rPr>
              <a:t>UNCITRAL Rules</a:t>
            </a:r>
          </a:p>
          <a:p>
            <a:pPr marL="1379538" lvl="3" indent="-755650"/>
            <a:r>
              <a:rPr lang="en-US" sz="1600" dirty="0" smtClean="0">
                <a:solidFill>
                  <a:srgbClr val="003366"/>
                </a:solidFill>
                <a:latin typeface="Franklin Gothic Medium"/>
              </a:rPr>
              <a:t>2.3.5.   </a:t>
            </a:r>
            <a:r>
              <a:rPr lang="en-US" sz="1600" i="1" dirty="0">
                <a:solidFill>
                  <a:srgbClr val="003366"/>
                </a:solidFill>
                <a:latin typeface="Franklin Gothic Medium"/>
              </a:rPr>
              <a:t>ad hoc</a:t>
            </a:r>
            <a:r>
              <a:rPr lang="en-US" sz="1600" dirty="0">
                <a:solidFill>
                  <a:srgbClr val="003366"/>
                </a:solidFill>
                <a:latin typeface="Franklin Gothic Medium"/>
              </a:rPr>
              <a:t> </a:t>
            </a:r>
            <a:endParaRPr lang="en-US" sz="1600" i="1" dirty="0" smtClean="0">
              <a:solidFill>
                <a:srgbClr val="003366"/>
              </a:solidFill>
              <a:latin typeface="+mj-lt"/>
            </a:endParaRPr>
          </a:p>
          <a:p>
            <a:pPr marL="682625" lvl="4" indent="-276225">
              <a:spcBef>
                <a:spcPts val="1200"/>
              </a:spcBef>
              <a:tabLst>
                <a:tab pos="682625" algn="l"/>
              </a:tabLst>
            </a:pPr>
            <a:r>
              <a:rPr lang="en-US" sz="1600" dirty="0" smtClean="0">
                <a:solidFill>
                  <a:srgbClr val="003366"/>
                </a:solidFill>
                <a:latin typeface="+mj-lt"/>
              </a:rPr>
              <a:t>Most arbitrators and tribunals conduct mediations, too.</a:t>
            </a:r>
            <a:endParaRPr lang="en-US" sz="1600" dirty="0">
              <a:solidFill>
                <a:srgbClr val="003366"/>
              </a:solidFill>
              <a:latin typeface="+mj-lt"/>
            </a:endParaRPr>
          </a:p>
          <a:p>
            <a:pPr marL="862012" lvl="1" indent="-233363">
              <a:spcBef>
                <a:spcPts val="1200"/>
              </a:spcBef>
            </a:pPr>
            <a:r>
              <a:rPr lang="en-US" sz="1900" b="1" i="1" dirty="0" smtClean="0">
                <a:solidFill>
                  <a:srgbClr val="003366"/>
                </a:solidFill>
                <a:latin typeface="+mj-lt"/>
              </a:rPr>
              <a:t>                                              LOOK TO THE EAST . . .</a:t>
            </a:r>
            <a:endParaRPr lang="en-US" sz="1900" b="1" i="1" dirty="0">
              <a:solidFill>
                <a:srgbClr val="003366"/>
              </a:solidFill>
              <a:latin typeface="+mj-lt"/>
            </a:endParaRPr>
          </a:p>
        </p:txBody>
      </p:sp>
    </p:spTree>
    <p:extLst>
      <p:ext uri="{BB962C8B-B14F-4D97-AF65-F5344CB8AC3E}">
        <p14:creationId xmlns:p14="http://schemas.microsoft.com/office/powerpoint/2010/main" xmlns="" val="1000987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704850"/>
          </a:xfrm>
        </p:spPr>
        <p:txBody>
          <a:bodyPr/>
          <a:lstStyle/>
          <a:p>
            <a:pPr algn="ctr">
              <a:spcBef>
                <a:spcPts val="600"/>
              </a:spcBef>
              <a:spcAft>
                <a:spcPts val="0"/>
              </a:spcAft>
            </a:pPr>
            <a:r>
              <a:rPr lang="en-US" i="1" dirty="0" smtClean="0"/>
              <a:t>Let the games begin!</a:t>
            </a:r>
            <a:endParaRPr lang="en-US" sz="2400" dirty="0"/>
          </a:p>
        </p:txBody>
      </p:sp>
      <p:sp>
        <p:nvSpPr>
          <p:cNvPr id="6" name="Rectangle 5"/>
          <p:cNvSpPr/>
          <p:nvPr/>
        </p:nvSpPr>
        <p:spPr>
          <a:xfrm>
            <a:off x="1146628" y="1219200"/>
            <a:ext cx="7159171" cy="4475071"/>
          </a:xfrm>
          <a:prstGeom prst="rect">
            <a:avLst/>
          </a:prstGeom>
        </p:spPr>
        <p:txBody>
          <a:bodyPr wrap="square">
            <a:spAutoFit/>
          </a:bodyPr>
          <a:lstStyle/>
          <a:p>
            <a:pPr marL="738188" marR="0" lvl="2" indent="-738188">
              <a:lnSpc>
                <a:spcPct val="90000"/>
              </a:lnSpc>
              <a:spcBef>
                <a:spcPts val="1200"/>
              </a:spcBef>
              <a:spcAft>
                <a:spcPts val="0"/>
              </a:spcAft>
              <a:tabLst>
                <a:tab pos="457200" algn="l"/>
                <a:tab pos="685800" algn="l"/>
                <a:tab pos="1143000" algn="l"/>
                <a:tab pos="1371600" algn="l"/>
                <a:tab pos="1600200" algn="l"/>
                <a:tab pos="1828800" algn="l"/>
                <a:tab pos="2057400" algn="l"/>
                <a:tab pos="2286000" algn="l"/>
                <a:tab pos="2743200" algn="l"/>
                <a:tab pos="3200400" algn="l"/>
                <a:tab pos="4114800" algn="l"/>
                <a:tab pos="5943600" algn="r"/>
              </a:tabLst>
            </a:pPr>
            <a:r>
              <a:rPr lang="en-US" sz="2400" i="1" dirty="0" smtClean="0">
                <a:solidFill>
                  <a:srgbClr val="003576"/>
                </a:solidFill>
                <a:latin typeface="Franklin Gothic Medium"/>
                <a:ea typeface="Times New Roman"/>
                <a:cs typeface="Times New Roman"/>
              </a:rPr>
              <a:t>3. Help </a:t>
            </a:r>
            <a:r>
              <a:rPr lang="en-US" sz="2400" i="1" dirty="0">
                <a:solidFill>
                  <a:srgbClr val="003576"/>
                </a:solidFill>
                <a:latin typeface="Franklin Gothic Medium"/>
                <a:ea typeface="Times New Roman"/>
                <a:cs typeface="Times New Roman"/>
              </a:rPr>
              <a:t>from the </a:t>
            </a:r>
            <a:r>
              <a:rPr lang="en-US" sz="2400" i="1" dirty="0" smtClean="0">
                <a:solidFill>
                  <a:srgbClr val="003576"/>
                </a:solidFill>
                <a:latin typeface="Franklin Gothic Medium"/>
                <a:ea typeface="Times New Roman"/>
                <a:cs typeface="Times New Roman"/>
              </a:rPr>
              <a:t>Courts . . . Before Arbitration Starts</a:t>
            </a:r>
            <a:endParaRPr lang="en-US" sz="2400" i="1" dirty="0">
              <a:solidFill>
                <a:srgbClr val="003576"/>
              </a:solidFill>
              <a:latin typeface="Franklin Gothic Medium"/>
              <a:ea typeface="Times New Roman"/>
              <a:cs typeface="Times New Roman"/>
            </a:endParaRPr>
          </a:p>
          <a:p>
            <a:pPr marL="738188" marR="0" lvl="2" indent="-506413" algn="just">
              <a:lnSpc>
                <a:spcPct val="90000"/>
              </a:lnSpc>
              <a:spcBef>
                <a:spcPts val="2400"/>
              </a:spcBef>
              <a:spcAft>
                <a:spcPts val="0"/>
              </a:spcAft>
              <a:tabLst>
                <a:tab pos="457200" algn="l"/>
                <a:tab pos="685800" algn="l"/>
                <a:tab pos="11430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3.1.  </a:t>
            </a:r>
            <a:r>
              <a:rPr lang="en-US" dirty="0">
                <a:solidFill>
                  <a:srgbClr val="003576"/>
                </a:solidFill>
                <a:latin typeface="Franklin Gothic Medium"/>
                <a:ea typeface="Times New Roman"/>
                <a:cs typeface="Times New Roman"/>
              </a:rPr>
              <a:t>Compelling </a:t>
            </a:r>
            <a:r>
              <a:rPr lang="en-US" dirty="0" smtClean="0">
                <a:solidFill>
                  <a:srgbClr val="003576"/>
                </a:solidFill>
                <a:latin typeface="Franklin Gothic Medium"/>
                <a:ea typeface="Times New Roman"/>
                <a:cs typeface="Times New Roman"/>
              </a:rPr>
              <a:t>Arbitration:</a:t>
            </a:r>
          </a:p>
          <a:p>
            <a:pPr marL="1195388" lvl="3" indent="-687388" algn="just">
              <a:lnSpc>
                <a:spcPct val="90000"/>
              </a:lnSpc>
              <a:spcBef>
                <a:spcPts val="1200"/>
              </a:spcBef>
              <a:spcAft>
                <a:spcPts val="0"/>
              </a:spcAft>
              <a:tabLst>
                <a:tab pos="457200" algn="l"/>
                <a:tab pos="685800" algn="l"/>
                <a:tab pos="11430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3.1.1. </a:t>
            </a:r>
            <a:r>
              <a:rPr lang="en-US" u="sng" dirty="0" smtClean="0">
                <a:solidFill>
                  <a:srgbClr val="003576"/>
                </a:solidFill>
                <a:latin typeface="Franklin Gothic Medium"/>
                <a:ea typeface="Times New Roman"/>
                <a:cs typeface="Times New Roman"/>
              </a:rPr>
              <a:t>Who </a:t>
            </a:r>
            <a:r>
              <a:rPr lang="en-US" u="sng" dirty="0">
                <a:solidFill>
                  <a:srgbClr val="003576"/>
                </a:solidFill>
                <a:latin typeface="Franklin Gothic Medium"/>
                <a:ea typeface="Times New Roman"/>
                <a:cs typeface="Times New Roman"/>
              </a:rPr>
              <a:t>Decides</a:t>
            </a:r>
            <a:r>
              <a:rPr lang="en-US" u="sng" dirty="0" smtClean="0">
                <a:solidFill>
                  <a:srgbClr val="003576"/>
                </a:solidFill>
                <a:latin typeface="Franklin Gothic Medium"/>
                <a:ea typeface="Times New Roman"/>
                <a:cs typeface="Times New Roman"/>
              </a:rPr>
              <a:t>? Arbitral </a:t>
            </a:r>
            <a:r>
              <a:rPr lang="en-US" u="sng" dirty="0">
                <a:solidFill>
                  <a:srgbClr val="003576"/>
                </a:solidFill>
                <a:latin typeface="Franklin Gothic Medium"/>
                <a:ea typeface="Times New Roman"/>
                <a:cs typeface="Times New Roman"/>
              </a:rPr>
              <a:t>Jurisdiction and </a:t>
            </a:r>
            <a:r>
              <a:rPr lang="en-US" u="sng" dirty="0" err="1" smtClean="0">
                <a:solidFill>
                  <a:srgbClr val="003576"/>
                </a:solidFill>
                <a:latin typeface="Franklin Gothic Medium"/>
                <a:ea typeface="Times New Roman"/>
                <a:cs typeface="Times New Roman"/>
              </a:rPr>
              <a:t>Kompetenz-Kompetenz</a:t>
            </a:r>
            <a:r>
              <a:rPr lang="en-US" u="sng" dirty="0" smtClean="0">
                <a:solidFill>
                  <a:srgbClr val="003576"/>
                </a:solidFill>
                <a:latin typeface="Franklin Gothic Medium"/>
                <a:ea typeface="Times New Roman"/>
                <a:cs typeface="Times New Roman"/>
              </a:rPr>
              <a:t>.</a:t>
            </a:r>
          </a:p>
          <a:p>
            <a:pPr marL="1319213" lvl="3" indent="-404813" algn="just">
              <a:lnSpc>
                <a:spcPct val="90000"/>
              </a:lnSpc>
              <a:spcBef>
                <a:spcPts val="1200"/>
              </a:spcBef>
              <a:spcAft>
                <a:spcPts val="0"/>
              </a:spcAft>
              <a:tabLst>
                <a:tab pos="4572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US:	Arbitrators </a:t>
            </a:r>
            <a:r>
              <a:rPr lang="en-US" dirty="0">
                <a:solidFill>
                  <a:srgbClr val="003576"/>
                </a:solidFill>
                <a:latin typeface="Franklin Gothic Medium"/>
                <a:ea typeface="Times New Roman"/>
                <a:cs typeface="Times New Roman"/>
              </a:rPr>
              <a:t>have authority to determine questions concerning their own jurisdiction whenever an arbitration clause manifests the parties’ clear and unmistakable intention to confer such authority upon </a:t>
            </a:r>
            <a:r>
              <a:rPr lang="en-US" dirty="0" smtClean="0">
                <a:solidFill>
                  <a:srgbClr val="003576"/>
                </a:solidFill>
                <a:latin typeface="Franklin Gothic Medium"/>
                <a:ea typeface="Times New Roman"/>
                <a:cs typeface="Times New Roman"/>
              </a:rPr>
              <a:t>them.</a:t>
            </a:r>
          </a:p>
          <a:p>
            <a:pPr marL="1319213" lvl="3" indent="-404813" algn="just">
              <a:lnSpc>
                <a:spcPct val="90000"/>
              </a:lnSpc>
              <a:spcBef>
                <a:spcPts val="1200"/>
              </a:spcBef>
              <a:spcAft>
                <a:spcPts val="0"/>
              </a:spcAft>
              <a:tabLst>
                <a:tab pos="4572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London: </a:t>
            </a:r>
            <a:r>
              <a:rPr lang="en-US" dirty="0">
                <a:solidFill>
                  <a:srgbClr val="003576"/>
                </a:solidFill>
                <a:latin typeface="Franklin Gothic Medium"/>
                <a:ea typeface="Times New Roman"/>
                <a:cs typeface="Times New Roman"/>
              </a:rPr>
              <a:t> </a:t>
            </a:r>
            <a:r>
              <a:rPr lang="en-US" dirty="0" smtClean="0">
                <a:solidFill>
                  <a:srgbClr val="003576"/>
                </a:solidFill>
                <a:latin typeface="Franklin Gothic Medium"/>
                <a:ea typeface="Times New Roman"/>
                <a:cs typeface="Times New Roman"/>
              </a:rPr>
              <a:t> </a:t>
            </a:r>
            <a:r>
              <a:rPr lang="en-US" dirty="0" smtClean="0">
                <a:solidFill>
                  <a:srgbClr val="003366"/>
                </a:solidFill>
                <a:latin typeface="Franklin Gothic Medium"/>
                <a:ea typeface="Times New Roman"/>
                <a:cs typeface="Times New Roman"/>
              </a:rPr>
              <a:t>An unqualified yes</a:t>
            </a:r>
          </a:p>
          <a:p>
            <a:pPr marL="1262063" lvl="3" indent="-754063" algn="just">
              <a:lnSpc>
                <a:spcPct val="90000"/>
              </a:lnSpc>
              <a:spcBef>
                <a:spcPts val="1800"/>
              </a:spcBef>
              <a:spcAft>
                <a:spcPts val="0"/>
              </a:spcAft>
              <a:tabLst>
                <a:tab pos="4572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366"/>
                </a:solidFill>
                <a:latin typeface="Franklin Gothic Medium"/>
                <a:ea typeface="Times New Roman"/>
                <a:cs typeface="Times New Roman"/>
              </a:rPr>
              <a:t>3</a:t>
            </a:r>
            <a:r>
              <a:rPr lang="en-US" dirty="0" smtClean="0">
                <a:solidFill>
                  <a:srgbClr val="003576"/>
                </a:solidFill>
                <a:latin typeface="Franklin Gothic Medium"/>
                <a:ea typeface="Times New Roman"/>
                <a:cs typeface="Times New Roman"/>
              </a:rPr>
              <a:t>.1.2.</a:t>
            </a:r>
            <a:r>
              <a:rPr lang="en-US" u="sng" dirty="0">
                <a:solidFill>
                  <a:srgbClr val="003576"/>
                </a:solidFill>
                <a:latin typeface="Franklin Gothic Medium"/>
                <a:ea typeface="Times New Roman"/>
                <a:cs typeface="Times New Roman"/>
              </a:rPr>
              <a:t> </a:t>
            </a:r>
            <a:r>
              <a:rPr lang="en-US" u="sng" dirty="0" smtClean="0">
                <a:solidFill>
                  <a:srgbClr val="003576"/>
                </a:solidFill>
                <a:latin typeface="Franklin Gothic Medium"/>
                <a:ea typeface="Times New Roman"/>
                <a:cs typeface="Times New Roman"/>
              </a:rPr>
              <a:t>Defenses </a:t>
            </a:r>
            <a:r>
              <a:rPr lang="en-US" u="sng" dirty="0">
                <a:solidFill>
                  <a:srgbClr val="003576"/>
                </a:solidFill>
                <a:latin typeface="Franklin Gothic Medium"/>
                <a:ea typeface="Times New Roman"/>
                <a:cs typeface="Times New Roman"/>
              </a:rPr>
              <a:t>to </a:t>
            </a:r>
            <a:r>
              <a:rPr lang="en-US" u="sng" dirty="0" err="1" smtClean="0">
                <a:solidFill>
                  <a:srgbClr val="003576"/>
                </a:solidFill>
                <a:latin typeface="Franklin Gothic Medium"/>
                <a:ea typeface="Times New Roman"/>
                <a:cs typeface="Times New Roman"/>
              </a:rPr>
              <a:t>Arbitrability</a:t>
            </a:r>
            <a:r>
              <a:rPr lang="en-US" u="sng" dirty="0">
                <a:solidFill>
                  <a:srgbClr val="003576"/>
                </a:solidFill>
                <a:latin typeface="Franklin Gothic Medium"/>
                <a:ea typeface="Times New Roman"/>
                <a:cs typeface="Times New Roman"/>
              </a:rPr>
              <a:t> </a:t>
            </a:r>
            <a:r>
              <a:rPr lang="en-US" u="sng" dirty="0" smtClean="0">
                <a:solidFill>
                  <a:srgbClr val="003576"/>
                </a:solidFill>
                <a:latin typeface="Franklin Gothic Medium"/>
                <a:ea typeface="Times New Roman"/>
                <a:cs typeface="Times New Roman"/>
              </a:rPr>
              <a:t>Are Few and Far Between.</a:t>
            </a:r>
          </a:p>
          <a:p>
            <a:pPr marL="1319213" lvl="3" indent="-404813" algn="just">
              <a:lnSpc>
                <a:spcPct val="90000"/>
              </a:lnSpc>
              <a:spcBef>
                <a:spcPts val="1200"/>
              </a:spcBef>
              <a:spcAft>
                <a:spcPts val="0"/>
              </a:spcAft>
              <a:tabLst>
                <a:tab pos="4572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US</a:t>
            </a:r>
            <a:r>
              <a:rPr lang="en-US" dirty="0">
                <a:solidFill>
                  <a:srgbClr val="003576"/>
                </a:solidFill>
                <a:latin typeface="Franklin Gothic Medium"/>
                <a:ea typeface="Times New Roman"/>
                <a:cs typeface="Times New Roman"/>
              </a:rPr>
              <a:t>: 	</a:t>
            </a:r>
            <a:r>
              <a:rPr lang="en-US" dirty="0" err="1" smtClean="0">
                <a:solidFill>
                  <a:srgbClr val="003576"/>
                </a:solidFill>
                <a:latin typeface="Franklin Gothic Medium"/>
                <a:ea typeface="Times New Roman"/>
                <a:cs typeface="Times New Roman"/>
              </a:rPr>
              <a:t>Separability</a:t>
            </a:r>
            <a:r>
              <a:rPr lang="en-US" dirty="0" smtClean="0">
                <a:solidFill>
                  <a:srgbClr val="003576"/>
                </a:solidFill>
                <a:latin typeface="Franklin Gothic Medium"/>
                <a:ea typeface="Times New Roman"/>
                <a:cs typeface="Times New Roman"/>
              </a:rPr>
              <a:t> Doctrine</a:t>
            </a:r>
          </a:p>
          <a:p>
            <a:pPr marL="1319213" lvl="3" indent="-404813" algn="just">
              <a:lnSpc>
                <a:spcPct val="90000"/>
              </a:lnSpc>
              <a:spcBef>
                <a:spcPts val="1200"/>
              </a:spcBef>
              <a:spcAft>
                <a:spcPts val="0"/>
              </a:spcAft>
              <a:tabLst>
                <a:tab pos="4572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London:</a:t>
            </a:r>
            <a:r>
              <a:rPr lang="en-US" dirty="0" smtClean="0">
                <a:solidFill>
                  <a:srgbClr val="003366"/>
                </a:solidFill>
                <a:latin typeface="Franklin Gothic Medium"/>
                <a:ea typeface="Times New Roman"/>
                <a:cs typeface="Times New Roman"/>
              </a:rPr>
              <a:t>   No defence (or defense) possible</a:t>
            </a:r>
            <a:endParaRPr lang="en-US" dirty="0">
              <a:solidFill>
                <a:srgbClr val="003366"/>
              </a:solidFill>
              <a:latin typeface="Andalus"/>
              <a:ea typeface="Times New Roman"/>
              <a:cs typeface="Times New Roman"/>
            </a:endParaRPr>
          </a:p>
        </p:txBody>
      </p:sp>
    </p:spTree>
    <p:extLst>
      <p:ext uri="{BB962C8B-B14F-4D97-AF65-F5344CB8AC3E}">
        <p14:creationId xmlns:p14="http://schemas.microsoft.com/office/powerpoint/2010/main" xmlns="" val="124550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6114" y="1828800"/>
            <a:ext cx="7035800" cy="3565591"/>
          </a:xfrm>
          <a:prstGeom prst="rect">
            <a:avLst/>
          </a:prstGeom>
        </p:spPr>
        <p:txBody>
          <a:bodyPr wrap="square">
            <a:spAutoFit/>
          </a:bodyPr>
          <a:lstStyle/>
          <a:p>
            <a:pPr marL="347663" marR="0" lvl="2" indent="-347663" algn="just">
              <a:lnSpc>
                <a:spcPct val="90000"/>
              </a:lnSpc>
              <a:spcBef>
                <a:spcPts val="1200"/>
              </a:spcBef>
              <a:spcAft>
                <a:spcPts val="0"/>
              </a:spcAft>
              <a:tabLst>
                <a:tab pos="347663" algn="l"/>
                <a:tab pos="11430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3.2.  Security:</a:t>
            </a:r>
          </a:p>
          <a:p>
            <a:pPr marL="1195388" lvl="3" indent="-687388" algn="just">
              <a:lnSpc>
                <a:spcPct val="90000"/>
              </a:lnSpc>
              <a:spcBef>
                <a:spcPts val="900"/>
              </a:spcBef>
              <a:spcAft>
                <a:spcPts val="0"/>
              </a:spcAft>
              <a:tabLst>
                <a:tab pos="457200" algn="l"/>
                <a:tab pos="685800" algn="l"/>
                <a:tab pos="11430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US:  Both federal and state law have procedures for prejudgment attachment</a:t>
            </a:r>
          </a:p>
          <a:p>
            <a:pPr marL="1201738" lvl="2" indent="-744538" algn="just">
              <a:lnSpc>
                <a:spcPct val="90000"/>
              </a:lnSpc>
              <a:spcBef>
                <a:spcPts val="600"/>
              </a:spcBef>
              <a:spcAft>
                <a:spcPts val="0"/>
              </a:spcAft>
              <a:tabLst>
                <a:tab pos="4572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London: </a:t>
            </a:r>
            <a:r>
              <a:rPr lang="en-US" dirty="0" smtClean="0">
                <a:solidFill>
                  <a:srgbClr val="003366"/>
                </a:solidFill>
                <a:latin typeface="Franklin Gothic Medium"/>
                <a:ea typeface="Times New Roman"/>
                <a:cs typeface="Times New Roman"/>
              </a:rPr>
              <a:t>Yes, such proceedings not covered by the requirement of a stay.</a:t>
            </a:r>
          </a:p>
          <a:p>
            <a:pPr marL="465138" marR="0" indent="-465138" algn="just">
              <a:lnSpc>
                <a:spcPct val="90000"/>
              </a:lnSpc>
              <a:spcBef>
                <a:spcPts val="2400"/>
              </a:spcBef>
              <a:spcAft>
                <a:spcPts val="0"/>
              </a:spcAft>
              <a:buNone/>
              <a:tabLst>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366"/>
                </a:solidFill>
                <a:latin typeface="Franklin Gothic Medium"/>
                <a:ea typeface="Times New Roman"/>
                <a:cs typeface="Times New Roman"/>
              </a:rPr>
              <a:t>3.3. Staying </a:t>
            </a:r>
            <a:r>
              <a:rPr lang="en-US" dirty="0" smtClean="0">
                <a:solidFill>
                  <a:srgbClr val="003576"/>
                </a:solidFill>
                <a:latin typeface="Franklin Gothic Medium"/>
                <a:ea typeface="Times New Roman"/>
                <a:cs typeface="Times New Roman"/>
              </a:rPr>
              <a:t>Domestic Litigation </a:t>
            </a:r>
            <a:r>
              <a:rPr lang="en-US" dirty="0">
                <a:solidFill>
                  <a:srgbClr val="003576"/>
                </a:solidFill>
                <a:latin typeface="Franklin Gothic Medium"/>
                <a:ea typeface="Times New Roman"/>
                <a:cs typeface="Times New Roman"/>
              </a:rPr>
              <a:t>Brought in Breach of an Arbitration </a:t>
            </a:r>
            <a:r>
              <a:rPr lang="en-US" dirty="0" smtClean="0">
                <a:solidFill>
                  <a:srgbClr val="003576"/>
                </a:solidFill>
                <a:latin typeface="Franklin Gothic Medium"/>
                <a:ea typeface="Times New Roman"/>
                <a:cs typeface="Times New Roman"/>
              </a:rPr>
              <a:t>Agreement</a:t>
            </a:r>
            <a:r>
              <a:rPr lang="en-US" dirty="0" smtClean="0">
                <a:latin typeface="Andalus"/>
                <a:ea typeface="Times New Roman"/>
                <a:cs typeface="Times New Roman"/>
              </a:rPr>
              <a:t> and </a:t>
            </a:r>
            <a:r>
              <a:rPr lang="en-US" dirty="0" smtClean="0">
                <a:solidFill>
                  <a:srgbClr val="003576"/>
                </a:solidFill>
                <a:latin typeface="Franklin Gothic Medium"/>
                <a:ea typeface="Times New Roman"/>
                <a:cs typeface="Times New Roman"/>
              </a:rPr>
              <a:t>Anti-Suit </a:t>
            </a:r>
            <a:r>
              <a:rPr lang="en-US" dirty="0">
                <a:solidFill>
                  <a:srgbClr val="003576"/>
                </a:solidFill>
                <a:latin typeface="Franklin Gothic Medium"/>
                <a:ea typeface="Times New Roman"/>
                <a:cs typeface="Times New Roman"/>
              </a:rPr>
              <a:t>Injunctions against Lawsuits </a:t>
            </a:r>
            <a:r>
              <a:rPr lang="en-US" dirty="0" smtClean="0">
                <a:solidFill>
                  <a:srgbClr val="003576"/>
                </a:solidFill>
                <a:latin typeface="Franklin Gothic Medium"/>
                <a:ea typeface="Times New Roman"/>
                <a:cs typeface="Times New Roman"/>
              </a:rPr>
              <a:t>Elsewhere.</a:t>
            </a:r>
            <a:endParaRPr lang="en-US" dirty="0">
              <a:latin typeface="Andalus"/>
              <a:ea typeface="Times New Roman"/>
              <a:cs typeface="Times New Roman"/>
            </a:endParaRPr>
          </a:p>
          <a:p>
            <a:pPr marL="228600" marR="0" indent="0" algn="just">
              <a:lnSpc>
                <a:spcPct val="90000"/>
              </a:lnSpc>
              <a:spcBef>
                <a:spcPts val="600"/>
              </a:spcBef>
              <a:spcAft>
                <a:spcPts val="0"/>
              </a:spcAft>
              <a:buNone/>
              <a:tabLst>
                <a:tab pos="228600" algn="l"/>
                <a:tab pos="457200" algn="l"/>
                <a:tab pos="685800" algn="l"/>
                <a:tab pos="914400" algn="l"/>
                <a:tab pos="1143000" algn="l"/>
                <a:tab pos="1371600" algn="l"/>
                <a:tab pos="1600200" algn="l"/>
                <a:tab pos="1828800" algn="l"/>
                <a:tab pos="2057400" algn="l"/>
                <a:tab pos="2286000" algn="l"/>
                <a:tab pos="2743200" algn="l"/>
                <a:tab pos="3200400" algn="l"/>
                <a:tab pos="4114800" algn="l"/>
                <a:tab pos="5943600" algn="r"/>
                <a:tab pos="571500"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dirty="0">
                <a:solidFill>
                  <a:srgbClr val="003576"/>
                </a:solidFill>
                <a:latin typeface="Franklin Gothic Medium"/>
                <a:ea typeface="Times New Roman"/>
                <a:cs typeface="Times New Roman"/>
              </a:rPr>
              <a:t>  </a:t>
            </a:r>
            <a:endParaRPr lang="en-US" dirty="0">
              <a:latin typeface="Andalus"/>
              <a:ea typeface="Times New Roman"/>
              <a:cs typeface="Times New Roman"/>
            </a:endParaRPr>
          </a:p>
          <a:p>
            <a:pPr marL="509588" marR="0" indent="-509588" algn="just">
              <a:lnSpc>
                <a:spcPct val="90000"/>
              </a:lnSpc>
              <a:spcBef>
                <a:spcPts val="600"/>
              </a:spcBef>
              <a:spcAft>
                <a:spcPts val="0"/>
              </a:spcAft>
              <a:buNone/>
              <a:tabLst>
                <a:tab pos="228600" algn="l"/>
                <a:tab pos="509588" algn="l"/>
                <a:tab pos="685800" algn="l"/>
                <a:tab pos="914400" algn="l"/>
                <a:tab pos="1143000" algn="l"/>
                <a:tab pos="1371600" algn="l"/>
                <a:tab pos="1600200" algn="l"/>
                <a:tab pos="1828800" algn="l"/>
                <a:tab pos="2057400" algn="l"/>
                <a:tab pos="2286000" algn="l"/>
                <a:tab pos="2743200" algn="l"/>
                <a:tab pos="3200400" algn="l"/>
                <a:tab pos="4114800" algn="l"/>
                <a:tab pos="5943600" algn="r"/>
              </a:tabLst>
            </a:pPr>
            <a:r>
              <a:rPr lang="en-US" dirty="0" smtClean="0">
                <a:solidFill>
                  <a:srgbClr val="003576"/>
                </a:solidFill>
                <a:latin typeface="Franklin Gothic Medium"/>
                <a:ea typeface="Times New Roman"/>
                <a:cs typeface="Times New Roman"/>
              </a:rPr>
              <a:t>3.4. Appointing Arbitrators when there is no mechanism in the contract or rules and the parties fail to agree.</a:t>
            </a:r>
            <a:endParaRPr lang="en-US" dirty="0">
              <a:latin typeface="Andalus"/>
              <a:ea typeface="Times New Roman"/>
              <a:cs typeface="Times New Roman"/>
            </a:endParaRPr>
          </a:p>
          <a:p>
            <a:pPr marL="404813" lvl="1" indent="-404813" algn="just">
              <a:lnSpc>
                <a:spcPct val="90000"/>
              </a:lnSpc>
              <a:spcBef>
                <a:spcPts val="600"/>
              </a:spcBef>
              <a:spcAft>
                <a:spcPts val="0"/>
              </a:spcAft>
              <a:tabLst>
                <a:tab pos="457200" algn="l"/>
                <a:tab pos="1371600" algn="l"/>
                <a:tab pos="1600200" algn="l"/>
                <a:tab pos="1828800" algn="l"/>
                <a:tab pos="2057400" algn="l"/>
                <a:tab pos="2286000" algn="l"/>
                <a:tab pos="2743200" algn="l"/>
                <a:tab pos="3200400" algn="l"/>
                <a:tab pos="4114800" algn="l"/>
                <a:tab pos="5943600" algn="r"/>
              </a:tabLst>
            </a:pPr>
            <a:endParaRPr lang="en-US" dirty="0" smtClean="0">
              <a:solidFill>
                <a:srgbClr val="003576"/>
              </a:solidFill>
              <a:latin typeface="Franklin Gothic Medium"/>
              <a:ea typeface="Times New Roman"/>
              <a:cs typeface="Times New Roman"/>
            </a:endParaRPr>
          </a:p>
        </p:txBody>
      </p:sp>
      <p:sp>
        <p:nvSpPr>
          <p:cNvPr id="6" name="Title 1"/>
          <p:cNvSpPr>
            <a:spLocks noGrp="1"/>
          </p:cNvSpPr>
          <p:nvPr>
            <p:ph type="title"/>
          </p:nvPr>
        </p:nvSpPr>
        <p:spPr>
          <a:xfrm>
            <a:off x="1143000" y="685800"/>
            <a:ext cx="7772400" cy="1143000"/>
          </a:xfrm>
        </p:spPr>
        <p:txBody>
          <a:bodyPr/>
          <a:lstStyle/>
          <a:p>
            <a:r>
              <a:rPr lang="en-US" sz="2400" i="1" dirty="0" smtClean="0"/>
              <a:t>3.  Help from the Courts . . . Before Arbitration Begins</a:t>
            </a:r>
            <a:endParaRPr lang="en-US" sz="2400" i="1" dirty="0"/>
          </a:p>
        </p:txBody>
      </p:sp>
    </p:spTree>
    <p:extLst>
      <p:ext uri="{BB962C8B-B14F-4D97-AF65-F5344CB8AC3E}">
        <p14:creationId xmlns:p14="http://schemas.microsoft.com/office/powerpoint/2010/main" xmlns="" val="17514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553200" cy="762000"/>
          </a:xfrm>
        </p:spPr>
        <p:txBody>
          <a:bodyPr/>
          <a:lstStyle/>
          <a:p>
            <a:pPr algn="ctr"/>
            <a:r>
              <a:rPr lang="en-GB" dirty="0" smtClean="0"/>
              <a:t>4.  The framework</a:t>
            </a:r>
            <a:endParaRPr lang="en-GB" dirty="0"/>
          </a:p>
        </p:txBody>
      </p:sp>
      <p:sp>
        <p:nvSpPr>
          <p:cNvPr id="3" name="Content Placeholder 2"/>
          <p:cNvSpPr>
            <a:spLocks noGrp="1"/>
          </p:cNvSpPr>
          <p:nvPr>
            <p:ph idx="1"/>
          </p:nvPr>
        </p:nvSpPr>
        <p:spPr>
          <a:xfrm>
            <a:off x="533400" y="1143000"/>
            <a:ext cx="8305800" cy="4572000"/>
          </a:xfrm>
        </p:spPr>
        <p:txBody>
          <a:bodyPr/>
          <a:lstStyle/>
          <a:p>
            <a:pPr marL="854075" lvl="2" indent="-508000">
              <a:tabLst>
                <a:tab pos="465138" algn="l"/>
                <a:tab pos="738188" algn="l"/>
                <a:tab pos="1030288" algn="l"/>
                <a:tab pos="1379538" algn="l"/>
                <a:tab pos="1828800" algn="l"/>
                <a:tab pos="2293938" algn="l"/>
              </a:tabLst>
            </a:pPr>
            <a:r>
              <a:rPr lang="en-US" dirty="0">
                <a:solidFill>
                  <a:srgbClr val="003366"/>
                </a:solidFill>
                <a:latin typeface="Franklin Gothic Medium"/>
              </a:rPr>
              <a:t>4.1.	The Contract:  </a:t>
            </a:r>
            <a:r>
              <a:rPr lang="en-US" sz="1800" dirty="0">
                <a:solidFill>
                  <a:srgbClr val="003366"/>
                </a:solidFill>
                <a:latin typeface="Franklin Gothic Medium"/>
              </a:rPr>
              <a:t>Parties may choose any law to govern substantive issues</a:t>
            </a:r>
          </a:p>
          <a:p>
            <a:pPr marL="854075" lvl="2" indent="-508000">
              <a:spcBef>
                <a:spcPts val="600"/>
              </a:spcBef>
              <a:tabLst>
                <a:tab pos="465138" algn="l"/>
                <a:tab pos="738188" algn="l"/>
                <a:tab pos="1030288" algn="l"/>
                <a:tab pos="1379538" algn="l"/>
                <a:tab pos="1828800" algn="l"/>
                <a:tab pos="2293938" algn="l"/>
              </a:tabLst>
            </a:pPr>
            <a:r>
              <a:rPr lang="en-US" dirty="0">
                <a:solidFill>
                  <a:srgbClr val="003366"/>
                </a:solidFill>
                <a:latin typeface="Franklin Gothic Medium"/>
              </a:rPr>
              <a:t>4.2.	Tribunal rules</a:t>
            </a:r>
          </a:p>
          <a:p>
            <a:pPr marL="914400" lvl="3" indent="0">
              <a:spcBef>
                <a:spcPts val="300"/>
              </a:spcBef>
              <a:tabLst>
                <a:tab pos="465138" algn="l"/>
                <a:tab pos="738188" algn="l"/>
                <a:tab pos="1030288" algn="l"/>
                <a:tab pos="1379538" algn="l"/>
                <a:tab pos="1828800" algn="l"/>
                <a:tab pos="2293938" algn="l"/>
              </a:tabLst>
            </a:pPr>
            <a:r>
              <a:rPr lang="en-US" sz="1600" dirty="0">
                <a:solidFill>
                  <a:srgbClr val="003366"/>
                </a:solidFill>
                <a:latin typeface="Franklin Gothic Medium"/>
              </a:rPr>
              <a:t>If there are no rules specified in the agreement, are there any presumptively applicable rules?</a:t>
            </a:r>
          </a:p>
          <a:p>
            <a:pPr marL="854075" lvl="2" indent="-508000">
              <a:spcBef>
                <a:spcPts val="600"/>
              </a:spcBef>
              <a:tabLst>
                <a:tab pos="465138" algn="l"/>
                <a:tab pos="738188" algn="l"/>
                <a:tab pos="1030288" algn="l"/>
                <a:tab pos="1379538" algn="l"/>
                <a:tab pos="1828800" algn="l"/>
                <a:tab pos="2293938" algn="l"/>
              </a:tabLst>
            </a:pPr>
            <a:r>
              <a:rPr lang="en-US" dirty="0">
                <a:solidFill>
                  <a:srgbClr val="003366"/>
                </a:solidFill>
                <a:latin typeface="Franklin Gothic Medium"/>
              </a:rPr>
              <a:t>4.3.	Arbitrators</a:t>
            </a:r>
          </a:p>
          <a:p>
            <a:pPr marL="966788" lvl="3" indent="-222250">
              <a:buFont typeface="Arial" panose="020B0604020202020204" pitchFamily="34" charset="0"/>
              <a:buChar char="•"/>
              <a:tabLst>
                <a:tab pos="465138" algn="l"/>
                <a:tab pos="738188" algn="l"/>
                <a:tab pos="1828800" algn="l"/>
                <a:tab pos="2293938" algn="l"/>
              </a:tabLst>
            </a:pPr>
            <a:r>
              <a:rPr lang="en-US" sz="1600" dirty="0">
                <a:solidFill>
                  <a:srgbClr val="003366"/>
                </a:solidFill>
                <a:latin typeface="Franklin Gothic Medium"/>
              </a:rPr>
              <a:t>Appointment </a:t>
            </a:r>
            <a:r>
              <a:rPr lang="en-US" sz="1600" dirty="0" smtClean="0">
                <a:solidFill>
                  <a:srgbClr val="003366"/>
                </a:solidFill>
                <a:latin typeface="Franklin Gothic Medium"/>
              </a:rPr>
              <a:t>process</a:t>
            </a:r>
          </a:p>
          <a:p>
            <a:pPr marL="966788" lvl="3" indent="-222250">
              <a:buFont typeface="Arial" panose="020B0604020202020204" pitchFamily="34" charset="0"/>
              <a:buChar char="•"/>
              <a:tabLst>
                <a:tab pos="465138" algn="l"/>
                <a:tab pos="738188" algn="l"/>
                <a:tab pos="1828800" algn="l"/>
                <a:tab pos="2293938" algn="l"/>
              </a:tabLst>
            </a:pPr>
            <a:r>
              <a:rPr lang="en-US" sz="1600" dirty="0" smtClean="0">
                <a:solidFill>
                  <a:srgbClr val="003366"/>
                </a:solidFill>
                <a:latin typeface="Franklin Gothic Medium"/>
              </a:rPr>
              <a:t>Typical number</a:t>
            </a:r>
          </a:p>
          <a:p>
            <a:pPr marL="966788" lvl="3" indent="-222250">
              <a:buFont typeface="Arial" panose="020B0604020202020204" pitchFamily="34" charset="0"/>
              <a:buChar char="•"/>
              <a:tabLst>
                <a:tab pos="465138" algn="l"/>
                <a:tab pos="738188" algn="l"/>
                <a:tab pos="1828800" algn="l"/>
                <a:tab pos="2293938" algn="l"/>
              </a:tabLst>
            </a:pPr>
            <a:r>
              <a:rPr lang="en-US" sz="1600" dirty="0" smtClean="0">
                <a:solidFill>
                  <a:srgbClr val="003366"/>
                </a:solidFill>
                <a:latin typeface="Franklin Gothic Medium"/>
              </a:rPr>
              <a:t>Identity</a:t>
            </a:r>
            <a:r>
              <a:rPr lang="en-US" sz="1600" dirty="0">
                <a:solidFill>
                  <a:srgbClr val="003366"/>
                </a:solidFill>
                <a:latin typeface="Franklin Gothic Medium"/>
              </a:rPr>
              <a:t>:  restrictions on nationality or qualifications?</a:t>
            </a:r>
          </a:p>
          <a:p>
            <a:pPr marL="1882775" lvl="3" indent="-566738">
              <a:tabLst>
                <a:tab pos="465138" algn="l"/>
                <a:tab pos="738188" algn="l"/>
                <a:tab pos="1030288" algn="l"/>
                <a:tab pos="1828800" algn="l"/>
                <a:tab pos="2293938" algn="l"/>
              </a:tabLst>
            </a:pPr>
            <a:r>
              <a:rPr lang="en-US" sz="1600" dirty="0">
                <a:solidFill>
                  <a:srgbClr val="003366"/>
                </a:solidFill>
                <a:latin typeface="Franklin Gothic Medium"/>
              </a:rPr>
              <a:t>NY:  Panels often feature a mix of lawyers and industry people</a:t>
            </a:r>
          </a:p>
          <a:p>
            <a:pPr marL="1887538" lvl="4" indent="-566738">
              <a:tabLst>
                <a:tab pos="465138" algn="l"/>
                <a:tab pos="738188" algn="l"/>
                <a:tab pos="1030288" algn="l"/>
                <a:tab pos="1828800" algn="l"/>
                <a:tab pos="2293938" algn="l"/>
              </a:tabLst>
            </a:pPr>
            <a:r>
              <a:rPr lang="en-US" sz="1600" dirty="0">
                <a:solidFill>
                  <a:srgbClr val="003366"/>
                </a:solidFill>
                <a:latin typeface="Franklin Gothic Medium"/>
              </a:rPr>
              <a:t>SMA Roster:  vessel </a:t>
            </a:r>
            <a:r>
              <a:rPr lang="en-US" sz="1600" dirty="0" smtClean="0">
                <a:solidFill>
                  <a:srgbClr val="003366"/>
                </a:solidFill>
                <a:latin typeface="Franklin Gothic Medium"/>
              </a:rPr>
              <a:t>management, owning</a:t>
            </a:r>
            <a:r>
              <a:rPr lang="en-US" sz="1600" dirty="0">
                <a:solidFill>
                  <a:srgbClr val="003366"/>
                </a:solidFill>
                <a:latin typeface="Franklin Gothic Medium"/>
              </a:rPr>
              <a:t>, </a:t>
            </a:r>
            <a:r>
              <a:rPr lang="en-US" sz="1600" dirty="0" smtClean="0">
                <a:solidFill>
                  <a:srgbClr val="003366"/>
                </a:solidFill>
                <a:latin typeface="Franklin Gothic Medium"/>
              </a:rPr>
              <a:t>chartering, brokerage</a:t>
            </a:r>
            <a:r>
              <a:rPr lang="en-US" sz="1600" dirty="0">
                <a:solidFill>
                  <a:srgbClr val="003366"/>
                </a:solidFill>
                <a:latin typeface="Franklin Gothic Medium"/>
              </a:rPr>
              <a:t>, P&amp;I Clubs, insurance, claims management, stevedoring, banking, surveying, engineering, shipbuilding, terminal operations, agency, etc.</a:t>
            </a:r>
          </a:p>
          <a:p>
            <a:pPr marL="1887538" lvl="4" indent="-566738">
              <a:tabLst>
                <a:tab pos="465138" algn="l"/>
                <a:tab pos="738188" algn="l"/>
                <a:tab pos="1030288" algn="l"/>
                <a:tab pos="1828800" algn="l"/>
                <a:tab pos="2293938" algn="l"/>
              </a:tabLst>
            </a:pPr>
            <a:r>
              <a:rPr lang="en-US" sz="1600" dirty="0">
                <a:solidFill>
                  <a:srgbClr val="003366"/>
                </a:solidFill>
                <a:latin typeface="Franklin Gothic Medium"/>
              </a:rPr>
              <a:t>Houston:  somewhat different composition, primarily maritime lawyers</a:t>
            </a:r>
          </a:p>
          <a:p>
            <a:pPr marL="1482725" lvl="3">
              <a:spcBef>
                <a:spcPts val="0"/>
              </a:spcBef>
              <a:tabLst>
                <a:tab pos="465138" algn="l"/>
                <a:tab pos="738188" algn="l"/>
                <a:tab pos="1030288" algn="l"/>
                <a:tab pos="1828800" algn="l"/>
                <a:tab pos="2293938" algn="l"/>
              </a:tabLst>
            </a:pPr>
            <a:r>
              <a:rPr lang="en-US" sz="1600" dirty="0" smtClean="0">
                <a:solidFill>
                  <a:srgbClr val="003366"/>
                </a:solidFill>
                <a:latin typeface="Franklin Gothic Medium"/>
              </a:rPr>
              <a:t>London LMAA Membership</a:t>
            </a:r>
            <a:endParaRPr lang="en-US" sz="1600" dirty="0">
              <a:solidFill>
                <a:srgbClr val="003366"/>
              </a:solidFill>
              <a:latin typeface="Franklin Gothic Medium"/>
            </a:endParaRPr>
          </a:p>
          <a:p>
            <a:pPr marL="1482725" lvl="3">
              <a:spcBef>
                <a:spcPts val="0"/>
              </a:spcBef>
              <a:tabLst>
                <a:tab pos="465138" algn="l"/>
                <a:tab pos="738188" algn="l"/>
                <a:tab pos="1030288" algn="l"/>
                <a:tab pos="1828800" algn="l"/>
                <a:tab pos="2293938" algn="l"/>
              </a:tabLst>
            </a:pPr>
            <a:r>
              <a:rPr lang="en-US" sz="1600" dirty="0" smtClean="0">
                <a:solidFill>
                  <a:srgbClr val="003366"/>
                </a:solidFill>
                <a:latin typeface="Franklin Gothic Medium"/>
              </a:rPr>
              <a:t>              LCIA List</a:t>
            </a:r>
          </a:p>
          <a:p>
            <a:pPr marL="966788" lvl="2" indent="-222250">
              <a:spcBef>
                <a:spcPts val="600"/>
              </a:spcBef>
              <a:buFont typeface="Arial" panose="020B0604020202020204" pitchFamily="34" charset="0"/>
              <a:buChar char="•"/>
              <a:tabLst>
                <a:tab pos="465138" algn="l"/>
                <a:tab pos="738188" algn="l"/>
                <a:tab pos="1030288" algn="l"/>
                <a:tab pos="1828800" algn="l"/>
                <a:tab pos="2293938" algn="l"/>
              </a:tabLst>
            </a:pPr>
            <a:r>
              <a:rPr lang="en-US" sz="1600" dirty="0" smtClean="0">
                <a:solidFill>
                  <a:srgbClr val="003366"/>
                </a:solidFill>
                <a:latin typeface="Franklin Gothic Medium"/>
              </a:rPr>
              <a:t>Objections</a:t>
            </a:r>
            <a:endParaRPr lang="en-US" sz="1600" dirty="0">
              <a:solidFill>
                <a:srgbClr val="003366"/>
              </a:solidFill>
              <a:latin typeface="Franklin Gothic Medium"/>
            </a:endParaRPr>
          </a:p>
        </p:txBody>
      </p:sp>
    </p:spTree>
    <p:extLst>
      <p:ext uri="{BB962C8B-B14F-4D97-AF65-F5344CB8AC3E}">
        <p14:creationId xmlns:p14="http://schemas.microsoft.com/office/powerpoint/2010/main" xmlns="" val="40822158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143000"/>
          </a:xfrm>
        </p:spPr>
        <p:txBody>
          <a:bodyPr/>
          <a:lstStyle/>
          <a:p>
            <a:pPr algn="ctr"/>
            <a:r>
              <a:rPr lang="en-US" dirty="0" smtClean="0"/>
              <a:t>5.  First steps</a:t>
            </a:r>
            <a:endParaRPr lang="en-US" dirty="0"/>
          </a:p>
        </p:txBody>
      </p:sp>
      <p:sp>
        <p:nvSpPr>
          <p:cNvPr id="7" name="Content Placeholder 2"/>
          <p:cNvSpPr>
            <a:spLocks noGrp="1"/>
          </p:cNvSpPr>
          <p:nvPr>
            <p:ph idx="1"/>
          </p:nvPr>
        </p:nvSpPr>
        <p:spPr>
          <a:xfrm>
            <a:off x="1752600" y="1600200"/>
            <a:ext cx="7010400" cy="4114800"/>
          </a:xfrm>
        </p:spPr>
        <p:txBody>
          <a:bodyPr/>
          <a:lstStyle/>
          <a:p>
            <a:pPr marL="0" indent="0">
              <a:spcBef>
                <a:spcPts val="1800"/>
              </a:spcBef>
              <a:buNone/>
              <a:tabLst>
                <a:tab pos="566738" algn="l"/>
              </a:tabLst>
            </a:pPr>
            <a:r>
              <a:rPr lang="en-US" dirty="0" smtClean="0">
                <a:solidFill>
                  <a:srgbClr val="003366"/>
                </a:solidFill>
                <a:latin typeface="+mj-lt"/>
              </a:rPr>
              <a:t>5.1</a:t>
            </a:r>
            <a:r>
              <a:rPr lang="en-US" dirty="0">
                <a:solidFill>
                  <a:srgbClr val="003366"/>
                </a:solidFill>
                <a:latin typeface="+mj-lt"/>
              </a:rPr>
              <a:t>.	</a:t>
            </a:r>
            <a:r>
              <a:rPr lang="en-US" dirty="0" smtClean="0">
                <a:solidFill>
                  <a:srgbClr val="003366"/>
                </a:solidFill>
                <a:latin typeface="+mj-lt"/>
              </a:rPr>
              <a:t>Consolidation?</a:t>
            </a:r>
          </a:p>
          <a:p>
            <a:pPr marL="0" indent="0">
              <a:spcBef>
                <a:spcPts val="1800"/>
              </a:spcBef>
              <a:buNone/>
              <a:tabLst>
                <a:tab pos="566738" algn="l"/>
              </a:tabLst>
            </a:pPr>
            <a:r>
              <a:rPr lang="en-US" dirty="0" smtClean="0">
                <a:solidFill>
                  <a:srgbClr val="003366"/>
                </a:solidFill>
                <a:latin typeface="+mj-lt"/>
              </a:rPr>
              <a:t>5.2.  Communications </a:t>
            </a:r>
            <a:r>
              <a:rPr lang="en-US" dirty="0">
                <a:solidFill>
                  <a:srgbClr val="003366"/>
                </a:solidFill>
                <a:latin typeface="+mj-lt"/>
              </a:rPr>
              <a:t>with the arbitrators</a:t>
            </a:r>
          </a:p>
          <a:p>
            <a:pPr marL="0" indent="0">
              <a:spcBef>
                <a:spcPts val="1800"/>
              </a:spcBef>
              <a:buNone/>
              <a:tabLst>
                <a:tab pos="566738" algn="l"/>
              </a:tabLst>
            </a:pPr>
            <a:r>
              <a:rPr lang="en-US" dirty="0" smtClean="0">
                <a:solidFill>
                  <a:srgbClr val="003366"/>
                </a:solidFill>
                <a:latin typeface="+mj-lt"/>
              </a:rPr>
              <a:t>5.3.</a:t>
            </a:r>
            <a:r>
              <a:rPr lang="en-US" dirty="0">
                <a:solidFill>
                  <a:srgbClr val="003366"/>
                </a:solidFill>
                <a:latin typeface="+mj-lt"/>
              </a:rPr>
              <a:t>	Timetable?</a:t>
            </a:r>
          </a:p>
          <a:p>
            <a:pPr marL="0" indent="0">
              <a:spcBef>
                <a:spcPts val="1800"/>
              </a:spcBef>
              <a:buNone/>
              <a:tabLst>
                <a:tab pos="566738" algn="l"/>
              </a:tabLst>
            </a:pPr>
            <a:r>
              <a:rPr lang="en-US" dirty="0" smtClean="0">
                <a:solidFill>
                  <a:srgbClr val="003366"/>
                </a:solidFill>
                <a:latin typeface="+mj-lt"/>
              </a:rPr>
              <a:t>5.4.</a:t>
            </a:r>
            <a:r>
              <a:rPr lang="en-US" dirty="0">
                <a:solidFill>
                  <a:srgbClr val="003366"/>
                </a:solidFill>
                <a:latin typeface="+mj-lt"/>
              </a:rPr>
              <a:t>	Security for costs</a:t>
            </a:r>
          </a:p>
          <a:p>
            <a:pPr marL="0" indent="0">
              <a:spcBef>
                <a:spcPts val="1800"/>
              </a:spcBef>
              <a:buNone/>
              <a:tabLst>
                <a:tab pos="566738" algn="l"/>
              </a:tabLst>
            </a:pPr>
            <a:r>
              <a:rPr lang="en-US" dirty="0" smtClean="0">
                <a:solidFill>
                  <a:srgbClr val="003366"/>
                </a:solidFill>
                <a:latin typeface="+mj-lt"/>
              </a:rPr>
              <a:t>5.5.</a:t>
            </a:r>
            <a:r>
              <a:rPr lang="en-US" dirty="0">
                <a:solidFill>
                  <a:srgbClr val="003366"/>
                </a:solidFill>
                <a:latin typeface="+mj-lt"/>
              </a:rPr>
              <a:t>	Security for claims</a:t>
            </a:r>
          </a:p>
          <a:p>
            <a:pPr marL="0" indent="0">
              <a:spcBef>
                <a:spcPts val="1800"/>
              </a:spcBef>
              <a:buNone/>
              <a:tabLst>
                <a:tab pos="566738" algn="l"/>
              </a:tabLst>
            </a:pPr>
            <a:r>
              <a:rPr lang="en-US" dirty="0" smtClean="0">
                <a:solidFill>
                  <a:srgbClr val="003366"/>
                </a:solidFill>
                <a:latin typeface="+mj-lt"/>
              </a:rPr>
              <a:t>5.6.</a:t>
            </a:r>
            <a:r>
              <a:rPr lang="en-US" dirty="0">
                <a:solidFill>
                  <a:srgbClr val="003366"/>
                </a:solidFill>
                <a:latin typeface="+mj-lt"/>
              </a:rPr>
              <a:t>	Counter security</a:t>
            </a:r>
          </a:p>
          <a:p>
            <a:pPr marL="0" indent="0">
              <a:spcBef>
                <a:spcPts val="1800"/>
              </a:spcBef>
              <a:buNone/>
              <a:tabLst>
                <a:tab pos="566738" algn="l"/>
              </a:tabLst>
            </a:pPr>
            <a:r>
              <a:rPr lang="en-US" dirty="0" smtClean="0">
                <a:solidFill>
                  <a:srgbClr val="003366"/>
                </a:solidFill>
                <a:latin typeface="+mj-lt"/>
              </a:rPr>
              <a:t>5.7.</a:t>
            </a:r>
            <a:r>
              <a:rPr lang="en-US" dirty="0">
                <a:solidFill>
                  <a:srgbClr val="003366"/>
                </a:solidFill>
                <a:latin typeface="+mj-lt"/>
              </a:rPr>
              <a:t>	Interim orders</a:t>
            </a:r>
          </a:p>
          <a:p>
            <a:pPr marL="0" indent="0">
              <a:spcBef>
                <a:spcPts val="1800"/>
              </a:spcBef>
              <a:buNone/>
              <a:tabLst>
                <a:tab pos="566738" algn="l"/>
              </a:tabLst>
            </a:pPr>
            <a:r>
              <a:rPr lang="en-US" dirty="0" smtClean="0">
                <a:solidFill>
                  <a:srgbClr val="003366"/>
                </a:solidFill>
                <a:latin typeface="+mj-lt"/>
              </a:rPr>
              <a:t>5.8.</a:t>
            </a:r>
            <a:r>
              <a:rPr lang="en-US" dirty="0">
                <a:solidFill>
                  <a:srgbClr val="003366"/>
                </a:solidFill>
                <a:latin typeface="+mj-lt"/>
              </a:rPr>
              <a:t>	</a:t>
            </a:r>
            <a:r>
              <a:rPr lang="en-US" dirty="0" smtClean="0">
                <a:solidFill>
                  <a:srgbClr val="003366"/>
                </a:solidFill>
                <a:latin typeface="+mj-lt"/>
              </a:rPr>
              <a:t>Default</a:t>
            </a:r>
            <a:endParaRPr lang="en-US" dirty="0">
              <a:solidFill>
                <a:srgbClr val="003366"/>
              </a:solidFill>
              <a:latin typeface="+mj-lt"/>
            </a:endParaRPr>
          </a:p>
        </p:txBody>
      </p:sp>
    </p:spTree>
    <p:extLst>
      <p:ext uri="{BB962C8B-B14F-4D97-AF65-F5344CB8AC3E}">
        <p14:creationId xmlns:p14="http://schemas.microsoft.com/office/powerpoint/2010/main" xmlns="" val="3911678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143000"/>
          </a:xfrm>
        </p:spPr>
        <p:txBody>
          <a:bodyPr/>
          <a:lstStyle/>
          <a:p>
            <a:pPr algn="ctr">
              <a:tabLst>
                <a:tab pos="465138" algn="l"/>
              </a:tabLst>
            </a:pPr>
            <a:r>
              <a:rPr lang="en-US" dirty="0"/>
              <a:t>6.	Presentation of Claims</a:t>
            </a:r>
          </a:p>
        </p:txBody>
      </p:sp>
      <p:sp>
        <p:nvSpPr>
          <p:cNvPr id="3" name="Content Placeholder 2"/>
          <p:cNvSpPr>
            <a:spLocks noGrp="1"/>
          </p:cNvSpPr>
          <p:nvPr>
            <p:ph idx="1"/>
          </p:nvPr>
        </p:nvSpPr>
        <p:spPr>
          <a:xfrm>
            <a:off x="1905000" y="1828800"/>
            <a:ext cx="6096000" cy="4114800"/>
          </a:xfrm>
        </p:spPr>
        <p:txBody>
          <a:bodyPr/>
          <a:lstStyle/>
          <a:p>
            <a:pPr marL="0" indent="0">
              <a:buNone/>
              <a:tabLst>
                <a:tab pos="566738" algn="l"/>
              </a:tabLst>
            </a:pPr>
            <a:r>
              <a:rPr lang="en-US" sz="2400" dirty="0">
                <a:solidFill>
                  <a:srgbClr val="003366"/>
                </a:solidFill>
                <a:latin typeface="+mj-lt"/>
              </a:rPr>
              <a:t>6.1.	</a:t>
            </a:r>
            <a:r>
              <a:rPr lang="en-US" sz="2400" dirty="0" smtClean="0">
                <a:solidFill>
                  <a:srgbClr val="003366"/>
                </a:solidFill>
                <a:latin typeface="+mj-lt"/>
              </a:rPr>
              <a:t>Timing</a:t>
            </a:r>
          </a:p>
          <a:p>
            <a:pPr marL="0" indent="0">
              <a:spcBef>
                <a:spcPts val="2400"/>
              </a:spcBef>
              <a:buNone/>
              <a:tabLst>
                <a:tab pos="566738" algn="l"/>
              </a:tabLst>
            </a:pPr>
            <a:r>
              <a:rPr lang="en-US" sz="2400" dirty="0" smtClean="0">
                <a:solidFill>
                  <a:srgbClr val="003366"/>
                </a:solidFill>
                <a:latin typeface="+mj-lt"/>
              </a:rPr>
              <a:t>6.2</a:t>
            </a:r>
            <a:r>
              <a:rPr lang="en-US" sz="2400" dirty="0">
                <a:solidFill>
                  <a:srgbClr val="003366"/>
                </a:solidFill>
                <a:latin typeface="+mj-lt"/>
              </a:rPr>
              <a:t>.	Legal </a:t>
            </a:r>
            <a:r>
              <a:rPr lang="en-US" sz="2400" dirty="0" smtClean="0">
                <a:solidFill>
                  <a:srgbClr val="003366"/>
                </a:solidFill>
                <a:latin typeface="+mj-lt"/>
              </a:rPr>
              <a:t>Submissions</a:t>
            </a:r>
          </a:p>
          <a:p>
            <a:pPr marL="0" indent="0">
              <a:spcBef>
                <a:spcPts val="2400"/>
              </a:spcBef>
              <a:buNone/>
              <a:tabLst>
                <a:tab pos="566738" algn="l"/>
              </a:tabLst>
            </a:pPr>
            <a:r>
              <a:rPr lang="en-US" sz="2400" dirty="0" smtClean="0">
                <a:solidFill>
                  <a:srgbClr val="003366"/>
                </a:solidFill>
                <a:latin typeface="+mj-lt"/>
              </a:rPr>
              <a:t>6.3</a:t>
            </a:r>
            <a:r>
              <a:rPr lang="en-US" sz="2400" dirty="0">
                <a:solidFill>
                  <a:srgbClr val="003366"/>
                </a:solidFill>
                <a:latin typeface="+mj-lt"/>
              </a:rPr>
              <a:t>.	Documents and </a:t>
            </a:r>
            <a:r>
              <a:rPr lang="en-US" sz="2400" dirty="0" smtClean="0">
                <a:solidFill>
                  <a:srgbClr val="003366"/>
                </a:solidFill>
                <a:latin typeface="+mj-lt"/>
              </a:rPr>
              <a:t>Witnesses</a:t>
            </a:r>
          </a:p>
          <a:p>
            <a:pPr marL="0" indent="0">
              <a:spcBef>
                <a:spcPts val="2400"/>
              </a:spcBef>
              <a:buNone/>
              <a:tabLst>
                <a:tab pos="566738" algn="l"/>
              </a:tabLst>
            </a:pPr>
            <a:r>
              <a:rPr lang="en-US" sz="2400" dirty="0" smtClean="0">
                <a:solidFill>
                  <a:srgbClr val="003366"/>
                </a:solidFill>
                <a:latin typeface="+mj-lt"/>
              </a:rPr>
              <a:t>6.4</a:t>
            </a:r>
            <a:r>
              <a:rPr lang="en-US" sz="2400" dirty="0">
                <a:solidFill>
                  <a:srgbClr val="003366"/>
                </a:solidFill>
                <a:latin typeface="+mj-lt"/>
              </a:rPr>
              <a:t>.	Hearings?</a:t>
            </a:r>
          </a:p>
        </p:txBody>
      </p:sp>
    </p:spTree>
    <p:extLst>
      <p:ext uri="{BB962C8B-B14F-4D97-AF65-F5344CB8AC3E}">
        <p14:creationId xmlns:p14="http://schemas.microsoft.com/office/powerpoint/2010/main" xmlns="" val="759822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7772400" cy="1143000"/>
          </a:xfrm>
        </p:spPr>
        <p:txBody>
          <a:bodyPr/>
          <a:lstStyle/>
          <a:p>
            <a:pPr algn="ctr">
              <a:tabLst>
                <a:tab pos="682625" algn="l"/>
              </a:tabLst>
            </a:pPr>
            <a:r>
              <a:rPr lang="en-US" dirty="0" smtClean="0"/>
              <a:t>7.  Court assistance </a:t>
            </a:r>
            <a:r>
              <a:rPr lang="en-US" sz="2600" dirty="0" smtClean="0"/>
              <a:t>(and interference?)</a:t>
            </a:r>
            <a:r>
              <a:rPr lang="en-US" dirty="0" smtClean="0"/>
              <a:t> </a:t>
            </a:r>
            <a:br>
              <a:rPr lang="en-US" dirty="0" smtClean="0"/>
            </a:br>
            <a:r>
              <a:rPr lang="en-US" dirty="0" smtClean="0"/>
              <a:t>after arbitration is underway</a:t>
            </a:r>
            <a:br>
              <a:rPr lang="en-US" dirty="0" smtClean="0"/>
            </a:br>
            <a:endParaRPr lang="en-US" dirty="0"/>
          </a:p>
        </p:txBody>
      </p:sp>
      <p:sp>
        <p:nvSpPr>
          <p:cNvPr id="3" name="Content Placeholder 2"/>
          <p:cNvSpPr>
            <a:spLocks noGrp="1"/>
          </p:cNvSpPr>
          <p:nvPr>
            <p:ph idx="1"/>
          </p:nvPr>
        </p:nvSpPr>
        <p:spPr>
          <a:xfrm>
            <a:off x="1828800" y="1981200"/>
            <a:ext cx="6803571" cy="4114800"/>
          </a:xfrm>
        </p:spPr>
        <p:txBody>
          <a:bodyPr/>
          <a:lstStyle/>
          <a:p>
            <a:pPr marL="0" indent="0">
              <a:spcBef>
                <a:spcPts val="1800"/>
              </a:spcBef>
              <a:buNone/>
              <a:tabLst>
                <a:tab pos="465138" algn="l"/>
                <a:tab pos="914400" algn="l"/>
              </a:tabLst>
            </a:pPr>
            <a:r>
              <a:rPr lang="en-US" sz="2400" dirty="0" smtClean="0">
                <a:solidFill>
                  <a:srgbClr val="003366"/>
                </a:solidFill>
                <a:latin typeface="+mj-lt"/>
              </a:rPr>
              <a:t>7.1</a:t>
            </a:r>
            <a:r>
              <a:rPr lang="en-US" sz="2400" dirty="0">
                <a:solidFill>
                  <a:srgbClr val="003366"/>
                </a:solidFill>
                <a:latin typeface="+mj-lt"/>
              </a:rPr>
              <a:t>.	Injunctions</a:t>
            </a:r>
          </a:p>
          <a:p>
            <a:pPr marL="0" indent="0">
              <a:spcBef>
                <a:spcPts val="1800"/>
              </a:spcBef>
              <a:buNone/>
              <a:tabLst>
                <a:tab pos="465138" algn="l"/>
                <a:tab pos="914400" algn="l"/>
              </a:tabLst>
            </a:pPr>
            <a:r>
              <a:rPr lang="en-US" sz="2400" dirty="0" smtClean="0">
                <a:solidFill>
                  <a:srgbClr val="003366"/>
                </a:solidFill>
                <a:latin typeface="+mj-lt"/>
              </a:rPr>
              <a:t>7.2</a:t>
            </a:r>
            <a:r>
              <a:rPr lang="en-US" sz="2400" dirty="0">
                <a:solidFill>
                  <a:srgbClr val="003366"/>
                </a:solidFill>
                <a:latin typeface="+mj-lt"/>
              </a:rPr>
              <a:t>.	</a:t>
            </a:r>
            <a:r>
              <a:rPr lang="en-US" sz="2400" dirty="0" smtClean="0">
                <a:solidFill>
                  <a:srgbClr val="003366"/>
                </a:solidFill>
                <a:latin typeface="+mj-lt"/>
              </a:rPr>
              <a:t>Subpoenas</a:t>
            </a:r>
          </a:p>
          <a:p>
            <a:pPr marL="914400" lvl="1" indent="-449263">
              <a:spcBef>
                <a:spcPts val="1200"/>
              </a:spcBef>
              <a:tabLst>
                <a:tab pos="465138" algn="l"/>
                <a:tab pos="914400" algn="l"/>
              </a:tabLst>
            </a:pPr>
            <a:r>
              <a:rPr lang="en-US" sz="2400" dirty="0" smtClean="0">
                <a:solidFill>
                  <a:srgbClr val="003366"/>
                </a:solidFill>
                <a:latin typeface="+mj-lt"/>
              </a:rPr>
              <a:t>NY:  Both arbitrators </a:t>
            </a:r>
            <a:r>
              <a:rPr lang="en-US" sz="2400" dirty="0">
                <a:solidFill>
                  <a:srgbClr val="003366"/>
                </a:solidFill>
                <a:latin typeface="+mj-lt"/>
              </a:rPr>
              <a:t>and counsel </a:t>
            </a:r>
            <a:r>
              <a:rPr lang="en-US" sz="2400" dirty="0" smtClean="0">
                <a:solidFill>
                  <a:srgbClr val="003366"/>
                </a:solidFill>
                <a:latin typeface="+mj-lt"/>
              </a:rPr>
              <a:t>can issue subpoenas for documents </a:t>
            </a:r>
            <a:r>
              <a:rPr lang="en-US" sz="2400" dirty="0">
                <a:solidFill>
                  <a:srgbClr val="003366"/>
                </a:solidFill>
                <a:latin typeface="+mj-lt"/>
              </a:rPr>
              <a:t>and </a:t>
            </a:r>
            <a:r>
              <a:rPr lang="en-US" sz="2400" dirty="0" smtClean="0">
                <a:solidFill>
                  <a:srgbClr val="003366"/>
                </a:solidFill>
                <a:latin typeface="+mj-lt"/>
              </a:rPr>
              <a:t>testimony.</a:t>
            </a:r>
          </a:p>
          <a:p>
            <a:pPr marL="914400" lvl="1" indent="-449263">
              <a:spcBef>
                <a:spcPts val="1200"/>
              </a:spcBef>
              <a:tabLst>
                <a:tab pos="465138" algn="l"/>
                <a:tab pos="914400" algn="l"/>
              </a:tabLst>
            </a:pPr>
            <a:r>
              <a:rPr lang="en-US" sz="2400" dirty="0" smtClean="0">
                <a:solidFill>
                  <a:srgbClr val="003366"/>
                </a:solidFill>
                <a:latin typeface="+mj-lt"/>
              </a:rPr>
              <a:t>London: Not really, adverse inferences is the preferred route</a:t>
            </a:r>
            <a:endParaRPr lang="en-US" sz="2400" dirty="0">
              <a:solidFill>
                <a:srgbClr val="003366"/>
              </a:solidFill>
              <a:latin typeface="+mj-lt"/>
            </a:endParaRPr>
          </a:p>
        </p:txBody>
      </p:sp>
    </p:spTree>
    <p:extLst>
      <p:ext uri="{BB962C8B-B14F-4D97-AF65-F5344CB8AC3E}">
        <p14:creationId xmlns:p14="http://schemas.microsoft.com/office/powerpoint/2010/main" xmlns="" val="2633438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ad's tie design template">
  <a:themeElements>
    <a:clrScheme name="Office Them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Office Them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1_blank 3">
      <a:dk1>
        <a:srgbClr val="003366"/>
      </a:dk1>
      <a:lt1>
        <a:srgbClr val="FFFFFF"/>
      </a:lt1>
      <a:dk2>
        <a:srgbClr val="97BFE0"/>
      </a:dk2>
      <a:lt2>
        <a:srgbClr val="D7CDC5"/>
      </a:lt2>
      <a:accent1>
        <a:srgbClr val="FF9900"/>
      </a:accent1>
      <a:accent2>
        <a:srgbClr val="F3EEA3"/>
      </a:accent2>
      <a:accent3>
        <a:srgbClr val="FFFFFF"/>
      </a:accent3>
      <a:accent4>
        <a:srgbClr val="002A56"/>
      </a:accent4>
      <a:accent5>
        <a:srgbClr val="FFCAAA"/>
      </a:accent5>
      <a:accent6>
        <a:srgbClr val="DCD893"/>
      </a:accent6>
      <a:hlink>
        <a:srgbClr val="003366"/>
      </a:hlink>
      <a:folHlink>
        <a:srgbClr val="DAE8F4"/>
      </a:folHlink>
    </a:clrScheme>
    <a:fontScheme name="1_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12700"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000" b="0" i="0" u="none" strike="noStrike" cap="none" normalizeH="0" baseline="0" dirty="0" err="1" smtClean="0">
            <a:ln>
              <a:noFill/>
            </a:ln>
            <a:solidFill>
              <a:srgbClr val="00004E"/>
            </a:solidFill>
            <a:effectLst/>
            <a:latin typeface="+mn-lt"/>
          </a:defRPr>
        </a:defPPr>
      </a:lstStyle>
    </a:spDef>
    <a:lnDef>
      <a:spPr bwMode="auto">
        <a:xfrm>
          <a:off x="0" y="0"/>
          <a:ext cx="1" cy="1"/>
        </a:xfrm>
        <a:custGeom>
          <a:avLst/>
          <a:gdLst/>
          <a:ahLst/>
          <a:cxnLst/>
          <a:rect l="0" t="0" r="0" b="0"/>
          <a:pathLst/>
        </a:custGeom>
        <a:solidFill>
          <a:schemeClr val="bg2"/>
        </a:solidFill>
        <a:ln w="12700"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0" i="0" u="none" strike="noStrike" cap="none" normalizeH="0" baseline="0" smtClean="0">
            <a:ln>
              <a:noFill/>
            </a:ln>
            <a:solidFill>
              <a:srgbClr val="00004E"/>
            </a:solidFill>
            <a:effectLst/>
            <a:latin typeface="ITC Quay Sans Com Book" pitchFamily="2" charset="0"/>
          </a:defRPr>
        </a:defPPr>
      </a:lstStyle>
    </a:lnDef>
    <a:txDef>
      <a:spPr>
        <a:noFill/>
      </a:spPr>
      <a:bodyPr wrap="square" rtlCol="0">
        <a:spAutoFit/>
      </a:bodyPr>
      <a:lstStyle>
        <a:defPPr>
          <a:defRPr sz="2000" dirty="0">
            <a:latin typeface="Verdana" pitchFamily="34" charset="0"/>
          </a:defRPr>
        </a:defPPr>
      </a:lstStyle>
    </a:txDef>
  </a:objectDefaults>
  <a:extraClrSchemeLst>
    <a:extraClrScheme>
      <a:clrScheme name="1_blank 1">
        <a:dk1>
          <a:srgbClr val="003366"/>
        </a:dk1>
        <a:lt1>
          <a:srgbClr val="FFFFFF"/>
        </a:lt1>
        <a:dk2>
          <a:srgbClr val="97BFE0"/>
        </a:dk2>
        <a:lt2>
          <a:srgbClr val="D7CDC5"/>
        </a:lt2>
        <a:accent1>
          <a:srgbClr val="FF9900"/>
        </a:accent1>
        <a:accent2>
          <a:srgbClr val="F3EEA3"/>
        </a:accent2>
        <a:accent3>
          <a:srgbClr val="FFFFFF"/>
        </a:accent3>
        <a:accent4>
          <a:srgbClr val="002A56"/>
        </a:accent4>
        <a:accent5>
          <a:srgbClr val="FFCAAA"/>
        </a:accent5>
        <a:accent6>
          <a:srgbClr val="DCD893"/>
        </a:accent6>
        <a:hlink>
          <a:srgbClr val="003366"/>
        </a:hlink>
        <a:folHlink>
          <a:srgbClr val="5D9632"/>
        </a:folHlink>
      </a:clrScheme>
      <a:clrMap bg1="lt1" tx1="dk1" bg2="lt2" tx2="dk2" accent1="accent1" accent2="accent2" accent3="accent3" accent4="accent4" accent5="accent5" accent6="accent6" hlink="hlink" folHlink="folHlink"/>
    </a:extraClrScheme>
    <a:extraClrScheme>
      <a:clrScheme name="1_blank 2">
        <a:dk1>
          <a:srgbClr val="003366"/>
        </a:dk1>
        <a:lt1>
          <a:srgbClr val="FFFFFF"/>
        </a:lt1>
        <a:dk2>
          <a:srgbClr val="97BFE0"/>
        </a:dk2>
        <a:lt2>
          <a:srgbClr val="D7CDC5"/>
        </a:lt2>
        <a:accent1>
          <a:srgbClr val="FF9900"/>
        </a:accent1>
        <a:accent2>
          <a:srgbClr val="F3EEA3"/>
        </a:accent2>
        <a:accent3>
          <a:srgbClr val="FFFFFF"/>
        </a:accent3>
        <a:accent4>
          <a:srgbClr val="002A56"/>
        </a:accent4>
        <a:accent5>
          <a:srgbClr val="FFCAAA"/>
        </a:accent5>
        <a:accent6>
          <a:srgbClr val="DCD893"/>
        </a:accent6>
        <a:hlink>
          <a:srgbClr val="003366"/>
        </a:hlink>
        <a:folHlink>
          <a:srgbClr val="E3F1FF"/>
        </a:folHlink>
      </a:clrScheme>
      <a:clrMap bg1="lt1" tx1="dk1" bg2="lt2" tx2="dk2" accent1="accent1" accent2="accent2" accent3="accent3" accent4="accent4" accent5="accent5" accent6="accent6" hlink="hlink" folHlink="folHlink"/>
    </a:extraClrScheme>
    <a:extraClrScheme>
      <a:clrScheme name="1_blank 3">
        <a:dk1>
          <a:srgbClr val="003366"/>
        </a:dk1>
        <a:lt1>
          <a:srgbClr val="FFFFFF"/>
        </a:lt1>
        <a:dk2>
          <a:srgbClr val="97BFE0"/>
        </a:dk2>
        <a:lt2>
          <a:srgbClr val="D7CDC5"/>
        </a:lt2>
        <a:accent1>
          <a:srgbClr val="FF9900"/>
        </a:accent1>
        <a:accent2>
          <a:srgbClr val="F3EEA3"/>
        </a:accent2>
        <a:accent3>
          <a:srgbClr val="FFFFFF"/>
        </a:accent3>
        <a:accent4>
          <a:srgbClr val="002A56"/>
        </a:accent4>
        <a:accent5>
          <a:srgbClr val="FFCAAA"/>
        </a:accent5>
        <a:accent6>
          <a:srgbClr val="DCD893"/>
        </a:accent6>
        <a:hlink>
          <a:srgbClr val="003366"/>
        </a:hlink>
        <a:folHlink>
          <a:srgbClr val="DAE8F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740</Words>
  <Application>Microsoft Office PowerPoint</Application>
  <PresentationFormat>On-screen Show (4:3)</PresentationFormat>
  <Paragraphs>233</Paragraphs>
  <Slides>18</Slides>
  <Notes>18</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Dad's tie design template</vt:lpstr>
      <vt:lpstr>blank</vt:lpstr>
      <vt:lpstr>Office Theme</vt:lpstr>
      <vt:lpstr>Slide 1</vt:lpstr>
      <vt:lpstr>2.  Types of Disputes</vt:lpstr>
      <vt:lpstr>2.  Main Arbitral Fora</vt:lpstr>
      <vt:lpstr>Let the games begin!</vt:lpstr>
      <vt:lpstr>3.  Help from the Courts . . . Before Arbitration Begins</vt:lpstr>
      <vt:lpstr>4.  The framework</vt:lpstr>
      <vt:lpstr>5.  First steps</vt:lpstr>
      <vt:lpstr>6. Presentation of Claims</vt:lpstr>
      <vt:lpstr>7.  Court assistance (and interference?)  after arbitration is underway </vt:lpstr>
      <vt:lpstr>8.  Interim and Final Awards and Orders</vt:lpstr>
      <vt:lpstr>9.  Judicial challenges and enforcement</vt:lpstr>
      <vt:lpstr>9.  Judicial challenges and enforcement</vt:lpstr>
      <vt:lpstr>9.  Judicial challenges and enforcement</vt:lpstr>
      <vt:lpstr>9.  Judicial challenges and enforcement</vt:lpstr>
      <vt:lpstr>10.  Key features </vt:lpstr>
      <vt:lpstr>Arbitration on Both Sides of the Pond:   Different Packaging or Different Product?</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robin becker</dc:creator>
  <cp:lastModifiedBy>robin</cp:lastModifiedBy>
  <cp:revision>1</cp:revision>
  <dcterms:modified xsi:type="dcterms:W3CDTF">2015-10-19T08:45:32Z</dcterms:modified>
</cp:coreProperties>
</file>