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8852" y="259950"/>
            <a:ext cx="9574296" cy="346890"/>
          </a:xfrm>
        </p:spPr>
        <p:txBody>
          <a:bodyPr lIns="0" tIns="0" rIns="0" bIns="0"/>
          <a:lstStyle>
            <a:lvl1pPr>
              <a:defRPr sz="2254" b="0" i="0">
                <a:solidFill>
                  <a:srgbClr val="21212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8852" y="259950"/>
            <a:ext cx="9574296" cy="346890"/>
          </a:xfrm>
        </p:spPr>
        <p:txBody>
          <a:bodyPr lIns="0" tIns="0" rIns="0" bIns="0"/>
          <a:lstStyle>
            <a:lvl1pPr>
              <a:defRPr sz="2254" b="0" i="0">
                <a:solidFill>
                  <a:srgbClr val="21212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7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8852" y="259950"/>
            <a:ext cx="9574296" cy="346890"/>
          </a:xfrm>
        </p:spPr>
        <p:txBody>
          <a:bodyPr lIns="0" tIns="0" rIns="0" bIns="0"/>
          <a:lstStyle>
            <a:lvl1pPr>
              <a:defRPr sz="2254" b="0" i="0">
                <a:solidFill>
                  <a:srgbClr val="21212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2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0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8852" y="259950"/>
            <a:ext cx="957429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1212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5481" y="1968486"/>
            <a:ext cx="944103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5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29357">
        <a:defRPr>
          <a:latin typeface="+mn-lt"/>
          <a:ea typeface="+mn-ea"/>
          <a:cs typeface="+mn-cs"/>
        </a:defRPr>
      </a:lvl2pPr>
      <a:lvl3pPr marL="858713">
        <a:defRPr>
          <a:latin typeface="+mn-lt"/>
          <a:ea typeface="+mn-ea"/>
          <a:cs typeface="+mn-cs"/>
        </a:defRPr>
      </a:lvl3pPr>
      <a:lvl4pPr marL="1288070">
        <a:defRPr>
          <a:latin typeface="+mn-lt"/>
          <a:ea typeface="+mn-ea"/>
          <a:cs typeface="+mn-cs"/>
        </a:defRPr>
      </a:lvl4pPr>
      <a:lvl5pPr marL="1717426">
        <a:defRPr>
          <a:latin typeface="+mn-lt"/>
          <a:ea typeface="+mn-ea"/>
          <a:cs typeface="+mn-cs"/>
        </a:defRPr>
      </a:lvl5pPr>
      <a:lvl6pPr marL="2146783">
        <a:defRPr>
          <a:latin typeface="+mn-lt"/>
          <a:ea typeface="+mn-ea"/>
          <a:cs typeface="+mn-cs"/>
        </a:defRPr>
      </a:lvl6pPr>
      <a:lvl7pPr marL="2576139">
        <a:defRPr>
          <a:latin typeface="+mn-lt"/>
          <a:ea typeface="+mn-ea"/>
          <a:cs typeface="+mn-cs"/>
        </a:defRPr>
      </a:lvl7pPr>
      <a:lvl8pPr marL="3005496">
        <a:defRPr>
          <a:latin typeface="+mn-lt"/>
          <a:ea typeface="+mn-ea"/>
          <a:cs typeface="+mn-cs"/>
        </a:defRPr>
      </a:lvl8pPr>
      <a:lvl9pPr marL="34348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29357">
        <a:defRPr>
          <a:latin typeface="+mn-lt"/>
          <a:ea typeface="+mn-ea"/>
          <a:cs typeface="+mn-cs"/>
        </a:defRPr>
      </a:lvl2pPr>
      <a:lvl3pPr marL="858713">
        <a:defRPr>
          <a:latin typeface="+mn-lt"/>
          <a:ea typeface="+mn-ea"/>
          <a:cs typeface="+mn-cs"/>
        </a:defRPr>
      </a:lvl3pPr>
      <a:lvl4pPr marL="1288070">
        <a:defRPr>
          <a:latin typeface="+mn-lt"/>
          <a:ea typeface="+mn-ea"/>
          <a:cs typeface="+mn-cs"/>
        </a:defRPr>
      </a:lvl4pPr>
      <a:lvl5pPr marL="1717426">
        <a:defRPr>
          <a:latin typeface="+mn-lt"/>
          <a:ea typeface="+mn-ea"/>
          <a:cs typeface="+mn-cs"/>
        </a:defRPr>
      </a:lvl5pPr>
      <a:lvl6pPr marL="2146783">
        <a:defRPr>
          <a:latin typeface="+mn-lt"/>
          <a:ea typeface="+mn-ea"/>
          <a:cs typeface="+mn-cs"/>
        </a:defRPr>
      </a:lvl6pPr>
      <a:lvl7pPr marL="2576139">
        <a:defRPr>
          <a:latin typeface="+mn-lt"/>
          <a:ea typeface="+mn-ea"/>
          <a:cs typeface="+mn-cs"/>
        </a:defRPr>
      </a:lvl7pPr>
      <a:lvl8pPr marL="3005496">
        <a:defRPr>
          <a:latin typeface="+mn-lt"/>
          <a:ea typeface="+mn-ea"/>
          <a:cs typeface="+mn-cs"/>
        </a:defRPr>
      </a:lvl8pPr>
      <a:lvl9pPr marL="34348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5420" y="489005"/>
            <a:ext cx="8363778" cy="4723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13533" y="918376"/>
            <a:ext cx="7044657" cy="606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27"/>
            <a:r>
              <a:rPr sz="3944" spc="-103" dirty="0">
                <a:solidFill>
                  <a:srgbClr val="0066CC"/>
                </a:solidFill>
                <a:latin typeface="Verdana"/>
                <a:cs typeface="Verdana"/>
              </a:rPr>
              <a:t>Maintenance</a:t>
            </a:r>
            <a:r>
              <a:rPr sz="3944" spc="-704" dirty="0">
                <a:solidFill>
                  <a:srgbClr val="0066CC"/>
                </a:solidFill>
                <a:latin typeface="Verdana"/>
                <a:cs typeface="Verdana"/>
              </a:rPr>
              <a:t> </a:t>
            </a:r>
            <a:r>
              <a:rPr sz="3944" spc="-127" dirty="0">
                <a:solidFill>
                  <a:srgbClr val="0066CC"/>
                </a:solidFill>
                <a:latin typeface="Verdana"/>
                <a:cs typeface="Verdana"/>
              </a:rPr>
              <a:t>and</a:t>
            </a:r>
            <a:r>
              <a:rPr sz="3944" spc="-704" dirty="0">
                <a:solidFill>
                  <a:srgbClr val="0066CC"/>
                </a:solidFill>
                <a:latin typeface="Verdana"/>
                <a:cs typeface="Verdana"/>
              </a:rPr>
              <a:t> </a:t>
            </a:r>
            <a:r>
              <a:rPr sz="3944" spc="-38" dirty="0">
                <a:solidFill>
                  <a:srgbClr val="0066CC"/>
                </a:solidFill>
                <a:latin typeface="Verdana"/>
                <a:cs typeface="Verdana"/>
              </a:rPr>
              <a:t>Cure</a:t>
            </a:r>
            <a:r>
              <a:rPr sz="3944" spc="-704" dirty="0">
                <a:solidFill>
                  <a:srgbClr val="0066CC"/>
                </a:solidFill>
                <a:latin typeface="Verdana"/>
                <a:cs typeface="Verdana"/>
              </a:rPr>
              <a:t> </a:t>
            </a:r>
            <a:r>
              <a:rPr sz="3944" spc="-155" dirty="0">
                <a:solidFill>
                  <a:srgbClr val="0066CC"/>
                </a:solidFill>
                <a:latin typeface="Verdana"/>
                <a:cs typeface="Verdana"/>
              </a:rPr>
              <a:t>Update</a:t>
            </a:r>
            <a:endParaRPr sz="3944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0003" y="5659341"/>
            <a:ext cx="5083865" cy="346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27"/>
            <a:r>
              <a:rPr sz="2254" spc="47" dirty="0">
                <a:solidFill>
                  <a:srgbClr val="212121"/>
                </a:solidFill>
                <a:latin typeface="Palatino Linotype"/>
                <a:cs typeface="Palatino Linotype"/>
              </a:rPr>
              <a:t>MLA</a:t>
            </a:r>
            <a:r>
              <a:rPr sz="2254" spc="-38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254" spc="202" dirty="0">
                <a:solidFill>
                  <a:srgbClr val="212121"/>
                </a:solidFill>
                <a:latin typeface="Palatino Linotype"/>
                <a:cs typeface="Palatino Linotype"/>
              </a:rPr>
              <a:t>Fall</a:t>
            </a:r>
            <a:r>
              <a:rPr sz="2254" spc="-38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254" spc="136" dirty="0">
                <a:solidFill>
                  <a:srgbClr val="212121"/>
                </a:solidFill>
                <a:latin typeface="Palatino Linotype"/>
                <a:cs typeface="Palatino Linotype"/>
              </a:rPr>
              <a:t>Meeting</a:t>
            </a:r>
            <a:r>
              <a:rPr sz="2254" spc="-38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254" spc="230" dirty="0">
                <a:solidFill>
                  <a:srgbClr val="212121"/>
                </a:solidFill>
                <a:latin typeface="Palatino Linotype"/>
                <a:cs typeface="Palatino Linotype"/>
              </a:rPr>
              <a:t>-</a:t>
            </a:r>
            <a:r>
              <a:rPr sz="2254" spc="-38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254" spc="136" dirty="0">
                <a:solidFill>
                  <a:srgbClr val="212121"/>
                </a:solidFill>
                <a:latin typeface="Palatino Linotype"/>
                <a:cs typeface="Palatino Linotype"/>
              </a:rPr>
              <a:t>October</a:t>
            </a:r>
            <a:r>
              <a:rPr sz="2254" spc="-38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254" spc="66" dirty="0">
                <a:solidFill>
                  <a:srgbClr val="212121"/>
                </a:solidFill>
                <a:latin typeface="Palatino Linotype"/>
                <a:cs typeface="Palatino Linotype"/>
              </a:rPr>
              <a:t>22,</a:t>
            </a:r>
            <a:r>
              <a:rPr sz="2254" spc="-38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254" spc="-5" dirty="0">
                <a:solidFill>
                  <a:srgbClr val="212121"/>
                </a:solidFill>
                <a:latin typeface="Palatino Linotype"/>
                <a:cs typeface="Palatino Linotype"/>
              </a:rPr>
              <a:t>2015</a:t>
            </a:r>
            <a:endParaRPr sz="2254" dirty="0">
              <a:solidFill>
                <a:prstClr val="black"/>
              </a:solidFill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5868" y="1935149"/>
            <a:ext cx="7422741" cy="886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15" algn="ctr"/>
            <a:r>
              <a:rPr sz="2629" spc="183" dirty="0">
                <a:solidFill>
                  <a:srgbClr val="212121"/>
                </a:solidFill>
                <a:latin typeface="Palatino Linotype"/>
                <a:cs typeface="Palatino Linotype"/>
              </a:rPr>
              <a:t>Aaron</a:t>
            </a:r>
            <a:r>
              <a:rPr sz="2629" spc="-117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629" spc="169" dirty="0">
                <a:solidFill>
                  <a:srgbClr val="212121"/>
                </a:solidFill>
                <a:latin typeface="Palatino Linotype"/>
                <a:cs typeface="Palatino Linotype"/>
              </a:rPr>
              <a:t>Greenbaum</a:t>
            </a:r>
            <a:endParaRPr sz="2629">
              <a:solidFill>
                <a:prstClr val="black"/>
              </a:solidFill>
              <a:latin typeface="Palatino Linotype"/>
              <a:cs typeface="Palatino Linotype"/>
            </a:endParaRPr>
          </a:p>
          <a:p>
            <a:pPr algn="ctr">
              <a:spcBef>
                <a:spcPts val="578"/>
              </a:spcBef>
            </a:pPr>
            <a:r>
              <a:rPr sz="2629" spc="183" dirty="0">
                <a:solidFill>
                  <a:srgbClr val="212121"/>
                </a:solidFill>
                <a:latin typeface="Palatino Linotype"/>
                <a:cs typeface="Palatino Linotype"/>
              </a:rPr>
              <a:t>Pusateri,</a:t>
            </a:r>
            <a:r>
              <a:rPr sz="2629" spc="-42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629" spc="183" dirty="0">
                <a:solidFill>
                  <a:srgbClr val="212121"/>
                </a:solidFill>
                <a:latin typeface="Palatino Linotype"/>
                <a:cs typeface="Palatino Linotype"/>
              </a:rPr>
              <a:t>Barrios,</a:t>
            </a:r>
            <a:r>
              <a:rPr sz="2629" spc="-42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629" spc="127" dirty="0">
                <a:solidFill>
                  <a:srgbClr val="212121"/>
                </a:solidFill>
                <a:latin typeface="Palatino Linotype"/>
                <a:cs typeface="Palatino Linotype"/>
              </a:rPr>
              <a:t>Guillot</a:t>
            </a:r>
            <a:r>
              <a:rPr sz="2629" spc="-42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629" spc="291" dirty="0">
                <a:solidFill>
                  <a:srgbClr val="212121"/>
                </a:solidFill>
                <a:latin typeface="Palatino Linotype"/>
                <a:cs typeface="Palatino Linotype"/>
              </a:rPr>
              <a:t>&amp;</a:t>
            </a:r>
            <a:r>
              <a:rPr sz="2629" spc="-42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629" spc="164" dirty="0">
                <a:solidFill>
                  <a:srgbClr val="212121"/>
                </a:solidFill>
                <a:latin typeface="Palatino Linotype"/>
                <a:cs typeface="Palatino Linotype"/>
              </a:rPr>
              <a:t>Greenbaum,</a:t>
            </a:r>
            <a:r>
              <a:rPr sz="2629" spc="-42" dirty="0">
                <a:solidFill>
                  <a:srgbClr val="212121"/>
                </a:solidFill>
                <a:latin typeface="Palatino Linotype"/>
                <a:cs typeface="Palatino Linotype"/>
              </a:rPr>
              <a:t> </a:t>
            </a:r>
            <a:r>
              <a:rPr sz="2629" spc="38" dirty="0">
                <a:solidFill>
                  <a:srgbClr val="212121"/>
                </a:solidFill>
                <a:latin typeface="Palatino Linotype"/>
                <a:cs typeface="Palatino Linotype"/>
              </a:rPr>
              <a:t>LLC</a:t>
            </a:r>
            <a:endParaRPr sz="2629">
              <a:solidFill>
                <a:prstClr val="black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020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329183"/>
            <a:ext cx="10570464" cy="86177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i="1" kern="800" dirty="0" err="1">
                <a:latin typeface="Franklin Gothic Medium" panose="020B0603020102020204" pitchFamily="34" charset="0"/>
              </a:rPr>
              <a:t>Meche</a:t>
            </a:r>
            <a:r>
              <a:rPr lang="en-US" sz="2800" i="1" kern="800" dirty="0">
                <a:latin typeface="Franklin Gothic Medium" panose="020B0603020102020204" pitchFamily="34" charset="0"/>
              </a:rPr>
              <a:t> v. </a:t>
            </a:r>
            <a:r>
              <a:rPr lang="en-US" sz="2800" i="1" kern="800" dirty="0" err="1">
                <a:latin typeface="Franklin Gothic Medium" panose="020B0603020102020204" pitchFamily="34" charset="0"/>
              </a:rPr>
              <a:t>Doucet</a:t>
            </a:r>
            <a:r>
              <a:rPr lang="en-US" sz="2800" kern="800" dirty="0">
                <a:latin typeface="Franklin Gothic Medium" panose="020B0603020102020204" pitchFamily="34" charset="0"/>
              </a:rPr>
              <a:t>, 777 F.3d 237 (5th Cir. 2015)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152144"/>
            <a:ext cx="10305288" cy="6771084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Franklin Gothic Medium" panose="020B0603020102020204" pitchFamily="34" charset="0"/>
              </a:rPr>
              <a:t>Even if a seaman’s current </a:t>
            </a:r>
            <a:r>
              <a:rPr lang="en-US" sz="2400" dirty="0">
                <a:latin typeface="Franklin Gothic Medium" panose="020B0603020102020204" pitchFamily="34" charset="0"/>
              </a:rPr>
              <a:t>employer </a:t>
            </a:r>
            <a:r>
              <a:rPr lang="en-US" sz="2400" dirty="0" smtClean="0">
                <a:latin typeface="Franklin Gothic Medium" panose="020B0603020102020204" pitchFamily="34" charset="0"/>
              </a:rPr>
              <a:t>did </a:t>
            </a:r>
            <a:r>
              <a:rPr lang="en-US" sz="2400" dirty="0">
                <a:latin typeface="Franklin Gothic Medium" panose="020B0603020102020204" pitchFamily="34" charset="0"/>
              </a:rPr>
              <a:t>not subject him to a pre-employment examination or interview, </a:t>
            </a:r>
            <a:r>
              <a:rPr lang="en-US" sz="2400" dirty="0" smtClean="0">
                <a:latin typeface="Franklin Gothic Medium" panose="020B0603020102020204" pitchFamily="34" charset="0"/>
              </a:rPr>
              <a:t>if its </a:t>
            </a:r>
            <a:r>
              <a:rPr lang="en-US" sz="24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predecessor company did</a:t>
            </a:r>
            <a:r>
              <a:rPr lang="en-US" sz="2400" dirty="0" smtClean="0">
                <a:latin typeface="Franklin Gothic Medium" panose="020B0603020102020204" pitchFamily="34" charset="0"/>
              </a:rPr>
              <a:t>, then the current employer was entitled </a:t>
            </a:r>
            <a:r>
              <a:rPr lang="en-US" sz="2400" dirty="0">
                <a:latin typeface="Franklin Gothic Medium" panose="020B0603020102020204" pitchFamily="34" charset="0"/>
              </a:rPr>
              <a:t>to rely on the plaintiff’s </a:t>
            </a:r>
            <a:r>
              <a:rPr lang="en-US" sz="2400" dirty="0" smtClean="0">
                <a:latin typeface="Franklin Gothic Medium" panose="020B0603020102020204" pitchFamily="34" charset="0"/>
              </a:rPr>
              <a:t>representations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claimed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his niece had completed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his medical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questionnaire and he had simply signed it without first reading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it. Also claimed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he had verbally notified his employer of his past injuries after completing the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questionnaire</a:t>
            </a:r>
            <a:endParaRPr lang="en-US" sz="2400" spc="60" dirty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“If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 seaman intentionally provides false information on a pre-employment medical questionnaire and certifies that the information therein is true and correct, that </a:t>
            </a: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seaman may not later argue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his concealment was not intentional based on his statement, which the employer disputes, that he </a:t>
            </a: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verbally disclosed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medical information that contradicted the written questionnaire.”</a:t>
            </a: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97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329183"/>
            <a:ext cx="10570464" cy="1292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2800" i="1" kern="800" dirty="0" err="1">
                <a:latin typeface="Franklin Gothic Medium" panose="020B0603020102020204" pitchFamily="34" charset="0"/>
              </a:rPr>
              <a:t>Bosarge</a:t>
            </a:r>
            <a:r>
              <a:rPr lang="fr-FR" sz="2800" i="1" kern="800" dirty="0">
                <a:latin typeface="Franklin Gothic Medium" panose="020B0603020102020204" pitchFamily="34" charset="0"/>
              </a:rPr>
              <a:t> v. </a:t>
            </a:r>
            <a:r>
              <a:rPr lang="fr-FR" sz="2800" i="1" kern="800" dirty="0" err="1">
                <a:latin typeface="Franklin Gothic Medium" panose="020B0603020102020204" pitchFamily="34" charset="0"/>
              </a:rPr>
              <a:t>Cheramie</a:t>
            </a:r>
            <a:r>
              <a:rPr lang="fr-FR" sz="2800" i="1" kern="800" dirty="0">
                <a:latin typeface="Franklin Gothic Medium" panose="020B0603020102020204" pitchFamily="34" charset="0"/>
              </a:rPr>
              <a:t> Marine LLC</a:t>
            </a:r>
            <a:r>
              <a:rPr lang="fr-FR" sz="2800" kern="800" dirty="0">
                <a:latin typeface="Franklin Gothic Medium" panose="020B0603020102020204" pitchFamily="34" charset="0"/>
              </a:rPr>
              <a:t>, 2015 U.S. </a:t>
            </a:r>
            <a:r>
              <a:rPr lang="fr-FR" sz="2800" kern="800" dirty="0" err="1">
                <a:latin typeface="Franklin Gothic Medium" panose="020B0603020102020204" pitchFamily="34" charset="0"/>
              </a:rPr>
              <a:t>Dist</a:t>
            </a:r>
            <a:r>
              <a:rPr lang="fr-FR" sz="2800" kern="800" dirty="0">
                <a:latin typeface="Franklin Gothic Medium" panose="020B0603020102020204" pitchFamily="34" charset="0"/>
              </a:rPr>
              <a:t>. LEXIS 101768 </a:t>
            </a:r>
            <a:r>
              <a:rPr lang="fr-FR" sz="2800" kern="800" dirty="0" smtClean="0">
                <a:latin typeface="Franklin Gothic Medium" panose="020B0603020102020204" pitchFamily="34" charset="0"/>
              </a:rPr>
              <a:t/>
            </a:r>
            <a:br>
              <a:rPr lang="fr-FR" sz="2800" kern="800" dirty="0" smtClean="0">
                <a:latin typeface="Franklin Gothic Medium" panose="020B0603020102020204" pitchFamily="34" charset="0"/>
              </a:rPr>
            </a:br>
            <a:r>
              <a:rPr lang="fr-FR" sz="2800" kern="800" dirty="0" smtClean="0">
                <a:latin typeface="Franklin Gothic Medium" panose="020B0603020102020204" pitchFamily="34" charset="0"/>
              </a:rPr>
              <a:t>(</a:t>
            </a:r>
            <a:r>
              <a:rPr lang="fr-FR" sz="2800" kern="800" dirty="0">
                <a:latin typeface="Franklin Gothic Medium" panose="020B0603020102020204" pitchFamily="34" charset="0"/>
              </a:rPr>
              <a:t>E.D. La. </a:t>
            </a:r>
            <a:r>
              <a:rPr lang="fr-FR" sz="2800" kern="800" dirty="0" err="1">
                <a:latin typeface="Franklin Gothic Medium" panose="020B0603020102020204" pitchFamily="34" charset="0"/>
              </a:rPr>
              <a:t>Aug</a:t>
            </a:r>
            <a:r>
              <a:rPr lang="fr-FR" sz="2800" kern="800" dirty="0">
                <a:latin typeface="Franklin Gothic Medium" panose="020B0603020102020204" pitchFamily="34" charset="0"/>
              </a:rPr>
              <a:t>. 4, 2015)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/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621845"/>
            <a:ext cx="10570464" cy="5724644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suffered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 back injury prior to the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incident, which he did not disclose on his pre-employment medical questionnaire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err="1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McCorpen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MSJ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denied. Genuine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issues of facts existed as to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whether: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772257" lvl="1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concealed information would have affected the employer’s decision to hire the plaintiff, as his prior injury was “extremely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minor”; and </a:t>
            </a:r>
          </a:p>
          <a:p>
            <a:pPr marL="772257" lvl="1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hat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 “plaintiff had subsequently been cleared for full work duty by a prior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employer”</a:t>
            </a:r>
          </a:p>
          <a:p>
            <a:pPr lvl="1" algn="l"/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</a:rPr>
              <a:t>C</a:t>
            </a:r>
            <a:r>
              <a:rPr lang="en-US" sz="2400" dirty="0" smtClean="0">
                <a:latin typeface="Franklin Gothic Medium" panose="020B0603020102020204" pitchFamily="34" charset="0"/>
              </a:rPr>
              <a:t>ourt </a:t>
            </a:r>
            <a:r>
              <a:rPr lang="en-US" sz="2400" dirty="0">
                <a:latin typeface="Franklin Gothic Medium" panose="020B0603020102020204" pitchFamily="34" charset="0"/>
              </a:rPr>
              <a:t>relied on MRI results </a:t>
            </a:r>
            <a:r>
              <a:rPr lang="en-US" sz="24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from a prior employer</a:t>
            </a:r>
            <a:r>
              <a:rPr lang="en-US" sz="2400" dirty="0">
                <a:latin typeface="Franklin Gothic Medium" panose="020B0603020102020204" pitchFamily="34" charset="0"/>
              </a:rPr>
              <a:t> in 2013 that were returned normal, clearing plaintiff to work full duty</a:t>
            </a: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9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329183"/>
            <a:ext cx="10570464" cy="1292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2800" i="1" kern="800" dirty="0">
                <a:latin typeface="Franklin Gothic Medium" panose="020B0603020102020204" pitchFamily="34" charset="0"/>
              </a:rPr>
              <a:t>Foret v. St. </a:t>
            </a:r>
            <a:r>
              <a:rPr lang="fr-FR" sz="2800" i="1" kern="800" dirty="0" err="1">
                <a:latin typeface="Franklin Gothic Medium" panose="020B0603020102020204" pitchFamily="34" charset="0"/>
              </a:rPr>
              <a:t>June</a:t>
            </a:r>
            <a:r>
              <a:rPr lang="fr-FR" sz="2800" i="1" kern="800" dirty="0">
                <a:latin typeface="Franklin Gothic Medium" panose="020B0603020102020204" pitchFamily="34" charset="0"/>
              </a:rPr>
              <a:t>, LLC</a:t>
            </a:r>
            <a:r>
              <a:rPr lang="fr-FR" sz="2800" kern="800" dirty="0">
                <a:latin typeface="Franklin Gothic Medium" panose="020B0603020102020204" pitchFamily="34" charset="0"/>
              </a:rPr>
              <a:t>, 2014 U.S. </a:t>
            </a:r>
            <a:r>
              <a:rPr lang="fr-FR" sz="2800" kern="800" dirty="0" err="1">
                <a:latin typeface="Franklin Gothic Medium" panose="020B0603020102020204" pitchFamily="34" charset="0"/>
              </a:rPr>
              <a:t>Dist</a:t>
            </a:r>
            <a:r>
              <a:rPr lang="fr-FR" sz="2800" kern="800" dirty="0">
                <a:latin typeface="Franklin Gothic Medium" panose="020B0603020102020204" pitchFamily="34" charset="0"/>
              </a:rPr>
              <a:t>. LEXIS 127317 </a:t>
            </a:r>
            <a:r>
              <a:rPr lang="fr-FR" sz="2800" kern="800" dirty="0" smtClean="0">
                <a:latin typeface="Franklin Gothic Medium" panose="020B0603020102020204" pitchFamily="34" charset="0"/>
              </a:rPr>
              <a:t/>
            </a:r>
            <a:br>
              <a:rPr lang="fr-FR" sz="2800" kern="800" dirty="0" smtClean="0">
                <a:latin typeface="Franklin Gothic Medium" panose="020B0603020102020204" pitchFamily="34" charset="0"/>
              </a:rPr>
            </a:br>
            <a:r>
              <a:rPr lang="fr-FR" sz="2800" kern="800" dirty="0" smtClean="0">
                <a:latin typeface="Franklin Gothic Medium" panose="020B0603020102020204" pitchFamily="34" charset="0"/>
              </a:rPr>
              <a:t>(</a:t>
            </a:r>
            <a:r>
              <a:rPr lang="fr-FR" sz="2800" kern="800" dirty="0">
                <a:latin typeface="Franklin Gothic Medium" panose="020B0603020102020204" pitchFamily="34" charset="0"/>
              </a:rPr>
              <a:t>E.D. La. Sept. 11, 2014)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/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408176"/>
            <a:ext cx="10570464" cy="6307645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Court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applied the </a:t>
            </a:r>
            <a:r>
              <a:rPr lang="en-US" sz="2400" spc="60" dirty="0" err="1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McCorpen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defense, notwithstanding that the fact that the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was </a:t>
            </a: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not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required to complete a pre-employment medical questionnaire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OR undergo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 pre-employment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physical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voluntarily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informed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employer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he had previously had neck and shoulder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surgery, but failed to inform as to previous back condition</a:t>
            </a:r>
          </a:p>
          <a:p>
            <a:pPr algn="l"/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told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his employer that he was “healed” at the time of the interview, which was “entirely inconsistent” with his medical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history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Franklin Gothic Medium" panose="020B0603020102020204" pitchFamily="34" charset="0"/>
              </a:rPr>
              <a:t>Seaman </a:t>
            </a:r>
            <a:r>
              <a:rPr lang="en-US" sz="2400" dirty="0">
                <a:latin typeface="Franklin Gothic Medium" panose="020B0603020102020204" pitchFamily="34" charset="0"/>
              </a:rPr>
              <a:t>knew that the disclosure of his pre-existing back and neck injuries was “plainly desired” by the employer and the </a:t>
            </a:r>
            <a:r>
              <a:rPr lang="en-US" sz="2400" dirty="0" smtClean="0">
                <a:latin typeface="Franklin Gothic Medium" panose="020B0603020102020204" pitchFamily="34" charset="0"/>
              </a:rPr>
              <a:t>seaman had </a:t>
            </a:r>
            <a:r>
              <a:rPr lang="en-US" sz="2400" dirty="0">
                <a:latin typeface="Franklin Gothic Medium" panose="020B0603020102020204" pitchFamily="34" charset="0"/>
              </a:rPr>
              <a:t>“intentionally concealed and misrepresented the existence and extent of these injuries,”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McCorpen</a:t>
            </a:r>
            <a:r>
              <a:rPr lang="en-US" sz="2400" dirty="0" smtClean="0">
                <a:latin typeface="Franklin Gothic Medium" panose="020B0603020102020204" pitchFamily="34" charset="0"/>
              </a:rPr>
              <a:t> defense applied</a:t>
            </a: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71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329183"/>
            <a:ext cx="10570464" cy="2154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u="sng" kern="800" dirty="0">
                <a:latin typeface="Franklin Gothic Medium" panose="020B0603020102020204" pitchFamily="34" charset="0"/>
              </a:rPr>
              <a:t>Punitive </a:t>
            </a:r>
            <a:r>
              <a:rPr lang="en-US" sz="2800" u="sng" kern="800" dirty="0" smtClean="0">
                <a:latin typeface="Franklin Gothic Medium" panose="020B0603020102020204" pitchFamily="34" charset="0"/>
              </a:rPr>
              <a:t>Damages</a:t>
            </a: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i="1" kern="800" dirty="0">
                <a:latin typeface="Franklin Gothic Medium" panose="020B0603020102020204" pitchFamily="34" charset="0"/>
              </a:rPr>
              <a:t>Campbell v. Offshore </a:t>
            </a:r>
            <a:r>
              <a:rPr lang="en-US" sz="2800" i="1" kern="800" dirty="0" err="1">
                <a:latin typeface="Franklin Gothic Medium" panose="020B0603020102020204" pitchFamily="34" charset="0"/>
              </a:rPr>
              <a:t>Liftboats</a:t>
            </a:r>
            <a:r>
              <a:rPr lang="en-US" sz="2800" i="1" kern="800" dirty="0">
                <a:latin typeface="Franklin Gothic Medium" panose="020B0603020102020204" pitchFamily="34" charset="0"/>
              </a:rPr>
              <a:t>, LLC</a:t>
            </a:r>
            <a:r>
              <a:rPr lang="en-US" sz="2800" kern="800" dirty="0">
                <a:latin typeface="Franklin Gothic Medium" panose="020B0603020102020204" pitchFamily="34" charset="0"/>
              </a:rPr>
              <a:t>, 2015 U.S. Dist. LEXIS 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>34981,</a:t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r>
              <a:rPr lang="en-US" sz="2800" kern="800" dirty="0" smtClean="0">
                <a:latin typeface="Franklin Gothic Medium" panose="020B0603020102020204" pitchFamily="34" charset="0"/>
              </a:rPr>
              <a:t>2015 </a:t>
            </a:r>
            <a:r>
              <a:rPr lang="en-US" sz="2800" kern="800" dirty="0">
                <a:latin typeface="Franklin Gothic Medium" panose="020B0603020102020204" pitchFamily="34" charset="0"/>
              </a:rPr>
              <a:t>AMC 1075 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>(</a:t>
            </a:r>
            <a:r>
              <a:rPr lang="en-US" sz="2800" kern="800" dirty="0">
                <a:latin typeface="Franklin Gothic Medium" panose="020B0603020102020204" pitchFamily="34" charset="0"/>
              </a:rPr>
              <a:t>E.D. La. March 20, 2015)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865376"/>
            <a:ext cx="10570464" cy="4431983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argued that employer had delayed its maintenance and cure investigation and failed to pay benefits timely. Court disagreed. 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Upon receipt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of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maintenance and cure demand,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employer began investigation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into his work history and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to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determine, first, whether the plaintiff was a seaman under the Jones Act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and the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appropriate rate of compensation without proof of the plaintiff’s incurred food, lodging or medical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expenses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Maintenance and cure instituted within 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10 days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and without any supports for daily living expenses, maintenance instituted at 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$35.00 a day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– the court dismissed seaman’s claim for punitive damages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2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347472"/>
            <a:ext cx="10570464" cy="17235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i="1" kern="800" dirty="0" smtClean="0">
                <a:latin typeface="Franklin Gothic Medium" panose="020B0603020102020204" pitchFamily="34" charset="0"/>
              </a:rPr>
              <a:t>Hicks </a:t>
            </a:r>
            <a:r>
              <a:rPr lang="en-US" sz="2800" i="1" kern="800" dirty="0">
                <a:latin typeface="Franklin Gothic Medium" panose="020B0603020102020204" pitchFamily="34" charset="0"/>
              </a:rPr>
              <a:t>v. Tug Patriot</a:t>
            </a:r>
            <a:r>
              <a:rPr lang="en-US" sz="2800" kern="800" dirty="0">
                <a:latin typeface="Franklin Gothic Medium" panose="020B0603020102020204" pitchFamily="34" charset="0"/>
              </a:rPr>
              <a:t>, 783 F.3d 939 (2d Cir. 2015)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115568"/>
            <a:ext cx="10570464" cy="4801314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injured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his shoulder in the service of the vessel and subsequently underwent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surgery – </a:t>
            </a:r>
            <a:r>
              <a:rPr lang="en-US" sz="2400" spc="60" dirty="0" err="1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shipwowner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hired a PI who videotaped the seaman planting a small tree and playing with his grandson 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When treating physician requested authorization for additional MRI, shipowner provided the surveillance and 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“falsely” suggested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seaman’s job was light duty 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eaman found fit for duty, employer terminated maintenance and cure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Franklin Gothic Medium" panose="020B0603020102020204" pitchFamily="34" charset="0"/>
              </a:rPr>
              <a:t>Under “severe” financial stress from being paid maintenance at </a:t>
            </a:r>
            <a:r>
              <a:rPr lang="en-US" sz="24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$15.00 a day</a:t>
            </a:r>
            <a:r>
              <a:rPr lang="en-US" sz="2400" dirty="0" smtClean="0">
                <a:latin typeface="Franklin Gothic Medium" panose="020B0603020102020204" pitchFamily="34" charset="0"/>
              </a:rPr>
              <a:t>, which was terminated, plaintiff returned to work while still injured, house put into foreclosure, and unable to pay health insurance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960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347472"/>
            <a:ext cx="10570464" cy="17235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i="1" kern="800" dirty="0" smtClean="0">
                <a:latin typeface="Franklin Gothic Medium" panose="020B0603020102020204" pitchFamily="34" charset="0"/>
              </a:rPr>
              <a:t>Hicks </a:t>
            </a:r>
            <a:r>
              <a:rPr lang="en-US" sz="2800" i="1" kern="800" dirty="0">
                <a:latin typeface="Franklin Gothic Medium" panose="020B0603020102020204" pitchFamily="34" charset="0"/>
              </a:rPr>
              <a:t>v. Tug Patriot</a:t>
            </a:r>
            <a:r>
              <a:rPr lang="en-US" sz="2800" kern="800" dirty="0">
                <a:latin typeface="Franklin Gothic Medium" panose="020B0603020102020204" pitchFamily="34" charset="0"/>
              </a:rPr>
              <a:t>, 783 F.3d 939 (2d Cir. 2015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>), </a:t>
            </a:r>
            <a:r>
              <a:rPr lang="en-US" sz="2800" i="1" kern="800" dirty="0" smtClean="0">
                <a:latin typeface="Franklin Gothic Medium" panose="020B0603020102020204" pitchFamily="34" charset="0"/>
              </a:rPr>
              <a:t>cont’d</a:t>
            </a: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115568"/>
            <a:ext cx="10570464" cy="4062651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Jury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found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</a:t>
            </a:r>
            <a:r>
              <a:rPr lang="en-US" sz="2400" spc="60" dirty="0" err="1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shipowner’s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failure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to pay maintenance and cure was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“unreasonable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and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willful”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and awarded $123,000 in punitive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damages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Based on the finding of willfulness, the district court, upon a motion under Fed. R. Civ. P. 54(d), granted the plaintiff an additional $112,083.77 in attorney's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fees</a:t>
            </a:r>
          </a:p>
          <a:p>
            <a:pPr algn="l"/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U.S. Second Circuit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affirmed the decision, diverging from prior precedent and holding that the amount of </a:t>
            </a: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recoverable punitive damages is not limited to the amount of reasonable attorney’s fees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, which are available when the refusal to pay maintenance is “willful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7286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347473"/>
            <a:ext cx="10570464" cy="1106423"/>
          </a:xfrm>
        </p:spPr>
        <p:txBody>
          <a:bodyPr/>
          <a:lstStyle/>
          <a:p>
            <a:pPr algn="ctr"/>
            <a:r>
              <a:rPr lang="en-US" sz="2800" b="1" i="1" dirty="0">
                <a:latin typeface="Franklin Gothic Medium" panose="020B0603020102020204" pitchFamily="34" charset="0"/>
              </a:rPr>
              <a:t>Jefferson v. </a:t>
            </a:r>
            <a:r>
              <a:rPr lang="en-US" sz="2800" b="1" i="1" dirty="0" err="1">
                <a:latin typeface="Franklin Gothic Medium" panose="020B0603020102020204" pitchFamily="34" charset="0"/>
              </a:rPr>
              <a:t>Baywater</a:t>
            </a:r>
            <a:r>
              <a:rPr lang="en-US" sz="2800" b="1" i="1" dirty="0">
                <a:latin typeface="Franklin Gothic Medium" panose="020B0603020102020204" pitchFamily="34" charset="0"/>
              </a:rPr>
              <a:t> Drilling, LLC,</a:t>
            </a:r>
            <a:r>
              <a:rPr lang="en-US" sz="2800" b="1" dirty="0">
                <a:latin typeface="Franklin Gothic Medium" panose="020B0603020102020204" pitchFamily="34" charset="0"/>
              </a:rPr>
              <a:t> 2015 U.S. Dist. LEXIS 9314, </a:t>
            </a:r>
            <a:r>
              <a:rPr lang="en-US" sz="2800" b="1" dirty="0" smtClean="0">
                <a:latin typeface="Franklin Gothic Medium" panose="020B0603020102020204" pitchFamily="34" charset="0"/>
              </a:rPr>
              <a:t/>
            </a:r>
            <a:br>
              <a:rPr lang="en-US" sz="2800" b="1" dirty="0" smtClean="0">
                <a:latin typeface="Franklin Gothic Medium" panose="020B0603020102020204" pitchFamily="34" charset="0"/>
              </a:rPr>
            </a:br>
            <a:r>
              <a:rPr lang="en-US" sz="2800" b="1" dirty="0" smtClean="0">
                <a:latin typeface="Franklin Gothic Medium" panose="020B0603020102020204" pitchFamily="34" charset="0"/>
              </a:rPr>
              <a:t>2015 </a:t>
            </a:r>
            <a:r>
              <a:rPr lang="en-US" sz="2800" b="1" dirty="0">
                <a:latin typeface="Franklin Gothic Medium" panose="020B0603020102020204" pitchFamily="34" charset="0"/>
              </a:rPr>
              <a:t>AMC 571 </a:t>
            </a:r>
            <a:r>
              <a:rPr lang="en-US" sz="2800" b="1" dirty="0" smtClean="0">
                <a:latin typeface="Franklin Gothic Medium" panose="020B0603020102020204" pitchFamily="34" charset="0"/>
              </a:rPr>
              <a:t>(</a:t>
            </a:r>
            <a:r>
              <a:rPr lang="en-US" sz="2800" b="1" dirty="0">
                <a:latin typeface="Franklin Gothic Medium" panose="020B0603020102020204" pitchFamily="34" charset="0"/>
              </a:rPr>
              <a:t>E.D. La. Jan. 27, 2015)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545336"/>
            <a:ext cx="10570464" cy="5170646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incurred a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disabling skin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condition working aboard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vessel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err="1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Shipowner’s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human resources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manager’s maintenance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and cure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investigation consisted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of speaking with plaintiff’s coworkers and reviewing incident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report – decided it was pre-existing herpes or condition related to reaction to medicine brought aboard vessel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No further investigation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, no review of medical records, no request that seaman undergo test for herpes or allergic reaction to medication – maintenance and cure denied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>
                <a:latin typeface="Franklin Gothic Medium" panose="020B0603020102020204" pitchFamily="34" charset="0"/>
              </a:rPr>
              <a:t>M</a:t>
            </a:r>
            <a:r>
              <a:rPr lang="en-US" sz="2400" dirty="0" smtClean="0">
                <a:latin typeface="Franklin Gothic Medium" panose="020B0603020102020204" pitchFamily="34" charset="0"/>
              </a:rPr>
              <a:t>aintenance </a:t>
            </a:r>
            <a:r>
              <a:rPr lang="en-US" sz="2400" dirty="0">
                <a:latin typeface="Franklin Gothic Medium" panose="020B0603020102020204" pitchFamily="34" charset="0"/>
              </a:rPr>
              <a:t>and cure investigation was </a:t>
            </a:r>
            <a:r>
              <a:rPr lang="en-US" sz="24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“impermissibly </a:t>
            </a:r>
            <a:r>
              <a:rPr lang="en-US" sz="24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lax,” </a:t>
            </a:r>
            <a:r>
              <a:rPr lang="en-US" sz="2400" dirty="0" smtClean="0">
                <a:latin typeface="Franklin Gothic Medium" panose="020B0603020102020204" pitchFamily="34" charset="0"/>
              </a:rPr>
              <a:t>“arbitrary and capricious,” and following bench trial, court awarded $10,000 in punitive damages</a:t>
            </a: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1876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6"/>
            <a:ext cx="10570464" cy="1292662"/>
          </a:xfrm>
        </p:spPr>
        <p:txBody>
          <a:bodyPr/>
          <a:lstStyle/>
          <a:p>
            <a:pPr algn="ctr"/>
            <a:r>
              <a:rPr lang="en-US" sz="2800" spc="35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2800" spc="-25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spc="27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ongoing </a:t>
            </a:r>
            <a:r>
              <a:rPr lang="en-US" sz="2800" spc="25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maintenance </a:t>
            </a:r>
            <a:r>
              <a:rPr lang="en-US" sz="2800" spc="254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800" spc="22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cure </a:t>
            </a:r>
            <a:r>
              <a:rPr lang="en-US" sz="2800" spc="21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obligation </a:t>
            </a:r>
            <a:r>
              <a:rPr lang="en-US" sz="2800" spc="320" dirty="0" smtClean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spc="320" dirty="0" smtClean="0">
                <a:solidFill>
                  <a:srgbClr val="0066CC"/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spc="320" dirty="0" smtClean="0">
                <a:solidFill>
                  <a:srgbClr val="0066CC"/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i="1" spc="55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Arctic </a:t>
            </a:r>
            <a:r>
              <a:rPr lang="en-US" sz="2800" i="1" spc="1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Storm, </a:t>
            </a:r>
            <a:r>
              <a:rPr lang="en-US" sz="2800" i="1" spc="3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Inc. </a:t>
            </a:r>
            <a:r>
              <a:rPr lang="en-US" sz="2800" i="1" spc="4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</a:t>
            </a:r>
            <a:r>
              <a:rPr lang="en-US" sz="2800" i="1" spc="9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Madrid</a:t>
            </a:r>
            <a:r>
              <a:rPr lang="en-US" sz="2800" spc="9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spc="8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</a:t>
            </a:r>
            <a:r>
              <a:rPr lang="en-US" sz="2800" spc="29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U.S. </a:t>
            </a:r>
            <a:r>
              <a:rPr lang="en-US" sz="2800" spc="195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Dist. </a:t>
            </a:r>
            <a:r>
              <a:rPr lang="en-US" sz="2800" spc="40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LEXIS  </a:t>
            </a:r>
            <a:r>
              <a:rPr lang="en-US" sz="2800" spc="125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102323 </a:t>
            </a:r>
            <a:r>
              <a:rPr lang="en-US" sz="2800" spc="125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spc="125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spc="265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800" spc="265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W.D. Wash. </a:t>
            </a:r>
            <a:r>
              <a:rPr lang="en-US" sz="2800" spc="385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</a:t>
            </a:r>
            <a:r>
              <a:rPr lang="en-US" sz="2800" spc="155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22,</a:t>
            </a:r>
            <a:r>
              <a:rPr lang="en-US" sz="2800" spc="-295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spc="40" dirty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2015)</a:t>
            </a:r>
            <a:endParaRPr lang="en-US" sz="2800" dirty="0">
              <a:latin typeface="Franklin Gothic Medium" panose="020B06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746504"/>
            <a:ext cx="10570464" cy="5909310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1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Shipowner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did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8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not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5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pay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21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maintenance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3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from</a:t>
            </a:r>
            <a:r>
              <a:rPr lang="en-US" sz="2400" spc="-4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8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date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0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of fire-incident on vessel</a:t>
            </a:r>
            <a:r>
              <a:rPr lang="en-US" sz="2400" spc="-3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5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through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6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first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-3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 crewmembers’ first medical </a:t>
            </a:r>
            <a:r>
              <a:rPr lang="en-US" sz="2400" spc="15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appointment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</a:t>
            </a:r>
            <a:endParaRPr lang="en-US" sz="2400" spc="160" dirty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1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Shipowner </a:t>
            </a:r>
            <a:r>
              <a:rPr lang="en-US" sz="2400" spc="114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required  </a:t>
            </a:r>
            <a:r>
              <a:rPr lang="en-US" sz="2400" spc="114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ongoing </a:t>
            </a:r>
            <a:r>
              <a:rPr lang="en-US" sz="2400" spc="15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medical</a:t>
            </a:r>
            <a:r>
              <a:rPr lang="en-US" sz="2400" spc="-25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5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records before paying maintenance installments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2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Back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21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maintenance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14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ordered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24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-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22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5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incident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was</a:t>
            </a:r>
            <a:r>
              <a:rPr lang="en-US" sz="2400" spc="-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22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 </a:t>
            </a:r>
            <a:r>
              <a:rPr lang="en-US" sz="2400" spc="10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“</a:t>
            </a:r>
            <a:r>
              <a:rPr lang="en-US" sz="2400" spc="10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triggering” </a:t>
            </a:r>
            <a:r>
              <a:rPr lang="en-US" sz="2400" spc="19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event </a:t>
            </a:r>
            <a:r>
              <a:rPr lang="en-US" sz="2400" spc="12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for </a:t>
            </a:r>
            <a:r>
              <a:rPr lang="en-US" sz="2400" spc="19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commencement </a:t>
            </a:r>
            <a:r>
              <a:rPr lang="en-US" sz="2400" spc="10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of </a:t>
            </a:r>
            <a:r>
              <a:rPr lang="en-US" sz="2400" spc="22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  </a:t>
            </a:r>
            <a:r>
              <a:rPr lang="en-US" sz="2400" spc="21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maintenance</a:t>
            </a:r>
            <a:r>
              <a:rPr lang="en-US" sz="2400" spc="-5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and</a:t>
            </a:r>
            <a:r>
              <a:rPr lang="en-US" sz="2400" spc="-5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7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cure</a:t>
            </a:r>
            <a:r>
              <a:rPr lang="en-US" sz="2400" spc="-5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obligation</a:t>
            </a:r>
            <a:endParaRPr lang="en-US" sz="2400" dirty="0"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latin typeface="Franklin Gothic Medium" panose="020B0603020102020204" pitchFamily="34" charset="0"/>
                <a:cs typeface="Palatino Linotype"/>
              </a:rPr>
              <a:t>Seaman has 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no</a:t>
            </a:r>
            <a:r>
              <a:rPr lang="en-US" sz="2400" spc="60" dirty="0" smtClean="0"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35" dirty="0" smtClean="0">
                <a:latin typeface="Franklin Gothic Medium" panose="020B0603020102020204" pitchFamily="34" charset="0"/>
                <a:cs typeface="Palatino Linotype"/>
              </a:rPr>
              <a:t>obligation </a:t>
            </a:r>
            <a:r>
              <a:rPr lang="en-US" sz="2400" spc="17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to </a:t>
            </a:r>
            <a:r>
              <a:rPr lang="en-US" sz="2400" spc="9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supply </a:t>
            </a:r>
            <a:r>
              <a:rPr lang="en-US" sz="2400" spc="11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updated </a:t>
            </a:r>
            <a:r>
              <a:rPr lang="en-US" sz="2400" spc="15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records </a:t>
            </a:r>
            <a:r>
              <a:rPr lang="en-US" sz="2400" spc="1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before  </a:t>
            </a:r>
            <a:r>
              <a:rPr lang="en-US" sz="2400" spc="15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receiving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229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each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3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new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9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installment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0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of</a:t>
            </a:r>
            <a:r>
              <a:rPr lang="en-US" sz="2400" spc="-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21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maintenance</a:t>
            </a:r>
            <a:endParaRPr lang="en-US" sz="2400" dirty="0"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algn="just"/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43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6"/>
            <a:ext cx="10570464" cy="12926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kern="800" spc="35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The </a:t>
            </a:r>
            <a:r>
              <a:rPr lang="en-US" sz="2800" kern="800" spc="204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Collateral </a:t>
            </a:r>
            <a:r>
              <a:rPr lang="en-US" sz="2800" kern="800" spc="254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Source Rule</a:t>
            </a:r>
            <a:r>
              <a:rPr lang="en-US" sz="2800" kern="800" spc="-225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i="1" kern="800" spc="45" dirty="0">
                <a:latin typeface="Franklin Gothic Medium" panose="020B0603020102020204" pitchFamily="34" charset="0"/>
                <a:cs typeface="Georgia"/>
              </a:rPr>
              <a:t>Blanchard </a:t>
            </a:r>
            <a:r>
              <a:rPr lang="en-US" sz="2800" i="1" kern="800" spc="40" dirty="0">
                <a:latin typeface="Franklin Gothic Medium" panose="020B0603020102020204" pitchFamily="34" charset="0"/>
                <a:cs typeface="Georgia"/>
              </a:rPr>
              <a:t>v. </a:t>
            </a:r>
            <a:r>
              <a:rPr lang="en-US" sz="2800" i="1" kern="800" spc="65" dirty="0">
                <a:latin typeface="Franklin Gothic Medium" panose="020B0603020102020204" pitchFamily="34" charset="0"/>
                <a:cs typeface="Georgia"/>
              </a:rPr>
              <a:t>United </a:t>
            </a:r>
            <a:r>
              <a:rPr lang="en-US" sz="2800" i="1" kern="800" spc="25" dirty="0">
                <a:latin typeface="Franklin Gothic Medium" panose="020B0603020102020204" pitchFamily="34" charset="0"/>
                <a:cs typeface="Georgia"/>
              </a:rPr>
              <a:t>States</a:t>
            </a:r>
            <a:r>
              <a:rPr lang="en-US" sz="2800" kern="800" spc="25" dirty="0">
                <a:latin typeface="Franklin Gothic Medium" panose="020B0603020102020204" pitchFamily="34" charset="0"/>
              </a:rPr>
              <a:t>, </a:t>
            </a:r>
            <a:r>
              <a:rPr lang="en-US" sz="2800" kern="800" spc="90" dirty="0">
                <a:latin typeface="Franklin Gothic Medium" panose="020B0603020102020204" pitchFamily="34" charset="0"/>
              </a:rPr>
              <a:t>2014 </a:t>
            </a:r>
            <a:r>
              <a:rPr lang="en-US" sz="2800" kern="800" spc="290" dirty="0">
                <a:latin typeface="Franklin Gothic Medium" panose="020B0603020102020204" pitchFamily="34" charset="0"/>
              </a:rPr>
              <a:t>U.S. </a:t>
            </a:r>
            <a:r>
              <a:rPr lang="en-US" sz="2800" kern="800" spc="195" dirty="0">
                <a:latin typeface="Franklin Gothic Medium" panose="020B0603020102020204" pitchFamily="34" charset="0"/>
              </a:rPr>
              <a:t>Dist. </a:t>
            </a:r>
            <a:r>
              <a:rPr lang="en-US" sz="2800" kern="800" spc="400" dirty="0">
                <a:latin typeface="Franklin Gothic Medium" panose="020B0603020102020204" pitchFamily="34" charset="0"/>
              </a:rPr>
              <a:t>LEXIS </a:t>
            </a:r>
            <a:r>
              <a:rPr lang="en-US" sz="2800" kern="800" spc="25" dirty="0">
                <a:latin typeface="Franklin Gothic Medium" panose="020B0603020102020204" pitchFamily="34" charset="0"/>
              </a:rPr>
              <a:t>131958,  </a:t>
            </a:r>
            <a:r>
              <a:rPr lang="en-US" sz="2800" kern="800" spc="90" dirty="0">
                <a:latin typeface="Franklin Gothic Medium" panose="020B0603020102020204" pitchFamily="34" charset="0"/>
              </a:rPr>
              <a:t>2014 </a:t>
            </a:r>
            <a:r>
              <a:rPr lang="en-US" sz="2800" kern="800" spc="540" dirty="0">
                <a:latin typeface="Franklin Gothic Medium" panose="020B0603020102020204" pitchFamily="34" charset="0"/>
              </a:rPr>
              <a:t>AMC </a:t>
            </a:r>
            <a:r>
              <a:rPr lang="en-US" sz="2800" kern="800" spc="135" dirty="0">
                <a:latin typeface="Franklin Gothic Medium" panose="020B0603020102020204" pitchFamily="34" charset="0"/>
              </a:rPr>
              <a:t>2888 </a:t>
            </a:r>
            <a:r>
              <a:rPr lang="en-US" sz="2800" kern="800" spc="265" dirty="0">
                <a:latin typeface="Franklin Gothic Medium" panose="020B0603020102020204" pitchFamily="34" charset="0"/>
              </a:rPr>
              <a:t>(W.D. </a:t>
            </a:r>
            <a:r>
              <a:rPr lang="en-US" sz="2800" kern="800" spc="254" dirty="0">
                <a:latin typeface="Franklin Gothic Medium" panose="020B0603020102020204" pitchFamily="34" charset="0"/>
              </a:rPr>
              <a:t>La. </a:t>
            </a:r>
            <a:r>
              <a:rPr lang="en-US" sz="2800" kern="800" spc="220" dirty="0">
                <a:latin typeface="Franklin Gothic Medium" panose="020B0603020102020204" pitchFamily="34" charset="0"/>
              </a:rPr>
              <a:t>Sept.</a:t>
            </a:r>
            <a:r>
              <a:rPr lang="en-US" sz="2800" kern="800" spc="-245" dirty="0">
                <a:latin typeface="Franklin Gothic Medium" panose="020B0603020102020204" pitchFamily="34" charset="0"/>
              </a:rPr>
              <a:t> </a:t>
            </a:r>
            <a:r>
              <a:rPr lang="en-US" sz="2800" kern="800" spc="40" dirty="0">
                <a:latin typeface="Franklin Gothic Medium" panose="020B0603020102020204" pitchFamily="34" charset="0"/>
              </a:rPr>
              <a:t>19, </a:t>
            </a:r>
            <a:r>
              <a:rPr lang="en-US" sz="2800" kern="800" spc="50" dirty="0">
                <a:latin typeface="Franklin Gothic Medium" panose="020B0603020102020204" pitchFamily="34" charset="0"/>
              </a:rPr>
              <a:t>2014)</a:t>
            </a: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773936"/>
            <a:ext cx="10497312" cy="6278642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1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USACE vessel's wake caused injury to </a:t>
            </a:r>
            <a:r>
              <a:rPr lang="en-US" sz="2400" spc="13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third-party </a:t>
            </a:r>
            <a:r>
              <a:rPr lang="en-US" sz="2400" spc="135" dirty="0" err="1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pushboat’s</a:t>
            </a:r>
            <a:r>
              <a:rPr lang="en-US" sz="2400" spc="13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deckhand </a:t>
            </a:r>
            <a:r>
              <a:rPr lang="en-US" sz="2400" spc="13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– </a:t>
            </a:r>
            <a:r>
              <a:rPr lang="en-US" sz="2400" spc="135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USA </a:t>
            </a:r>
            <a:r>
              <a:rPr lang="en-US" sz="2400" spc="135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found 100% at </a:t>
            </a:r>
            <a:r>
              <a:rPr lang="en-US" sz="2400" spc="135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fault at trial</a:t>
            </a:r>
            <a:endParaRPr lang="en-US" sz="2400" spc="135" dirty="0">
              <a:solidFill>
                <a:srgbClr val="FF0000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Plaintiff claimed </a:t>
            </a:r>
            <a:r>
              <a:rPr lang="en-US" sz="2400" spc="1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past medical </a:t>
            </a: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expenses and </a:t>
            </a:r>
            <a:r>
              <a:rPr lang="en-US" sz="2400" spc="160" dirty="0" err="1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pushboat</a:t>
            </a: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1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owner </a:t>
            </a: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cross-claimed against USA for contribution </a:t>
            </a:r>
            <a:r>
              <a:rPr lang="en-US" sz="2400" spc="1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for maintenance </a:t>
            </a: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and cure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24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USA argued </a:t>
            </a:r>
            <a:r>
              <a:rPr lang="en-US" sz="2400" spc="2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it was paying twice for the same </a:t>
            </a:r>
            <a:r>
              <a:rPr lang="en-US" sz="2400" spc="24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damages</a:t>
            </a:r>
            <a:r>
              <a:rPr lang="en-US" sz="2400" spc="2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, which would run afoul of the policy to  avoid “</a:t>
            </a:r>
            <a:r>
              <a:rPr lang="en-US" sz="2400" spc="240" dirty="0" err="1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overdeterrence</a:t>
            </a:r>
            <a:r>
              <a:rPr lang="en-US" sz="2400" spc="2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and overcompensation.”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Collateral Source Rule 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applied</a:t>
            </a:r>
            <a:r>
              <a:rPr lang="en-US" sz="2400" spc="60" dirty="0" smtClean="0">
                <a:latin typeface="Franklin Gothic Medium" panose="020B0603020102020204" pitchFamily="34" charset="0"/>
                <a:cs typeface="Palatino Linotype"/>
              </a:rPr>
              <a:t>, although potentially “troubling,” USA ordered to play plaintiff’s damages and contribution to </a:t>
            </a:r>
            <a:r>
              <a:rPr lang="en-US" sz="2400" spc="60" dirty="0" err="1" smtClean="0">
                <a:latin typeface="Franklin Gothic Medium" panose="020B0603020102020204" pitchFamily="34" charset="0"/>
                <a:cs typeface="Palatino Linotype"/>
              </a:rPr>
              <a:t>pushboat</a:t>
            </a:r>
            <a:r>
              <a:rPr lang="en-US" sz="2400" spc="60" dirty="0" smtClean="0">
                <a:latin typeface="Franklin Gothic Medium" panose="020B0603020102020204" pitchFamily="34" charset="0"/>
                <a:cs typeface="Palatino Linotype"/>
              </a:rPr>
              <a:t> owner</a:t>
            </a:r>
            <a:endParaRPr lang="en-US" sz="2400" spc="60" dirty="0"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algn="just"/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6"/>
            <a:ext cx="10570464" cy="17235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kern="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Procedure for compelling maintenance and cure </a:t>
            </a: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i="1" kern="800" dirty="0">
                <a:latin typeface="Franklin Gothic Medium" panose="020B0603020102020204" pitchFamily="34" charset="0"/>
              </a:rPr>
              <a:t>Helix Energy Solutions Group, Inc. v. Howard</a:t>
            </a:r>
            <a:r>
              <a:rPr lang="en-US" sz="2800" kern="800" dirty="0">
                <a:latin typeface="Franklin Gothic Medium" panose="020B0603020102020204" pitchFamily="34" charset="0"/>
              </a:rPr>
              <a:t>,  452 S.W.3d 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>40</a:t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r>
              <a:rPr lang="en-US" sz="2800" kern="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kern="800" dirty="0">
                <a:latin typeface="Franklin Gothic Medium" panose="020B0603020102020204" pitchFamily="34" charset="0"/>
              </a:rPr>
              <a:t>(Tex. App. Houston-14th Dist. 2014)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2084832"/>
            <a:ext cx="10570464" cy="5170646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135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Texas state law </a:t>
            </a:r>
            <a:r>
              <a:rPr lang="en-US" sz="2400" spc="1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applied to procedural issue of  whether plaintiff could bring </a:t>
            </a:r>
            <a:r>
              <a:rPr lang="en-US" sz="2400" spc="13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“Motion </a:t>
            </a:r>
            <a:r>
              <a:rPr lang="en-US" sz="2400" spc="135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to </a:t>
            </a:r>
            <a:r>
              <a:rPr lang="en-US" sz="2400" spc="135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Compel” payment of M&amp;C</a:t>
            </a:r>
            <a:endParaRPr lang="en-US" sz="2400" spc="135" dirty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1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Trial court's order compelling M&amp;C = </a:t>
            </a:r>
            <a:r>
              <a:rPr lang="en-US" sz="2400" spc="1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mandatory injunction</a:t>
            </a:r>
            <a:endParaRPr lang="en-US" sz="2400" spc="160" dirty="0">
              <a:solidFill>
                <a:srgbClr val="FF0000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24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Order compelling M&amp;C failed to comply with Texas  Rule of Civil Procedure 683 and was void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latin typeface="Franklin Gothic Medium" panose="020B0603020102020204" pitchFamily="34" charset="0"/>
                <a:cs typeface="Palatino Linotype"/>
              </a:rPr>
              <a:t>Seaman seeking relief </a:t>
            </a: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must</a:t>
            </a:r>
            <a:r>
              <a:rPr lang="en-US" sz="2400" spc="60" dirty="0">
                <a:latin typeface="Franklin Gothic Medium" panose="020B0603020102020204" pitchFamily="34" charset="0"/>
                <a:cs typeface="Palatino Linotype"/>
              </a:rPr>
              <a:t> file MSJ or seek M&amp;C </a:t>
            </a:r>
            <a:r>
              <a:rPr lang="en-US" sz="2400" spc="60" dirty="0" smtClean="0">
                <a:latin typeface="Franklin Gothic Medium" panose="020B0603020102020204" pitchFamily="34" charset="0"/>
                <a:cs typeface="Palatino Linotype"/>
              </a:rPr>
              <a:t>trial </a:t>
            </a:r>
            <a:r>
              <a:rPr lang="en-US" sz="2400" spc="60" dirty="0">
                <a:latin typeface="Franklin Gothic Medium" panose="020B0603020102020204" pitchFamily="34" charset="0"/>
                <a:cs typeface="Palatino Linotype"/>
              </a:rPr>
              <a:t>on the merits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algn="just"/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3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6"/>
            <a:ext cx="10570464" cy="17235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kern="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The automatic bankruptcy stay and maintenance and cure </a:t>
            </a:r>
            <a:r>
              <a:rPr lang="en-US" sz="2800" kern="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claims </a:t>
            </a:r>
            <a:r>
              <a:rPr lang="en-US" sz="2800" i="1" kern="800" dirty="0">
                <a:latin typeface="Franklin Gothic Medium" panose="020B0603020102020204" pitchFamily="34" charset="0"/>
              </a:rPr>
              <a:t>Bratkowski v. Cal Dive Int'l, Inc.</a:t>
            </a:r>
            <a:r>
              <a:rPr lang="en-US" sz="2800" kern="800" dirty="0">
                <a:latin typeface="Franklin Gothic Medium" panose="020B0603020102020204" pitchFamily="34" charset="0"/>
              </a:rPr>
              <a:t>, 2015 U.S. Dist. LEXIS 51643 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/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r>
              <a:rPr lang="en-US" sz="2800" kern="800" dirty="0" smtClean="0">
                <a:latin typeface="Franklin Gothic Medium" panose="020B0603020102020204" pitchFamily="34" charset="0"/>
              </a:rPr>
              <a:t>(</a:t>
            </a:r>
            <a:r>
              <a:rPr lang="en-US" sz="2800" kern="800" dirty="0">
                <a:latin typeface="Franklin Gothic Medium" panose="020B0603020102020204" pitchFamily="34" charset="0"/>
              </a:rPr>
              <a:t>E.D. La. Apr. 20, 2015)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773937"/>
            <a:ext cx="10570464" cy="5970865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latin typeface="Franklin Gothic Medium" panose="020B0603020102020204" pitchFamily="34" charset="0"/>
                <a:cs typeface="Palatino Linotype"/>
              </a:rPr>
              <a:t>Seaman filed suit under the Jones Act and for maintenance and cure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Employer filed for Chapter 11 bankruptcy one month later and terminated ongoing maintenance and curative treatment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Employer invoked the automatic bankruptcy stay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under 11 U.S.C. § 362(a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)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The automatic stay 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suspended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the district court’s “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authority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to continue the judicial proceedings pending against the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debtor.”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required to seek relief from the stay in the bankruptcy court, but district court noted “ongoing” duty to pay maintenance and cure</a:t>
            </a: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algn="just"/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2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6"/>
            <a:ext cx="10570464" cy="17235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kern="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Direct actions against insurers for maintenance and cure </a:t>
            </a: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i="1" kern="800" dirty="0" smtClean="0">
                <a:latin typeface="Franklin Gothic Medium" panose="020B0603020102020204" pitchFamily="34" charset="0"/>
              </a:rPr>
              <a:t>Bratkowski </a:t>
            </a:r>
            <a:r>
              <a:rPr lang="en-US" sz="2800" i="1" kern="800" dirty="0">
                <a:latin typeface="Franklin Gothic Medium" panose="020B0603020102020204" pitchFamily="34" charset="0"/>
              </a:rPr>
              <a:t>v. Aspen Ins. UK, Ltd.</a:t>
            </a:r>
            <a:r>
              <a:rPr lang="en-US" sz="2800" kern="800" dirty="0">
                <a:latin typeface="Franklin Gothic Medium" panose="020B0603020102020204" pitchFamily="34" charset="0"/>
              </a:rPr>
              <a:t>, 2015 U.S. Dist. LEXIS 78536, 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/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r>
              <a:rPr lang="en-US" sz="2800" kern="800" dirty="0" smtClean="0">
                <a:latin typeface="Franklin Gothic Medium" panose="020B0603020102020204" pitchFamily="34" charset="0"/>
              </a:rPr>
              <a:t>2015 </a:t>
            </a:r>
            <a:r>
              <a:rPr lang="en-US" sz="2800" kern="800" dirty="0">
                <a:latin typeface="Franklin Gothic Medium" panose="020B0603020102020204" pitchFamily="34" charset="0"/>
              </a:rPr>
              <a:t>AMC 1567 (E.D. La. 2015)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773937"/>
            <a:ext cx="10570464" cy="5601533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latin typeface="Franklin Gothic Medium" panose="020B0603020102020204" pitchFamily="34" charset="0"/>
                <a:cs typeface="Palatino Linotype"/>
              </a:rPr>
              <a:t>Following employer filing bankruptcy, seaman brought suit under Louisiana Direct Action statute against insurer for maintenance and cure</a:t>
            </a:r>
          </a:p>
          <a:p>
            <a:pPr algn="l"/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Insurer argued that Louisiana direct action was not applicable – the accident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occurred on the high seas on a vessel located on the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OCS,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not within the territorial waters of the State of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Louisiana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MSJ denied - genuine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issues of material fact remained as to whether the failure to pay maintenance and cure </a:t>
            </a: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resulted in an injury that “occurred in Louisiana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.”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algn="just"/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5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6"/>
            <a:ext cx="10570464" cy="17235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kern="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Borrowed Servant Doctrine and the maintenance and cure obligation </a:t>
            </a:r>
            <a:r>
              <a:rPr lang="en-US" sz="2800" i="1" kern="800" dirty="0" smtClean="0">
                <a:latin typeface="Franklin Gothic Medium" panose="020B0603020102020204" pitchFamily="34" charset="0"/>
              </a:rPr>
              <a:t>In </a:t>
            </a:r>
            <a:r>
              <a:rPr lang="en-US" sz="2800" i="1" kern="800" dirty="0">
                <a:latin typeface="Franklin Gothic Medium" panose="020B0603020102020204" pitchFamily="34" charset="0"/>
              </a:rPr>
              <a:t>re Weeks Marine, Inc.</a:t>
            </a:r>
            <a:r>
              <a:rPr lang="en-US" sz="2800" kern="800" dirty="0">
                <a:latin typeface="Franklin Gothic Medium" panose="020B0603020102020204" pitchFamily="34" charset="0"/>
              </a:rPr>
              <a:t>, 2015 U.S. Dist. LEXIS 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>8489,</a:t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r>
              <a:rPr lang="en-US" sz="2800" kern="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kern="800" dirty="0">
                <a:latin typeface="Franklin Gothic Medium" panose="020B0603020102020204" pitchFamily="34" charset="0"/>
              </a:rPr>
              <a:t>2015 AMC 507 (M.D. La. 2015)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773937"/>
            <a:ext cx="10415016" cy="6340197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Shipowner entered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into a contract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with a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staffing service agency, in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which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would provide supplemental staffing of workers for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shipowner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laintiff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signed an Employment Agreement with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staffing agency to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work as a crane operator for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shipowner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Plaintiff was injured while working for shipowner, staffing agency initially paid benefits and thereafter sought to terminate because plaintiff was a “borrowed servant” of the shipowner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Applying the 9 factors in </a:t>
            </a:r>
            <a:r>
              <a:rPr lang="en-US" sz="2400" i="1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Ruiz </a:t>
            </a:r>
            <a:r>
              <a:rPr lang="en-US" sz="2400" i="1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v. Shell Oil Co</a:t>
            </a:r>
            <a:r>
              <a:rPr lang="en-US" sz="2400" i="1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.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, district court found plaintiff to be a </a:t>
            </a:r>
            <a:r>
              <a:rPr lang="en-US" sz="2400" spc="60" dirty="0" smtClean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borrowed servant of shipowner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– staffing agency’s obligation to pay M&amp;C terminated, shipowner ordered to institute payment</a:t>
            </a:r>
            <a:endParaRPr lang="en-US" sz="2400" i="1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algn="just"/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8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7"/>
            <a:ext cx="10570464" cy="17235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kern="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When is Maximum Medical Improvement reached? </a:t>
            </a: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r>
              <a:rPr lang="en-US" sz="2800" i="1" kern="800" dirty="0" smtClean="0">
                <a:latin typeface="Franklin Gothic Medium" panose="020B0603020102020204" pitchFamily="34" charset="0"/>
              </a:rPr>
              <a:t>Hedges </a:t>
            </a:r>
            <a:r>
              <a:rPr lang="en-US" sz="2800" i="1" kern="800" dirty="0">
                <a:latin typeface="Franklin Gothic Medium" panose="020B0603020102020204" pitchFamily="34" charset="0"/>
              </a:rPr>
              <a:t>v. Foss Mar. Co.</a:t>
            </a:r>
            <a:r>
              <a:rPr lang="en-US" sz="2800" kern="800" dirty="0">
                <a:latin typeface="Franklin Gothic Medium" panose="020B0603020102020204" pitchFamily="34" charset="0"/>
              </a:rPr>
              <a:t>, 2015 U.S. Dist. LEXIS 10510 </a:t>
            </a:r>
            <a:r>
              <a:rPr lang="en-US" sz="2800" kern="800" dirty="0" smtClean="0">
                <a:latin typeface="Franklin Gothic Medium" panose="020B0603020102020204" pitchFamily="34" charset="0"/>
              </a:rPr>
              <a:t/>
            </a:r>
            <a:br>
              <a:rPr lang="en-US" sz="2800" kern="800" dirty="0" smtClean="0">
                <a:latin typeface="Franklin Gothic Medium" panose="020B0603020102020204" pitchFamily="34" charset="0"/>
              </a:rPr>
            </a:br>
            <a:r>
              <a:rPr lang="en-US" sz="2800" kern="800" dirty="0" smtClean="0">
                <a:latin typeface="Franklin Gothic Medium" panose="020B0603020102020204" pitchFamily="34" charset="0"/>
              </a:rPr>
              <a:t>(</a:t>
            </a:r>
            <a:r>
              <a:rPr lang="en-US" sz="2800" kern="800" dirty="0">
                <a:latin typeface="Franklin Gothic Medium" panose="020B0603020102020204" pitchFamily="34" charset="0"/>
              </a:rPr>
              <a:t>W.D. Wash. Jan. 29, 2015)</a:t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581913"/>
            <a:ext cx="10332720" cy="6401753"/>
          </a:xfrm>
        </p:spPr>
        <p:txBody>
          <a:bodyPr/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Seaman had undergone five surgeries for his lower back and was recommended a surgical, trial spinal chord stimulator implant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SCS =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“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an implanted, programmable neurotransmitter that </a:t>
            </a:r>
            <a:r>
              <a:rPr lang="en-US" sz="2400" spc="60" dirty="0">
                <a:solidFill>
                  <a:srgbClr val="FF0000"/>
                </a:solidFill>
                <a:latin typeface="Franklin Gothic Medium" panose="020B0603020102020204" pitchFamily="34" charset="0"/>
                <a:cs typeface="Palatino Linotype"/>
              </a:rPr>
              <a:t>interrupts pain signals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 to the brain by delivering small electrical impulses to the spinal column through stimulation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leads.”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Employer’s expert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stated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that stimulator </a:t>
            </a:r>
            <a:r>
              <a:rPr lang="en-US" sz="2400" spc="60" dirty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was a palliative technique that did not address the cause of the patient's </a:t>
            </a:r>
            <a:r>
              <a:rPr lang="en-US" sz="2400" spc="60" dirty="0" smtClean="0">
                <a:solidFill>
                  <a:srgbClr val="212121"/>
                </a:solidFill>
                <a:latin typeface="Franklin Gothic Medium" panose="020B0603020102020204" pitchFamily="34" charset="0"/>
                <a:cs typeface="Palatino Linotype"/>
              </a:rPr>
              <a:t>pain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spc="6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Franklin Gothic Medium" panose="020B0603020102020204" pitchFamily="34" charset="0"/>
              </a:rPr>
              <a:t>“Even </a:t>
            </a:r>
            <a:r>
              <a:rPr lang="en-US" sz="2400" dirty="0">
                <a:latin typeface="Franklin Gothic Medium" panose="020B0603020102020204" pitchFamily="34" charset="0"/>
              </a:rPr>
              <a:t>if the distinction between curative and palliative treatment is relevant before maximum cure has been reached, </a:t>
            </a:r>
            <a:r>
              <a:rPr lang="en-US" sz="24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cure includes all treatment that improves function</a:t>
            </a:r>
            <a:r>
              <a:rPr lang="en-US" sz="2400" dirty="0">
                <a:latin typeface="Franklin Gothic Medium" panose="020B0603020102020204" pitchFamily="34" charset="0"/>
              </a:rPr>
              <a:t>. A treatment is curative even if the increased function is accomplished primarily through pain </a:t>
            </a:r>
            <a:r>
              <a:rPr lang="en-US" sz="2400" dirty="0" smtClean="0">
                <a:latin typeface="Franklin Gothic Medium" panose="020B0603020102020204" pitchFamily="34" charset="0"/>
              </a:rPr>
              <a:t>relief”</a:t>
            </a:r>
            <a:endParaRPr lang="en-US" sz="2400" spc="150" dirty="0" smtClean="0">
              <a:solidFill>
                <a:srgbClr val="212121"/>
              </a:solidFill>
              <a:latin typeface="Franklin Gothic Medium" panose="020B0603020102020204" pitchFamily="34" charset="0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7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73737"/>
            <a:ext cx="10570464" cy="110799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kern="800" dirty="0" smtClean="0">
                <a:latin typeface="Franklin Gothic Medium" panose="020B0603020102020204" pitchFamily="34" charset="0"/>
              </a:rPr>
              <a:t>The </a:t>
            </a:r>
            <a:r>
              <a:rPr lang="en-US" sz="4400" i="1" kern="800" dirty="0" err="1" smtClean="0">
                <a:latin typeface="Franklin Gothic Medium" panose="020B0603020102020204" pitchFamily="34" charset="0"/>
              </a:rPr>
              <a:t>McCorpen</a:t>
            </a:r>
            <a:r>
              <a:rPr lang="en-US" sz="4400" kern="800" dirty="0" smtClean="0">
                <a:latin typeface="Franklin Gothic Medium" panose="020B0603020102020204" pitchFamily="34" charset="0"/>
              </a:rPr>
              <a:t> Defense </a:t>
            </a:r>
            <a:r>
              <a:rPr lang="en-US" sz="2800" kern="800" dirty="0">
                <a:latin typeface="Franklin Gothic Medium" panose="020B0603020102020204" pitchFamily="34" charset="0"/>
              </a:rPr>
              <a:t/>
            </a:r>
            <a:br>
              <a:rPr lang="en-US" sz="2800" kern="800" dirty="0">
                <a:latin typeface="Franklin Gothic Medium" panose="020B0603020102020204" pitchFamily="34" charset="0"/>
              </a:rPr>
            </a:br>
            <a:endParaRPr lang="en-US" sz="2800" kern="8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1281733"/>
            <a:ext cx="10332720" cy="4547497"/>
          </a:xfrm>
        </p:spPr>
        <p:txBody>
          <a:bodyPr/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Franklin Gothic Medium" panose="020B0603020102020204" pitchFamily="34" charset="0"/>
              </a:rPr>
              <a:t>A </a:t>
            </a:r>
            <a:r>
              <a:rPr lang="en-US" sz="2400" dirty="0">
                <a:latin typeface="Franklin Gothic Medium" panose="020B0603020102020204" pitchFamily="34" charset="0"/>
              </a:rPr>
              <a:t>seaman who “knowingly fails to disclose a pre-existing physical disability during his or her pre-employment physical examination" may not recover maintenance and cure.” 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Franklin Gothic Medium" panose="020B0603020102020204" pitchFamily="34" charset="0"/>
              </a:rPr>
              <a:t>In </a:t>
            </a:r>
            <a:r>
              <a:rPr lang="en-US" sz="2400" dirty="0">
                <a:latin typeface="Franklin Gothic Medium" panose="020B0603020102020204" pitchFamily="34" charset="0"/>
              </a:rPr>
              <a:t>order to establish a </a:t>
            </a:r>
            <a:r>
              <a:rPr lang="en-US" sz="2400" i="1" dirty="0" err="1">
                <a:latin typeface="Franklin Gothic Medium" panose="020B0603020102020204" pitchFamily="34" charset="0"/>
              </a:rPr>
              <a:t>McCorpen</a:t>
            </a:r>
            <a:r>
              <a:rPr lang="en-US" sz="2400" dirty="0">
                <a:latin typeface="Franklin Gothic Medium" panose="020B0603020102020204" pitchFamily="34" charset="0"/>
              </a:rPr>
              <a:t> defense, an employer must show that (1) the claimant intentionally misrepresented or concealed medical facts; (2) the non-disclosed facts were material to the employer's decision to hire the claimant; and (3) a connection exists between the withheld information and the injury complained of in the </a:t>
            </a:r>
            <a:r>
              <a:rPr lang="en-US" sz="2400" dirty="0" smtClean="0">
                <a:latin typeface="Franklin Gothic Medium" panose="020B0603020102020204" pitchFamily="34" charset="0"/>
              </a:rPr>
              <a:t>lawsuit.</a:t>
            </a: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spc="150" dirty="0" smtClean="0">
              <a:solidFill>
                <a:srgbClr val="212121"/>
              </a:solidFill>
              <a:latin typeface="Palatino Linotype"/>
              <a:cs typeface="Palatino Linotype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000" dirty="0">
              <a:latin typeface="Palatino Linotype"/>
              <a:cs typeface="Palatino Linotype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7177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1539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</vt:lpstr>
      <vt:lpstr>Courier New</vt:lpstr>
      <vt:lpstr>Franklin Gothic Medium</vt:lpstr>
      <vt:lpstr>Georgia</vt:lpstr>
      <vt:lpstr>Palatino Linotype</vt:lpstr>
      <vt:lpstr>Verdana</vt:lpstr>
      <vt:lpstr>1_Office Theme</vt:lpstr>
      <vt:lpstr>Maintenance and Cure Update</vt:lpstr>
      <vt:lpstr>The ongoing maintenance and cure obligation   Arctic Storm, Inc. v. Madrid, 2015 U.S. Dist. LEXIS  102323  (W.D. Wash. May 22, 2015)</vt:lpstr>
      <vt:lpstr>The Collateral Source Rule  Blanchard v. United States, 2014 U.S. Dist. LEXIS 131958,  2014 AMC 2888 (W.D. La. Sept. 19, 2014)</vt:lpstr>
      <vt:lpstr>Procedure for compelling maintenance and cure  Helix Energy Solutions Group, Inc. v. Howard,  452 S.W.3d 40  (Tex. App. Houston-14th Dist. 2014) </vt:lpstr>
      <vt:lpstr>The automatic bankruptcy stay and maintenance and cure claims Bratkowski v. Cal Dive Int'l, Inc., 2015 U.S. Dist. LEXIS 51643  (E.D. La. Apr. 20, 2015) </vt:lpstr>
      <vt:lpstr>Direct actions against insurers for maintenance and cure  Bratkowski v. Aspen Ins. UK, Ltd., 2015 U.S. Dist. LEXIS 78536,  2015 AMC 1567 (E.D. La. 2015) </vt:lpstr>
      <vt:lpstr>Borrowed Servant Doctrine and the maintenance and cure obligation In re Weeks Marine, Inc., 2015 U.S. Dist. LEXIS 8489,  2015 AMC 507 (M.D. La. 2015) </vt:lpstr>
      <vt:lpstr>When is Maximum Medical Improvement reached?  Hedges v. Foss Mar. Co., 2015 U.S. Dist. LEXIS 10510  (W.D. Wash. Jan. 29, 2015) </vt:lpstr>
      <vt:lpstr>The McCorpen Defense  </vt:lpstr>
      <vt:lpstr>Meche v. Doucet, 777 F.3d 237 (5th Cir. 2015) </vt:lpstr>
      <vt:lpstr>Bosarge v. Cheramie Marine LLC, 2015 U.S. Dist. LEXIS 101768  (E.D. La. Aug. 4, 2015) </vt:lpstr>
      <vt:lpstr>Foret v. St. June, LLC, 2014 U.S. Dist. LEXIS 127317  (E.D. La. Sept. 11, 2014) </vt:lpstr>
      <vt:lpstr>Punitive Damages Campbell v. Offshore Liftboats, LLC, 2015 U.S. Dist. LEXIS 34981, 2015 AMC 1075 (E.D. La. March 20, 2015)  </vt:lpstr>
      <vt:lpstr>Hicks v. Tug Patriot, 783 F.3d 939 (2d Cir. 2015)   </vt:lpstr>
      <vt:lpstr>Hicks v. Tug Patriot, 783 F.3d 939 (2d Cir. 2015), cont’d   </vt:lpstr>
      <vt:lpstr>Jefferson v. Baywater Drilling, LLC, 2015 U.S. Dist. LEXIS 9314,  2015 AMC 571 (E.D. La. Jan. 27, 2015)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and Cure Update</dc:title>
  <dc:creator>Aaron Greenbaum</dc:creator>
  <cp:lastModifiedBy>Aaron Greenbaum</cp:lastModifiedBy>
  <cp:revision>95</cp:revision>
  <dcterms:created xsi:type="dcterms:W3CDTF">2015-10-08T23:01:34Z</dcterms:created>
  <dcterms:modified xsi:type="dcterms:W3CDTF">2015-10-09T01:18:24Z</dcterms:modified>
</cp:coreProperties>
</file>