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slideLayouts/slideLayout4.xml" ContentType="application/vnd.openxmlformats-officedocument.presentationml.slideLayout+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Default Extension="png" ContentType="image/png"/>
  <Default Extension="jpeg" ContentType="image/jpeg"/>
  <Default Extension="rels" ContentType="application/vnd.openxmlformats-package.relationships+xml"/>
  <Default Extension="xml" ContentType="application/xml"/>
  <Default Extension="gif" ContentType="image/gif"/>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7" r:id="rId3"/>
    <p:sldId id="258" r:id="rId4"/>
    <p:sldId id="261" r:id="rId5"/>
    <p:sldId id="259" r:id="rId6"/>
    <p:sldId id="260" r:id="rId7"/>
    <p:sldId id="262" r:id="rId8"/>
    <p:sldId id="263" r:id="rId9"/>
    <p:sldId id="264" r:id="rId10"/>
    <p:sldId id="265" r:id="rId11"/>
    <p:sldId id="339" r:id="rId12"/>
    <p:sldId id="275" r:id="rId13"/>
    <p:sldId id="266" r:id="rId14"/>
    <p:sldId id="267" r:id="rId15"/>
    <p:sldId id="268" r:id="rId16"/>
    <p:sldId id="327" r:id="rId17"/>
    <p:sldId id="328" r:id="rId18"/>
    <p:sldId id="329" r:id="rId19"/>
    <p:sldId id="330" r:id="rId20"/>
    <p:sldId id="331" r:id="rId21"/>
    <p:sldId id="340" r:id="rId22"/>
    <p:sldId id="272" r:id="rId23"/>
    <p:sldId id="322" r:id="rId24"/>
    <p:sldId id="323" r:id="rId25"/>
    <p:sldId id="324" r:id="rId26"/>
    <p:sldId id="325" r:id="rId27"/>
    <p:sldId id="326" r:id="rId28"/>
    <p:sldId id="332" r:id="rId29"/>
    <p:sldId id="333" r:id="rId30"/>
    <p:sldId id="273" r:id="rId31"/>
    <p:sldId id="274" r:id="rId32"/>
    <p:sldId id="277" r:id="rId33"/>
    <p:sldId id="335" r:id="rId34"/>
    <p:sldId id="334" r:id="rId35"/>
    <p:sldId id="336" r:id="rId36"/>
    <p:sldId id="337" r:id="rId37"/>
    <p:sldId id="338" r:id="rId38"/>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6" autoAdjust="0"/>
    <p:restoredTop sz="94631" autoAdjust="0"/>
  </p:normalViewPr>
  <p:slideViewPr>
    <p:cSldViewPr>
      <p:cViewPr varScale="1">
        <p:scale>
          <a:sx n="122" d="100"/>
          <a:sy n="122" d="100"/>
        </p:scale>
        <p:origin x="1284" y="102"/>
      </p:cViewPr>
      <p:guideLst>
        <p:guide orient="horz" pos="2160"/>
        <p:guide pos="2880"/>
      </p:guideLst>
    </p:cSldViewPr>
  </p:slideViewPr>
  <p:outlineViewPr>
    <p:cViewPr>
      <p:scale>
        <a:sx n="33" d="100"/>
        <a:sy n="33" d="100"/>
      </p:scale>
      <p:origin x="0" y="6950"/>
    </p:cViewPr>
  </p:outlineViewPr>
  <p:notesTextViewPr>
    <p:cViewPr>
      <p:scale>
        <a:sx n="100" d="100"/>
        <a:sy n="100" d="100"/>
      </p:scale>
      <p:origin x="0" y="0"/>
    </p:cViewPr>
  </p:notesTextViewPr>
  <p:gridSpacing cx="76200" cy="76200"/>
</p:viewPr>
</file>

<file path=ppt/_rels/presentation.xml.rels>&#65279;<?xml version="1.0" encoding="UTF-8" standalone="yes"?>
<Relationships xmlns="http://schemas.openxmlformats.org/package/2006/relationships">
  <Relationship Id="rId2" Type="http://schemas.openxmlformats.org/officeDocument/2006/relationships/slide" Target="slides/slide1.xml" />
  <Relationship Id="rId3" Type="http://schemas.openxmlformats.org/officeDocument/2006/relationships/slide" Target="slides/slide2.xml" />
  <Relationship Id="rId4" Type="http://schemas.openxmlformats.org/officeDocument/2006/relationships/slide" Target="slides/slide3.xml" />
  <Relationship Id="rId5" Type="http://schemas.openxmlformats.org/officeDocument/2006/relationships/slide" Target="slides/slide4.xml" />
  <Relationship Id="rId6" Type="http://schemas.openxmlformats.org/officeDocument/2006/relationships/slide" Target="slides/slide5.xml" />
  <Relationship Id="rId7" Type="http://schemas.openxmlformats.org/officeDocument/2006/relationships/slide" Target="slides/slide6.xml" />
  <Relationship Id="rId8" Type="http://schemas.openxmlformats.org/officeDocument/2006/relationships/slide" Target="slides/slide7.xml" />
  <Relationship Id="rId9" Type="http://schemas.openxmlformats.org/officeDocument/2006/relationships/slide" Target="slides/slide8.xml" />
  <Relationship Id="rId10" Type="http://schemas.openxmlformats.org/officeDocument/2006/relationships/slide" Target="slides/slide9.xml" />
  <Relationship Id="rId11" Type="http://schemas.openxmlformats.org/officeDocument/2006/relationships/slide" Target="slides/slide10.xml" />
  <Relationship Id="rId12" Type="http://schemas.openxmlformats.org/officeDocument/2006/relationships/slide" Target="slides/slide11.xml" />
  <Relationship Id="rId13" Type="http://schemas.openxmlformats.org/officeDocument/2006/relationships/slide" Target="slides/slide12.xml" />
  <Relationship Id="rId14" Type="http://schemas.openxmlformats.org/officeDocument/2006/relationships/slide" Target="slides/slide13.xml" />
  <Relationship Id="rId15" Type="http://schemas.openxmlformats.org/officeDocument/2006/relationships/slide" Target="slides/slide14.xml" />
  <Relationship Id="rId16" Type="http://schemas.openxmlformats.org/officeDocument/2006/relationships/slide" Target="slides/slide15.xml" />
  <Relationship Id="rId17" Type="http://schemas.openxmlformats.org/officeDocument/2006/relationships/slide" Target="slides/slide16.xml" />
  <Relationship Id="rId18" Type="http://schemas.openxmlformats.org/officeDocument/2006/relationships/slide" Target="slides/slide17.xml" />
  <Relationship Id="rId19" Type="http://schemas.openxmlformats.org/officeDocument/2006/relationships/slide" Target="slides/slide18.xml" />
  <Relationship Id="rId20" Type="http://schemas.openxmlformats.org/officeDocument/2006/relationships/slide" Target="slides/slide19.xml" />
  <Relationship Id="rId21" Type="http://schemas.openxmlformats.org/officeDocument/2006/relationships/slide" Target="slides/slide20.xml" />
  <Relationship Id="rId22" Type="http://schemas.openxmlformats.org/officeDocument/2006/relationships/slide" Target="slides/slide21.xml" />
  <Relationship Id="rId23" Type="http://schemas.openxmlformats.org/officeDocument/2006/relationships/slide" Target="slides/slide22.xml" />
  <Relationship Id="rId24" Type="http://schemas.openxmlformats.org/officeDocument/2006/relationships/slide" Target="slides/slide23.xml" />
  <Relationship Id="rId25" Type="http://schemas.openxmlformats.org/officeDocument/2006/relationships/slide" Target="slides/slide24.xml" />
  <Relationship Id="rId26" Type="http://schemas.openxmlformats.org/officeDocument/2006/relationships/slide" Target="slides/slide25.xml" />
  <Relationship Id="rId27" Type="http://schemas.openxmlformats.org/officeDocument/2006/relationships/slide" Target="slides/slide26.xml" />
  <Relationship Id="rId28" Type="http://schemas.openxmlformats.org/officeDocument/2006/relationships/slide" Target="slides/slide27.xml" />
  <Relationship Id="rId29" Type="http://schemas.openxmlformats.org/officeDocument/2006/relationships/slide" Target="slides/slide28.xml" />
  <Relationship Id="rId30" Type="http://schemas.openxmlformats.org/officeDocument/2006/relationships/slide" Target="slides/slide29.xml" />
  <Relationship Id="rId31" Type="http://schemas.openxmlformats.org/officeDocument/2006/relationships/slide" Target="slides/slide30.xml" />
  <Relationship Id="rId32" Type="http://schemas.openxmlformats.org/officeDocument/2006/relationships/slide" Target="slides/slide31.xml" />
  <Relationship Id="rId33" Type="http://schemas.openxmlformats.org/officeDocument/2006/relationships/slide" Target="slides/slide32.xml" />
  <Relationship Id="rId34" Type="http://schemas.openxmlformats.org/officeDocument/2006/relationships/slide" Target="slides/slide33.xml" />
  <Relationship Id="rId35" Type="http://schemas.openxmlformats.org/officeDocument/2006/relationships/slide" Target="slides/slide34.xml" />
  <Relationship Id="rId36" Type="http://schemas.openxmlformats.org/officeDocument/2006/relationships/slide" Target="slides/slide35.xml" />
  <Relationship Id="rId37" Type="http://schemas.openxmlformats.org/officeDocument/2006/relationships/slide" Target="slides/slide36.xml" />
  <Relationship Id="rId38" Type="http://schemas.openxmlformats.org/officeDocument/2006/relationships/slide" Target="slides/slide37.xml" />
  <Relationship Id="rId39" Type="http://schemas.openxmlformats.org/officeDocument/2006/relationships/notesMaster" Target="notesMasters/notesMaster1.xml" />
  <Relationship Id="rId42" Type="http://schemas.openxmlformats.org/officeDocument/2006/relationships/theme" Target="theme/theme1.xml" />
  <Relationship Id="rId41" Type="http://schemas.openxmlformats.org/officeDocument/2006/relationships/viewProps" Target="viewProps.xml" />
  <Relationship Id="rId1" Type="http://schemas.openxmlformats.org/officeDocument/2006/relationships/slideMaster" Target="slideMasters/slideMaster1.xml" />
  <Relationship Id="rId40" Type="http://schemas.openxmlformats.org/officeDocument/2006/relationships/presProps" Target="presProps.xml" />
  <Relationship Id="rId43" Type="http://schemas.openxmlformats.org/officeDocument/2006/relationships/tableStyles" Target="tableStyles.xml" />
</Relationships>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pPr>
              <a:defRPr/>
            </a:pPr>
            <a:fld id="{12DF62BA-0A97-4572-B463-458840D8A205}" type="datetimeFigureOut">
              <a:rPr lang="en-US"/>
              <a:pPr>
                <a:defRPr/>
              </a:pPr>
              <a:t>10/12/2015</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ADB5498-E9AB-42FA-88DE-DFF3FD415231}" type="slidenum">
              <a:rPr lang="en-US" altLang="en-US"/>
              <a:pPr/>
              <a:t>‹#›</a:t>
            </a:fld>
            <a:endParaRPr lang="en-US" altLang="en-US"/>
          </a:p>
        </p:txBody>
      </p:sp>
    </p:spTree>
    <p:extLst>
      <p:ext uri="{BB962C8B-B14F-4D97-AF65-F5344CB8AC3E}">
        <p14:creationId xmlns:p14="http://schemas.microsoft.com/office/powerpoint/2010/main" val="38588695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2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233FCF7-1781-4568-A1AF-2431FFEA00A0}" type="slidenum">
              <a:rPr lang="en-US" altLang="en-US"/>
              <a:pPr eaLnBrk="1" hangingPunct="1"/>
              <a:t>29</a:t>
            </a:fld>
            <a:endParaRPr lang="en-US" altLang="en-US"/>
          </a:p>
        </p:txBody>
      </p:sp>
    </p:spTree>
    <p:extLst>
      <p:ext uri="{BB962C8B-B14F-4D97-AF65-F5344CB8AC3E}">
        <p14:creationId xmlns:p14="http://schemas.microsoft.com/office/powerpoint/2010/main" val="3386390548"/>
      </p:ext>
    </p:extLst>
  </p:cSld>
  <p:clrMapOvr>
    <a:masterClrMapping/>
  </p:clrMapOvr>
</p:notes>
</file>

<file path=ppt/slideLayouts/_rels/slideLayout1.xml.rels>&#65279;<?xml version="1.0" encoding="UTF-8" standalone="yes"?>
<Relationships xmlns="http://schemas.openxmlformats.org/package/2006/relationships">
  <Relationship Id="rId3" Type="http://schemas.openxmlformats.org/officeDocument/2006/relationships/image" Target="../media/image2.jpeg" />
  <Relationship Id="rId2" Type="http://schemas.openxmlformats.org/officeDocument/2006/relationships/image" Target="../media/image1.png" />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GSB_Full_Logo_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3384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9144000" cy="6858000"/>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ctrTitle"/>
          </p:nvPr>
        </p:nvSpPr>
        <p:spPr>
          <a:xfrm>
            <a:off x="685800" y="2130425"/>
            <a:ext cx="7772400" cy="1470025"/>
          </a:xfrm>
        </p:spPr>
        <p:txBody>
          <a:bodyPr>
            <a:normAutofit/>
          </a:bodyPr>
          <a:lstStyle>
            <a:lvl1pPr>
              <a:defRPr sz="5400">
                <a:solidFill>
                  <a:schemeClr val="accent6">
                    <a:lumMod val="75000"/>
                  </a:schemeClr>
                </a:solidFill>
                <a:latin typeface="Myriad Pro"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72556" y="471225"/>
            <a:ext cx="2942844" cy="886349"/>
          </a:xfrm>
          <a:prstGeom prst="rect">
            <a:avLst/>
          </a:prstGeom>
        </p:spPr>
      </p:pic>
    </p:spTree>
    <p:extLst>
      <p:ext uri="{BB962C8B-B14F-4D97-AF65-F5344CB8AC3E}">
        <p14:creationId xmlns:p14="http://schemas.microsoft.com/office/powerpoint/2010/main" val="261763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lvl1pPr algn="l">
              <a:defRPr>
                <a:solidFill>
                  <a:schemeClr val="accent6">
                    <a:lumMod val="75000"/>
                  </a:schemeClr>
                </a:solidFill>
                <a:latin typeface="Myriad Pro"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75000"/>
                    <a:lumOff val="25000"/>
                  </a:schemeClr>
                </a:solidFill>
                <a:latin typeface="Myriad Pro" pitchFamily="34" charset="0"/>
              </a:defRPr>
            </a:lvl1pPr>
            <a:lvl2pPr>
              <a:defRPr>
                <a:solidFill>
                  <a:schemeClr val="tx1">
                    <a:lumMod val="75000"/>
                    <a:lumOff val="25000"/>
                  </a:schemeClr>
                </a:solidFill>
                <a:latin typeface="Myriad Pro" pitchFamily="34" charset="0"/>
              </a:defRPr>
            </a:lvl2pPr>
            <a:lvl3pPr>
              <a:defRPr>
                <a:solidFill>
                  <a:schemeClr val="tx1">
                    <a:lumMod val="75000"/>
                    <a:lumOff val="25000"/>
                  </a:schemeClr>
                </a:solidFill>
                <a:latin typeface="Myriad Pro" pitchFamily="34" charset="0"/>
              </a:defRPr>
            </a:lvl3pPr>
            <a:lvl4pPr>
              <a:defRPr>
                <a:solidFill>
                  <a:schemeClr val="tx1">
                    <a:lumMod val="75000"/>
                    <a:lumOff val="25000"/>
                  </a:schemeClr>
                </a:solidFill>
                <a:latin typeface="Myriad Pro" pitchFamily="34" charset="0"/>
              </a:defRPr>
            </a:lvl4pPr>
            <a:lvl5pPr>
              <a:defRPr>
                <a:solidFill>
                  <a:schemeClr val="tx1">
                    <a:lumMod val="75000"/>
                    <a:lumOff val="25000"/>
                  </a:schemeClr>
                </a:solidFill>
                <a:latin typeface="Myriad Pro"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txBox="1">
            <a:spLocks/>
          </p:cNvSpPr>
          <p:nvPr userDrawn="1"/>
        </p:nvSpPr>
        <p:spPr bwMode="auto">
          <a:xfrm>
            <a:off x="8412480" y="304800"/>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20000"/>
              </a:spcBef>
              <a:spcAft>
                <a:spcPct val="0"/>
              </a:spcAft>
              <a:buFont typeface="Arial" pitchFamily="34" charset="0"/>
              <a:buChar char="•"/>
              <a:defRPr sz="3200" kern="1200">
                <a:solidFill>
                  <a:schemeClr val="tx1"/>
                </a:solidFill>
                <a:latin typeface="Calibri"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Calibri"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Calibri"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Calibri"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Calibri" pitchFamily="34" charset="0"/>
                <a:ea typeface="+mn-ea"/>
                <a:cs typeface="Arial" pitchFamily="34" charset="0"/>
              </a:defRPr>
            </a:lvl5pPr>
            <a:lvl6pPr marL="25146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Calibri" pitchFamily="34" charset="0"/>
                <a:ea typeface="+mn-ea"/>
                <a:cs typeface="Arial" pitchFamily="34" charset="0"/>
              </a:defRPr>
            </a:lvl6pPr>
            <a:lvl7pPr marL="29718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Calibri" pitchFamily="34" charset="0"/>
                <a:ea typeface="+mn-ea"/>
                <a:cs typeface="Arial" pitchFamily="34" charset="0"/>
              </a:defRPr>
            </a:lvl7pPr>
            <a:lvl8pPr marL="34290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Calibri" pitchFamily="34" charset="0"/>
                <a:ea typeface="+mn-ea"/>
                <a:cs typeface="Arial" pitchFamily="34" charset="0"/>
              </a:defRPr>
            </a:lvl8pPr>
            <a:lvl9pPr marL="38862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Calibri" pitchFamily="34" charset="0"/>
                <a:ea typeface="+mn-ea"/>
                <a:cs typeface="Arial" pitchFamily="34" charset="0"/>
              </a:defRPr>
            </a:lvl9pPr>
          </a:lstStyle>
          <a:p>
            <a:pPr algn="ctr">
              <a:spcBef>
                <a:spcPct val="0"/>
              </a:spcBef>
              <a:buFontTx/>
              <a:buNone/>
            </a:pPr>
            <a:fld id="{FC33A2C4-62A5-43DD-A5E2-022D03989CBA}" type="slidenum">
              <a:rPr lang="en-US" altLang="en-US" sz="1100" smtClean="0">
                <a:solidFill>
                  <a:schemeClr val="tx1">
                    <a:lumMod val="50000"/>
                    <a:lumOff val="50000"/>
                  </a:schemeClr>
                </a:solidFill>
                <a:latin typeface="EngraversGothic BT" pitchFamily="34" charset="0"/>
              </a:rPr>
              <a:pPr algn="ctr">
                <a:spcBef>
                  <a:spcPct val="0"/>
                </a:spcBef>
                <a:buFontTx/>
                <a:buNone/>
              </a:pPr>
              <a:t>‹#›</a:t>
            </a:fld>
            <a:endParaRPr lang="en-US" altLang="en-US" sz="1100" dirty="0" smtClean="0">
              <a:solidFill>
                <a:schemeClr val="tx1">
                  <a:lumMod val="50000"/>
                  <a:lumOff val="50000"/>
                </a:schemeClr>
              </a:solidFill>
              <a:latin typeface="EngraversGothic BT" pitchFamily="34" charset="0"/>
            </a:endParaRPr>
          </a:p>
        </p:txBody>
      </p:sp>
      <p:sp>
        <p:nvSpPr>
          <p:cNvPr id="9" name="TextBox 8"/>
          <p:cNvSpPr txBox="1">
            <a:spLocks noChangeArrowheads="1"/>
          </p:cNvSpPr>
          <p:nvPr userDrawn="1"/>
        </p:nvSpPr>
        <p:spPr bwMode="auto">
          <a:xfrm>
            <a:off x="6553200" y="6397625"/>
            <a:ext cx="2362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indent="0" algn="r" defTabSz="914400" rtl="0" eaLnBrk="1" fontAlgn="base" latinLnBrk="0" hangingPunct="1">
              <a:lnSpc>
                <a:spcPct val="100000"/>
              </a:lnSpc>
              <a:spcBef>
                <a:spcPct val="0"/>
              </a:spcBef>
              <a:spcAft>
                <a:spcPct val="0"/>
              </a:spcAft>
              <a:buClrTx/>
              <a:buSzTx/>
              <a:buFontTx/>
              <a:buNone/>
              <a:tabLst/>
              <a:defRPr/>
            </a:pPr>
            <a:r>
              <a:rPr lang="en-US" altLang="en-US" sz="1400" kern="1200" baseline="0" dirty="0" smtClean="0">
                <a:solidFill>
                  <a:srgbClr val="7F7F7F"/>
                </a:solidFill>
                <a:latin typeface="EngraversGothic BT" pitchFamily="34" charset="0"/>
                <a:ea typeface="+mn-ea"/>
                <a:cs typeface="Arial" pitchFamily="34" charset="0"/>
              </a:rPr>
              <a:t>www.thompsoncoburn.com</a:t>
            </a:r>
          </a:p>
        </p:txBody>
      </p:sp>
      <p:sp>
        <p:nvSpPr>
          <p:cNvPr id="10" name="Slide Number Placeholder 5"/>
          <p:cNvSpPr txBox="1">
            <a:spLocks/>
          </p:cNvSpPr>
          <p:nvPr userDrawn="1"/>
        </p:nvSpPr>
        <p:spPr>
          <a:xfrm>
            <a:off x="228600" y="6397624"/>
            <a:ext cx="2667000" cy="307975"/>
          </a:xfrm>
          <a:prstGeom prst="rect">
            <a:avLst/>
          </a:prstGeom>
        </p:spPr>
        <p:txBody>
          <a:bodyPr/>
          <a:lstStyle>
            <a:defPPr>
              <a:defRPr lang="en-US"/>
            </a:defPPr>
            <a:lvl1pPr algn="l" rtl="0" eaLnBrk="1" fontAlgn="base" hangingPunct="1">
              <a:spcBef>
                <a:spcPct val="0"/>
              </a:spcBef>
              <a:spcAft>
                <a:spcPct val="0"/>
              </a:spcAft>
              <a:defRPr sz="1000" kern="1200" baseline="0">
                <a:solidFill>
                  <a:srgbClr val="7F7F7F"/>
                </a:solidFill>
                <a:latin typeface="Arial" panose="020B0604020202020204"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l" eaLnBrk="1" hangingPunct="1">
              <a:defRPr/>
            </a:pPr>
            <a:r>
              <a:rPr lang="en-US" altLang="en-US" sz="1400" dirty="0" smtClean="0">
                <a:solidFill>
                  <a:srgbClr val="7F7F7F"/>
                </a:solidFill>
                <a:latin typeface="EngraversGothic BT" pitchFamily="34" charset="0"/>
              </a:rPr>
              <a:t>www.GSBLaw.com</a:t>
            </a:r>
          </a:p>
        </p:txBody>
      </p:sp>
    </p:spTree>
    <p:extLst>
      <p:ext uri="{BB962C8B-B14F-4D97-AF65-F5344CB8AC3E}">
        <p14:creationId xmlns:p14="http://schemas.microsoft.com/office/powerpoint/2010/main" val="146262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lvl1pPr algn="l">
              <a:defRPr>
                <a:solidFill>
                  <a:schemeClr val="accent6">
                    <a:lumMod val="75000"/>
                  </a:schemeClr>
                </a:solidFill>
                <a:latin typeface="Myriad Pro"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lumMod val="75000"/>
                    <a:lumOff val="25000"/>
                  </a:schemeClr>
                </a:solidFill>
                <a:latin typeface="Myriad Pro" pitchFamily="34" charset="0"/>
              </a:defRPr>
            </a:lvl1pPr>
            <a:lvl2pPr>
              <a:defRPr sz="2400">
                <a:solidFill>
                  <a:schemeClr val="tx1">
                    <a:lumMod val="75000"/>
                    <a:lumOff val="25000"/>
                  </a:schemeClr>
                </a:solidFill>
                <a:latin typeface="Myriad Pro" pitchFamily="34" charset="0"/>
              </a:defRPr>
            </a:lvl2pPr>
            <a:lvl3pPr>
              <a:defRPr sz="2000">
                <a:solidFill>
                  <a:schemeClr val="tx1">
                    <a:lumMod val="75000"/>
                    <a:lumOff val="25000"/>
                  </a:schemeClr>
                </a:solidFill>
                <a:latin typeface="Myriad Pro" pitchFamily="34" charset="0"/>
              </a:defRPr>
            </a:lvl3pPr>
            <a:lvl4pPr>
              <a:defRPr sz="1800">
                <a:solidFill>
                  <a:schemeClr val="tx1">
                    <a:lumMod val="75000"/>
                    <a:lumOff val="25000"/>
                  </a:schemeClr>
                </a:solidFill>
                <a:latin typeface="Myriad Pro" pitchFamily="34" charset="0"/>
              </a:defRPr>
            </a:lvl4pPr>
            <a:lvl5pPr>
              <a:defRPr sz="1800">
                <a:solidFill>
                  <a:schemeClr val="tx1">
                    <a:lumMod val="75000"/>
                    <a:lumOff val="25000"/>
                  </a:schemeClr>
                </a:solidFill>
                <a:latin typeface="Myriad Pro"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lumMod val="75000"/>
                    <a:lumOff val="25000"/>
                  </a:schemeClr>
                </a:solidFill>
                <a:latin typeface="Myriad Pro" pitchFamily="34" charset="0"/>
              </a:defRPr>
            </a:lvl1pPr>
            <a:lvl2pPr>
              <a:defRPr sz="2400">
                <a:solidFill>
                  <a:schemeClr val="tx1">
                    <a:lumMod val="75000"/>
                    <a:lumOff val="25000"/>
                  </a:schemeClr>
                </a:solidFill>
                <a:latin typeface="Myriad Pro" pitchFamily="34" charset="0"/>
              </a:defRPr>
            </a:lvl2pPr>
            <a:lvl3pPr>
              <a:defRPr sz="2000">
                <a:solidFill>
                  <a:schemeClr val="tx1">
                    <a:lumMod val="75000"/>
                    <a:lumOff val="25000"/>
                  </a:schemeClr>
                </a:solidFill>
                <a:latin typeface="Myriad Pro" pitchFamily="34" charset="0"/>
              </a:defRPr>
            </a:lvl3pPr>
            <a:lvl4pPr>
              <a:defRPr sz="1800">
                <a:solidFill>
                  <a:schemeClr val="tx1">
                    <a:lumMod val="75000"/>
                    <a:lumOff val="25000"/>
                  </a:schemeClr>
                </a:solidFill>
                <a:latin typeface="Myriad Pro" pitchFamily="34" charset="0"/>
              </a:defRPr>
            </a:lvl4pPr>
            <a:lvl5pPr>
              <a:defRPr sz="1800">
                <a:solidFill>
                  <a:schemeClr val="tx1">
                    <a:lumMod val="75000"/>
                    <a:lumOff val="25000"/>
                  </a:schemeClr>
                </a:solidFill>
                <a:latin typeface="Myriad Pro"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a:spLocks noChangeArrowheads="1"/>
          </p:cNvSpPr>
          <p:nvPr userDrawn="1"/>
        </p:nvSpPr>
        <p:spPr bwMode="auto">
          <a:xfrm>
            <a:off x="6553200" y="6397625"/>
            <a:ext cx="2362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indent="0" algn="r" defTabSz="914400" rtl="0" eaLnBrk="1" fontAlgn="base" latinLnBrk="0" hangingPunct="1">
              <a:lnSpc>
                <a:spcPct val="100000"/>
              </a:lnSpc>
              <a:spcBef>
                <a:spcPct val="0"/>
              </a:spcBef>
              <a:spcAft>
                <a:spcPct val="0"/>
              </a:spcAft>
              <a:buClrTx/>
              <a:buSzTx/>
              <a:buFontTx/>
              <a:buNone/>
              <a:tabLst/>
              <a:defRPr/>
            </a:pPr>
            <a:r>
              <a:rPr lang="en-US" altLang="en-US" sz="1400" kern="1200" baseline="0" dirty="0" smtClean="0">
                <a:solidFill>
                  <a:srgbClr val="7F7F7F"/>
                </a:solidFill>
                <a:latin typeface="EngraversGothic BT" pitchFamily="34" charset="0"/>
                <a:ea typeface="+mn-ea"/>
                <a:cs typeface="Arial" pitchFamily="34" charset="0"/>
              </a:rPr>
              <a:t>www.thompsoncoburn.com</a:t>
            </a:r>
          </a:p>
        </p:txBody>
      </p:sp>
      <p:sp>
        <p:nvSpPr>
          <p:cNvPr id="7" name="Slide Number Placeholder 5"/>
          <p:cNvSpPr txBox="1">
            <a:spLocks/>
          </p:cNvSpPr>
          <p:nvPr userDrawn="1"/>
        </p:nvSpPr>
        <p:spPr>
          <a:xfrm>
            <a:off x="228600" y="6397624"/>
            <a:ext cx="2667000" cy="307975"/>
          </a:xfrm>
          <a:prstGeom prst="rect">
            <a:avLst/>
          </a:prstGeom>
        </p:spPr>
        <p:txBody>
          <a:bodyPr/>
          <a:lstStyle>
            <a:defPPr>
              <a:defRPr lang="en-US"/>
            </a:defPPr>
            <a:lvl1pPr algn="l" rtl="0" eaLnBrk="1" fontAlgn="base" hangingPunct="1">
              <a:spcBef>
                <a:spcPct val="0"/>
              </a:spcBef>
              <a:spcAft>
                <a:spcPct val="0"/>
              </a:spcAft>
              <a:defRPr sz="1000" kern="1200" baseline="0">
                <a:solidFill>
                  <a:srgbClr val="7F7F7F"/>
                </a:solidFill>
                <a:latin typeface="Arial" panose="020B0604020202020204"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l" eaLnBrk="1" hangingPunct="1">
              <a:defRPr/>
            </a:pPr>
            <a:r>
              <a:rPr lang="en-US" altLang="en-US" sz="1400" dirty="0" smtClean="0">
                <a:solidFill>
                  <a:srgbClr val="7F7F7F"/>
                </a:solidFill>
                <a:latin typeface="EngraversGothic BT" pitchFamily="34" charset="0"/>
              </a:rPr>
              <a:t>www.GSBLaw.com</a:t>
            </a:r>
          </a:p>
        </p:txBody>
      </p:sp>
      <p:sp>
        <p:nvSpPr>
          <p:cNvPr id="8" name="Slide Number Placeholder 5"/>
          <p:cNvSpPr txBox="1">
            <a:spLocks/>
          </p:cNvSpPr>
          <p:nvPr userDrawn="1"/>
        </p:nvSpPr>
        <p:spPr bwMode="auto">
          <a:xfrm>
            <a:off x="8412480" y="304800"/>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20000"/>
              </a:spcBef>
              <a:spcAft>
                <a:spcPct val="0"/>
              </a:spcAft>
              <a:buFont typeface="Arial" pitchFamily="34" charset="0"/>
              <a:buChar char="•"/>
              <a:defRPr sz="3200" kern="1200">
                <a:solidFill>
                  <a:schemeClr val="tx1"/>
                </a:solidFill>
                <a:latin typeface="Calibri"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Calibri"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Calibri"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Calibri"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Calibri" pitchFamily="34" charset="0"/>
                <a:ea typeface="+mn-ea"/>
                <a:cs typeface="Arial" pitchFamily="34" charset="0"/>
              </a:defRPr>
            </a:lvl5pPr>
            <a:lvl6pPr marL="25146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Calibri" pitchFamily="34" charset="0"/>
                <a:ea typeface="+mn-ea"/>
                <a:cs typeface="Arial" pitchFamily="34" charset="0"/>
              </a:defRPr>
            </a:lvl6pPr>
            <a:lvl7pPr marL="29718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Calibri" pitchFamily="34" charset="0"/>
                <a:ea typeface="+mn-ea"/>
                <a:cs typeface="Arial" pitchFamily="34" charset="0"/>
              </a:defRPr>
            </a:lvl7pPr>
            <a:lvl8pPr marL="34290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Calibri" pitchFamily="34" charset="0"/>
                <a:ea typeface="+mn-ea"/>
                <a:cs typeface="Arial" pitchFamily="34" charset="0"/>
              </a:defRPr>
            </a:lvl8pPr>
            <a:lvl9pPr marL="38862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Calibri" pitchFamily="34" charset="0"/>
                <a:ea typeface="+mn-ea"/>
                <a:cs typeface="Arial" pitchFamily="34" charset="0"/>
              </a:defRPr>
            </a:lvl9pPr>
          </a:lstStyle>
          <a:p>
            <a:pPr algn="ctr">
              <a:spcBef>
                <a:spcPct val="0"/>
              </a:spcBef>
              <a:buFontTx/>
              <a:buNone/>
            </a:pPr>
            <a:fld id="{FC33A2C4-62A5-43DD-A5E2-022D03989CBA}" type="slidenum">
              <a:rPr lang="en-US" altLang="en-US" sz="1100" smtClean="0">
                <a:solidFill>
                  <a:schemeClr val="tx1">
                    <a:lumMod val="50000"/>
                    <a:lumOff val="50000"/>
                  </a:schemeClr>
                </a:solidFill>
                <a:latin typeface="EngraversGothic BT" pitchFamily="34" charset="0"/>
              </a:rPr>
              <a:pPr algn="ctr">
                <a:spcBef>
                  <a:spcPct val="0"/>
                </a:spcBef>
                <a:buFontTx/>
                <a:buNone/>
              </a:pPr>
              <a:t>‹#›</a:t>
            </a:fld>
            <a:endParaRPr lang="en-US" altLang="en-US" sz="1100" dirty="0" smtClean="0">
              <a:solidFill>
                <a:schemeClr val="tx1">
                  <a:lumMod val="50000"/>
                  <a:lumOff val="50000"/>
                </a:schemeClr>
              </a:solidFill>
              <a:latin typeface="EngraversGothic BT" pitchFamily="34" charset="0"/>
            </a:endParaRPr>
          </a:p>
        </p:txBody>
      </p:sp>
    </p:spTree>
    <p:extLst>
      <p:ext uri="{BB962C8B-B14F-4D97-AF65-F5344CB8AC3E}">
        <p14:creationId xmlns:p14="http://schemas.microsoft.com/office/powerpoint/2010/main" val="2654224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accent6"/>
              </a:solidFill>
            </a:endParaRPr>
          </a:p>
        </p:txBody>
      </p:sp>
      <p:sp>
        <p:nvSpPr>
          <p:cNvPr id="6" name="Title 1"/>
          <p:cNvSpPr>
            <a:spLocks noGrp="1"/>
          </p:cNvSpPr>
          <p:nvPr>
            <p:ph type="title"/>
          </p:nvPr>
        </p:nvSpPr>
        <p:spPr>
          <a:xfrm>
            <a:off x="457200" y="274638"/>
            <a:ext cx="8229600" cy="1143000"/>
          </a:xfrm>
        </p:spPr>
        <p:txBody>
          <a:bodyPr/>
          <a:lstStyle>
            <a:lvl1pPr algn="l">
              <a:defRPr>
                <a:solidFill>
                  <a:schemeClr val="accent6">
                    <a:lumMod val="75000"/>
                  </a:schemeClr>
                </a:solidFill>
                <a:latin typeface="Myriad Pro" pitchFamily="34" charset="0"/>
              </a:defRPr>
            </a:lvl1pPr>
          </a:lstStyle>
          <a:p>
            <a:r>
              <a:rPr lang="en-US" smtClean="0"/>
              <a:t>Click to edit Master title style</a:t>
            </a:r>
            <a:endParaRPr lang="en-US" dirty="0"/>
          </a:p>
        </p:txBody>
      </p:sp>
      <p:sp>
        <p:nvSpPr>
          <p:cNvPr id="7" name="Slide Number Placeholder 5"/>
          <p:cNvSpPr txBox="1">
            <a:spLocks/>
          </p:cNvSpPr>
          <p:nvPr userDrawn="1"/>
        </p:nvSpPr>
        <p:spPr bwMode="auto">
          <a:xfrm>
            <a:off x="8412480" y="304800"/>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20000"/>
              </a:spcBef>
              <a:spcAft>
                <a:spcPct val="0"/>
              </a:spcAft>
              <a:buFont typeface="Arial" pitchFamily="34" charset="0"/>
              <a:buChar char="•"/>
              <a:defRPr sz="3200" kern="1200">
                <a:solidFill>
                  <a:schemeClr val="tx1"/>
                </a:solidFill>
                <a:latin typeface="Calibri"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Calibri"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Calibri"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Calibri"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Calibri" pitchFamily="34" charset="0"/>
                <a:ea typeface="+mn-ea"/>
                <a:cs typeface="Arial" pitchFamily="34" charset="0"/>
              </a:defRPr>
            </a:lvl5pPr>
            <a:lvl6pPr marL="25146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Calibri" pitchFamily="34" charset="0"/>
                <a:ea typeface="+mn-ea"/>
                <a:cs typeface="Arial" pitchFamily="34" charset="0"/>
              </a:defRPr>
            </a:lvl6pPr>
            <a:lvl7pPr marL="29718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Calibri" pitchFamily="34" charset="0"/>
                <a:ea typeface="+mn-ea"/>
                <a:cs typeface="Arial" pitchFamily="34" charset="0"/>
              </a:defRPr>
            </a:lvl7pPr>
            <a:lvl8pPr marL="34290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Calibri" pitchFamily="34" charset="0"/>
                <a:ea typeface="+mn-ea"/>
                <a:cs typeface="Arial" pitchFamily="34" charset="0"/>
              </a:defRPr>
            </a:lvl8pPr>
            <a:lvl9pPr marL="3886200" indent="-228600" algn="l" defTabSz="914400" rtl="0" eaLnBrk="0" fontAlgn="base" latinLnBrk="0" hangingPunct="0">
              <a:spcBef>
                <a:spcPct val="20000"/>
              </a:spcBef>
              <a:spcAft>
                <a:spcPct val="0"/>
              </a:spcAft>
              <a:buFont typeface="Arial" pitchFamily="34" charset="0"/>
              <a:buChar char="»"/>
              <a:defRPr sz="2000" kern="1200">
                <a:solidFill>
                  <a:schemeClr val="tx1"/>
                </a:solidFill>
                <a:latin typeface="Calibri" pitchFamily="34" charset="0"/>
                <a:ea typeface="+mn-ea"/>
                <a:cs typeface="Arial" pitchFamily="34" charset="0"/>
              </a:defRPr>
            </a:lvl9pPr>
          </a:lstStyle>
          <a:p>
            <a:pPr algn="ctr">
              <a:spcBef>
                <a:spcPct val="0"/>
              </a:spcBef>
              <a:buFontTx/>
              <a:buNone/>
            </a:pPr>
            <a:fld id="{FC33A2C4-62A5-43DD-A5E2-022D03989CBA}" type="slidenum">
              <a:rPr lang="en-US" altLang="en-US" sz="1100" smtClean="0">
                <a:solidFill>
                  <a:schemeClr val="tx1">
                    <a:lumMod val="50000"/>
                    <a:lumOff val="50000"/>
                  </a:schemeClr>
                </a:solidFill>
                <a:latin typeface="EngraversGothic BT" pitchFamily="34" charset="0"/>
              </a:rPr>
              <a:pPr algn="ctr">
                <a:spcBef>
                  <a:spcPct val="0"/>
                </a:spcBef>
                <a:buFontTx/>
                <a:buNone/>
              </a:pPr>
              <a:t>‹#›</a:t>
            </a:fld>
            <a:endParaRPr lang="en-US" altLang="en-US" sz="1100" dirty="0" smtClean="0">
              <a:solidFill>
                <a:schemeClr val="tx1">
                  <a:lumMod val="50000"/>
                  <a:lumOff val="50000"/>
                </a:schemeClr>
              </a:solidFill>
              <a:latin typeface="EngraversGothic BT" pitchFamily="34" charset="0"/>
            </a:endParaRPr>
          </a:p>
        </p:txBody>
      </p:sp>
      <p:sp>
        <p:nvSpPr>
          <p:cNvPr id="8" name="TextBox 7"/>
          <p:cNvSpPr txBox="1">
            <a:spLocks noChangeArrowheads="1"/>
          </p:cNvSpPr>
          <p:nvPr userDrawn="1"/>
        </p:nvSpPr>
        <p:spPr bwMode="auto">
          <a:xfrm>
            <a:off x="6553200" y="6397625"/>
            <a:ext cx="2362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indent="0" algn="r" defTabSz="914400" rtl="0" eaLnBrk="1" fontAlgn="base" latinLnBrk="0" hangingPunct="1">
              <a:lnSpc>
                <a:spcPct val="100000"/>
              </a:lnSpc>
              <a:spcBef>
                <a:spcPct val="0"/>
              </a:spcBef>
              <a:spcAft>
                <a:spcPct val="0"/>
              </a:spcAft>
              <a:buClrTx/>
              <a:buSzTx/>
              <a:buFontTx/>
              <a:buNone/>
              <a:tabLst/>
              <a:defRPr/>
            </a:pPr>
            <a:r>
              <a:rPr lang="en-US" altLang="en-US" sz="1400" kern="1200" baseline="0" dirty="0" smtClean="0">
                <a:solidFill>
                  <a:srgbClr val="7F7F7F"/>
                </a:solidFill>
                <a:latin typeface="EngraversGothic BT" pitchFamily="34" charset="0"/>
                <a:ea typeface="+mn-ea"/>
                <a:cs typeface="Arial" pitchFamily="34" charset="0"/>
              </a:rPr>
              <a:t>www.thompsoncoburn.com</a:t>
            </a:r>
          </a:p>
        </p:txBody>
      </p:sp>
      <p:sp>
        <p:nvSpPr>
          <p:cNvPr id="9" name="Slide Number Placeholder 5"/>
          <p:cNvSpPr txBox="1">
            <a:spLocks/>
          </p:cNvSpPr>
          <p:nvPr userDrawn="1"/>
        </p:nvSpPr>
        <p:spPr>
          <a:xfrm>
            <a:off x="228600" y="6397624"/>
            <a:ext cx="2667000" cy="307975"/>
          </a:xfrm>
          <a:prstGeom prst="rect">
            <a:avLst/>
          </a:prstGeom>
        </p:spPr>
        <p:txBody>
          <a:bodyPr/>
          <a:lstStyle>
            <a:defPPr>
              <a:defRPr lang="en-US"/>
            </a:defPPr>
            <a:lvl1pPr algn="l" rtl="0" eaLnBrk="1" fontAlgn="base" hangingPunct="1">
              <a:spcBef>
                <a:spcPct val="0"/>
              </a:spcBef>
              <a:spcAft>
                <a:spcPct val="0"/>
              </a:spcAft>
              <a:defRPr sz="1000" kern="1200" baseline="0">
                <a:solidFill>
                  <a:srgbClr val="7F7F7F"/>
                </a:solidFill>
                <a:latin typeface="Arial" panose="020B0604020202020204"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l" eaLnBrk="1" hangingPunct="1">
              <a:defRPr/>
            </a:pPr>
            <a:r>
              <a:rPr lang="en-US" altLang="en-US" sz="1400" dirty="0" smtClean="0">
                <a:solidFill>
                  <a:srgbClr val="7F7F7F"/>
                </a:solidFill>
                <a:latin typeface="EngraversGothic BT" pitchFamily="34" charset="0"/>
              </a:rPr>
              <a:t>www.GSBLaw.com</a:t>
            </a:r>
          </a:p>
        </p:txBody>
      </p:sp>
    </p:spTree>
    <p:extLst>
      <p:ext uri="{BB962C8B-B14F-4D97-AF65-F5344CB8AC3E}">
        <p14:creationId xmlns:p14="http://schemas.microsoft.com/office/powerpoint/2010/main" val="2702511360"/>
      </p:ext>
    </p:extLst>
  </p:cSld>
  <p:clrMapOvr>
    <a:masterClrMapping/>
  </p:clrMapOvr>
</p:sldLayout>
</file>

<file path=ppt/slideMasters/_rels/slideMaster1.xml.rels>&#65279;<?xml version="1.0" encoding="UTF-8" standalone="yes"?>
<Relationships xmlns="http://schemas.openxmlformats.org/package/2006/relationships">
  <Relationship Id="rId3" Type="http://schemas.openxmlformats.org/officeDocument/2006/relationships/slideLayout" Target="../slideLayouts/slideLayout3.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5" Type="http://schemas.openxmlformats.org/officeDocument/2006/relationships/theme" Target="../theme/theme1.xml" />
  <Relationship Id="rId4" Type="http://schemas.openxmlformats.org/officeDocument/2006/relationships/slideLayout" Target="../slideLayouts/slideLayout4.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2" Type="http://schemas.openxmlformats.org/officeDocument/2006/relationships/image" Target="../media/image10.png" />
  <Relationship Id="rId1" Type="http://schemas.openxmlformats.org/officeDocument/2006/relationships/slideLayout" Target="../slideLayouts/slideLayout2.xml" />
</Relationships>
</file>

<file path=ppt/slides/_rels/slide11.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2.xml.rels>&#65279;<?xml version="1.0" encoding="UTF-8" standalone="yes"?>
<Relationships xmlns="http://schemas.openxmlformats.org/package/2006/relationships">
  <Relationship Id="rId2" Type="http://schemas.openxmlformats.org/officeDocument/2006/relationships/image" Target="../media/image11.png" />
  <Relationship Id="rId1" Type="http://schemas.openxmlformats.org/officeDocument/2006/relationships/slideLayout" Target="../slideLayouts/slideLayout2.xml" />
</Relationships>
</file>

<file path=ppt/slides/_rels/slide13.xml.rels>&#65279;<?xml version="1.0" encoding="UTF-8" standalone="yes"?>
<Relationships xmlns="http://schemas.openxmlformats.org/package/2006/relationships">
  <Relationship Id="rId2" Type="http://schemas.openxmlformats.org/officeDocument/2006/relationships/image" Target="../media/image12.png" />
  <Relationship Id="rId1" Type="http://schemas.openxmlformats.org/officeDocument/2006/relationships/slideLayout" Target="../slideLayouts/slideLayout2.xml" />
</Relationships>
</file>

<file path=ppt/slides/_rels/slide1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5.xml.rels>&#65279;<?xml version="1.0" encoding="UTF-8" standalone="yes"?>
<Relationships xmlns="http://schemas.openxmlformats.org/package/2006/relationships">
  <Relationship Id="rId2" Type="http://schemas.openxmlformats.org/officeDocument/2006/relationships/image" Target="../media/image13.jpeg" />
  <Relationship Id="rId1" Type="http://schemas.openxmlformats.org/officeDocument/2006/relationships/slideLayout" Target="../slideLayouts/slideLayout2.xml" />
</Relationships>
</file>

<file path=ppt/slides/_rels/slide16.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7.xml.rels>&#65279;<?xml version="1.0" encoding="UTF-8" standalone="yes"?>
<Relationships xmlns="http://schemas.openxmlformats.org/package/2006/relationships">
  <Relationship Id="rId2" Type="http://schemas.openxmlformats.org/officeDocument/2006/relationships/image" Target="../media/image14.png" />
  <Relationship Id="rId1" Type="http://schemas.openxmlformats.org/officeDocument/2006/relationships/slideLayout" Target="../slideLayouts/slideLayout2.xml" />
</Relationships>
</file>

<file path=ppt/slides/_rels/slide18.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9.xml.rels>&#65279;<?xml version="1.0" encoding="UTF-8" standalone="yes"?>
<Relationships xmlns="http://schemas.openxmlformats.org/package/2006/relationships">
  <Relationship Id="rId2" Type="http://schemas.openxmlformats.org/officeDocument/2006/relationships/image" Target="../media/image15.png" />
  <Relationship Id="rId1" Type="http://schemas.openxmlformats.org/officeDocument/2006/relationships/slideLayout" Target="../slideLayouts/slideLayout2.xml" />
</Relationships>
</file>

<file path=ppt/slides/_rels/slide2.xml.rels>&#65279;<?xml version="1.0" encoding="UTF-8" standalone="yes"?>
<Relationships xmlns="http://schemas.openxmlformats.org/package/2006/relationships">
  <Relationship Id="rId2" Type="http://schemas.openxmlformats.org/officeDocument/2006/relationships/image" Target="../media/image3.png" />
  <Relationship Id="rId1" Type="http://schemas.openxmlformats.org/officeDocument/2006/relationships/slideLayout" Target="../slideLayouts/slideLayout2.xml" />
</Relationships>
</file>

<file path=ppt/slides/_rels/slide20.xml.rels>&#65279;<?xml version="1.0" encoding="UTF-8" standalone="yes"?>
<Relationships xmlns="http://schemas.openxmlformats.org/package/2006/relationships">
  <Relationship Id="rId2" Type="http://schemas.openxmlformats.org/officeDocument/2006/relationships/image" Target="../media/image16.png" />
  <Relationship Id="rId1" Type="http://schemas.openxmlformats.org/officeDocument/2006/relationships/slideLayout" Target="../slideLayouts/slideLayout2.xml" />
</Relationships>
</file>

<file path=ppt/slides/_rels/slide21.xml.rels>&#65279;<?xml version="1.0" encoding="UTF-8" standalone="yes"?>
<Relationships xmlns="http://schemas.openxmlformats.org/package/2006/relationships">
  <Relationship Id="rId2" Type="http://schemas.openxmlformats.org/officeDocument/2006/relationships/image" Target="../media/image17.png" />
  <Relationship Id="rId1" Type="http://schemas.openxmlformats.org/officeDocument/2006/relationships/slideLayout" Target="../slideLayouts/slideLayout2.xml" />
</Relationships>
</file>

<file path=ppt/slides/_rels/slide2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4.xml.rels>&#65279;<?xml version="1.0" encoding="UTF-8" standalone="yes"?>
<Relationships xmlns="http://schemas.openxmlformats.org/package/2006/relationships">
  <Relationship Id="rId2" Type="http://schemas.openxmlformats.org/officeDocument/2006/relationships/image" Target="../media/image18.gif" />
  <Relationship Id="rId1" Type="http://schemas.openxmlformats.org/officeDocument/2006/relationships/slideLayout" Target="../slideLayouts/slideLayout2.xml" />
</Relationships>
</file>

<file path=ppt/slides/_rels/slide25.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6.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7.xml.rels>&#65279;<?xml version="1.0" encoding="UTF-8" standalone="yes"?>
<Relationships xmlns="http://schemas.openxmlformats.org/package/2006/relationships">
  <Relationship Id="rId2" Type="http://schemas.openxmlformats.org/officeDocument/2006/relationships/image" Target="../media/image19.png" />
  <Relationship Id="rId1" Type="http://schemas.openxmlformats.org/officeDocument/2006/relationships/slideLayout" Target="../slideLayouts/slideLayout2.xml" />
</Relationships>
</file>

<file path=ppt/slides/_rels/slide28.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9.xml.rels>&#65279;<?xml version="1.0" encoding="UTF-8" standalone="yes"?>
<Relationships xmlns="http://schemas.openxmlformats.org/package/2006/relationships">
  <Relationship Id="rId2" Type="http://schemas.openxmlformats.org/officeDocument/2006/relationships/notesSlide" Target="../notesSlides/notesSlide1.xml" />
  <Relationship Id="rId1" Type="http://schemas.openxmlformats.org/officeDocument/2006/relationships/slideLayout" Target="../slideLayouts/slideLayout2.xml" />
</Relationships>
</file>

<file path=ppt/slides/_rels/slide3.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Layout" Target="../slideLayouts/slideLayout2.xml" />
</Relationships>
</file>

<file path=ppt/slides/_rels/slide30.xml.rels>&#65279;<?xml version="1.0" encoding="UTF-8" standalone="yes"?>
<Relationships xmlns="http://schemas.openxmlformats.org/package/2006/relationships">
  <Relationship Id="rId2" Type="http://schemas.openxmlformats.org/officeDocument/2006/relationships/image" Target="../media/image20.png" />
  <Relationship Id="rId1" Type="http://schemas.openxmlformats.org/officeDocument/2006/relationships/slideLayout" Target="../slideLayouts/slideLayout2.xml" />
</Relationships>
</file>

<file path=ppt/slides/_rels/slide31.xml.rels>&#65279;<?xml version="1.0" encoding="UTF-8" standalone="yes"?>
<Relationships xmlns="http://schemas.openxmlformats.org/package/2006/relationships">
  <Relationship Id="rId2" Type="http://schemas.openxmlformats.org/officeDocument/2006/relationships/image" Target="../media/image21.png" />
  <Relationship Id="rId1" Type="http://schemas.openxmlformats.org/officeDocument/2006/relationships/slideLayout" Target="../slideLayouts/slideLayout2.xml" />
</Relationships>
</file>

<file path=ppt/slides/_rels/slide32.xml.rels>&#65279;<?xml version="1.0" encoding="UTF-8" standalone="yes"?>
<Relationships xmlns="http://schemas.openxmlformats.org/package/2006/relationships">
  <Relationship Id="rId2" Type="http://schemas.openxmlformats.org/officeDocument/2006/relationships/image" Target="../media/image22.png" />
  <Relationship Id="rId1" Type="http://schemas.openxmlformats.org/officeDocument/2006/relationships/slideLayout" Target="../slideLayouts/slideLayout2.xml" />
</Relationships>
</file>

<file path=ppt/slides/_rels/slide33.xml.rels>&#65279;<?xml version="1.0" encoding="UTF-8" standalone="yes"?>
<Relationships xmlns="http://schemas.openxmlformats.org/package/2006/relationships">
  <Relationship Id="rId2" Type="http://schemas.openxmlformats.org/officeDocument/2006/relationships/image" Target="../media/image23.gif" />
  <Relationship Id="rId1" Type="http://schemas.openxmlformats.org/officeDocument/2006/relationships/slideLayout" Target="../slideLayouts/slideLayout2.xml" />
</Relationships>
</file>

<file path=ppt/slides/_rels/slide3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5.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6.xml.rels>&#65279;<?xml version="1.0" encoding="UTF-8" standalone="yes"?>
<Relationships xmlns="http://schemas.openxmlformats.org/package/2006/relationships">
  <Relationship Id="rId3" Type="http://schemas.openxmlformats.org/officeDocument/2006/relationships/image" Target="../media/image25.png" />
  <Relationship Id="rId2" Type="http://schemas.openxmlformats.org/officeDocument/2006/relationships/image" Target="../media/image24.png" />
  <Relationship Id="rId1" Type="http://schemas.openxmlformats.org/officeDocument/2006/relationships/slideLayout" Target="../slideLayouts/slideLayout2.xml" />
</Relationships>
</file>

<file path=ppt/slides/_rels/slide37.xml.rels>&#65279;<?xml version="1.0" encoding="UTF-8" standalone="yes"?>
<Relationships xmlns="http://schemas.openxmlformats.org/package/2006/relationships">
  <Relationship Id="rId2" Type="http://schemas.openxmlformats.org/officeDocument/2006/relationships/image" Target="../media/image26.png" />
  <Relationship Id="rId1" Type="http://schemas.openxmlformats.org/officeDocument/2006/relationships/slideLayout" Target="../slideLayouts/slideLayout3.xml" />
</Relationships>
</file>

<file path=ppt/slides/_rels/slide4.xml.rels>&#65279;<?xml version="1.0" encoding="UTF-8" standalone="yes"?>
<Relationships xmlns="http://schemas.openxmlformats.org/package/2006/relationships">
  <Relationship Id="rId2" Type="http://schemas.openxmlformats.org/officeDocument/2006/relationships/image" Target="../media/image5.png" />
  <Relationship Id="rId1" Type="http://schemas.openxmlformats.org/officeDocument/2006/relationships/slideLayout" Target="../slideLayouts/slideLayout2.xml" />
</Relationships>
</file>

<file path=ppt/slides/_rels/slide5.xml.rels>&#65279;<?xml version="1.0" encoding="UTF-8" standalone="yes"?>
<Relationships xmlns="http://schemas.openxmlformats.org/package/2006/relationships">
  <Relationship Id="rId3" Type="http://schemas.openxmlformats.org/officeDocument/2006/relationships/image" Target="../media/image7.png" />
  <Relationship Id="rId2" Type="http://schemas.openxmlformats.org/officeDocument/2006/relationships/image" Target="../media/image6.png" />
  <Relationship Id="rId1" Type="http://schemas.openxmlformats.org/officeDocument/2006/relationships/slideLayout" Target="../slideLayouts/slideLayout2.xml" />
</Relationships>
</file>

<file path=ppt/slides/_rels/slide6.xml.rels>&#65279;<?xml version="1.0" encoding="UTF-8" standalone="yes"?>
<Relationships xmlns="http://schemas.openxmlformats.org/package/2006/relationships">
  <Relationship Id="rId2" Type="http://schemas.openxmlformats.org/officeDocument/2006/relationships/image" Target="../media/image8.png" />
  <Relationship Id="rId1" Type="http://schemas.openxmlformats.org/officeDocument/2006/relationships/slideLayout" Target="../slideLayouts/slideLayout2.xml" />
</Relationships>
</file>

<file path=ppt/slides/_rels/slide7.xml.rels>&#65279;<?xml version="1.0" encoding="UTF-8" standalone="yes"?>
<Relationships xmlns="http://schemas.openxmlformats.org/package/2006/relationships">
  <Relationship Id="rId2" Type="http://schemas.openxmlformats.org/officeDocument/2006/relationships/image" Target="../media/image9.png" />
  <Relationship Id="rId1" Type="http://schemas.openxmlformats.org/officeDocument/2006/relationships/slideLayout" Target="../slideLayouts/slideLayout2.xml" />
</Relationships>
</file>

<file path=ppt/slides/_rels/slide8.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9.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295400"/>
            <a:ext cx="7772400" cy="1828800"/>
          </a:xfrm>
        </p:spPr>
        <p:txBody>
          <a:bodyPr/>
          <a:lstStyle/>
          <a:p>
            <a:pPr eaLnBrk="1" hangingPunct="1">
              <a:defRPr/>
            </a:pPr>
            <a:r>
              <a:rPr lang="en-US" sz="3200" dirty="0" smtClean="0">
                <a:solidFill>
                  <a:srgbClr val="C00000"/>
                </a:solidFill>
                <a:latin typeface="Myriad Pro"/>
              </a:rPr>
              <a:t/>
            </a:r>
            <a:br>
              <a:rPr lang="en-US" sz="3200" dirty="0" smtClean="0">
                <a:solidFill>
                  <a:srgbClr val="C00000"/>
                </a:solidFill>
                <a:latin typeface="Myriad Pro"/>
              </a:rPr>
            </a:br>
            <a:r>
              <a:rPr lang="en-US" sz="4000" dirty="0" smtClean="0">
                <a:solidFill>
                  <a:srgbClr val="C00000"/>
                </a:solidFill>
                <a:latin typeface="Myriad Pro"/>
              </a:rPr>
              <a:t>What You Need to Know About the Jones Act</a:t>
            </a:r>
            <a:endParaRPr lang="en-US" sz="4000" dirty="0" smtClean="0"/>
          </a:p>
        </p:txBody>
      </p:sp>
      <p:sp>
        <p:nvSpPr>
          <p:cNvPr id="7171" name="Subtitle 2"/>
          <p:cNvSpPr>
            <a:spLocks noGrp="1"/>
          </p:cNvSpPr>
          <p:nvPr>
            <p:ph type="subTitle" idx="1"/>
          </p:nvPr>
        </p:nvSpPr>
        <p:spPr>
          <a:xfrm>
            <a:off x="533400" y="2895600"/>
            <a:ext cx="8229600" cy="3733800"/>
          </a:xfrm>
        </p:spPr>
        <p:txBody>
          <a:bodyPr/>
          <a:lstStyle/>
          <a:p>
            <a:pPr eaLnBrk="1" hangingPunct="1"/>
            <a:endParaRPr lang="en-US" altLang="en-US" dirty="0" smtClean="0">
              <a:solidFill>
                <a:srgbClr val="C00000"/>
              </a:solidFill>
            </a:endParaRPr>
          </a:p>
          <a:p>
            <a:pPr algn="l" eaLnBrk="1" hangingPunct="1"/>
            <a:r>
              <a:rPr lang="en-US" altLang="en-US" sz="2400" dirty="0" smtClean="0">
                <a:solidFill>
                  <a:schemeClr val="tx1"/>
                </a:solidFill>
              </a:rPr>
              <a:t>Stephen B. Johnson  	     	Marjorie F. Krumholz</a:t>
            </a:r>
          </a:p>
          <a:p>
            <a:pPr algn="l" eaLnBrk="1" hangingPunct="1"/>
            <a:r>
              <a:rPr lang="en-US" altLang="en-US" sz="2400" dirty="0" smtClean="0">
                <a:solidFill>
                  <a:schemeClr val="tx1"/>
                </a:solidFill>
              </a:rPr>
              <a:t>Erin L. </a:t>
            </a:r>
            <a:r>
              <a:rPr lang="en-US" altLang="en-US" sz="2400" dirty="0" err="1" smtClean="0">
                <a:solidFill>
                  <a:schemeClr val="tx1"/>
                </a:solidFill>
              </a:rPr>
              <a:t>Eliasen</a:t>
            </a:r>
            <a:r>
              <a:rPr lang="en-US" altLang="en-US" sz="2400" dirty="0" smtClean="0">
                <a:solidFill>
                  <a:schemeClr val="tx1"/>
                </a:solidFill>
              </a:rPr>
              <a:t>			Thompson Coburn LLP </a:t>
            </a:r>
          </a:p>
          <a:p>
            <a:pPr algn="l" eaLnBrk="1" hangingPunct="1"/>
            <a:r>
              <a:rPr lang="en-US" altLang="en-US" sz="2400" dirty="0" smtClean="0">
                <a:solidFill>
                  <a:schemeClr val="tx1"/>
                </a:solidFill>
              </a:rPr>
              <a:t>Garvey Schubert Barer 			</a:t>
            </a:r>
          </a:p>
          <a:p>
            <a:pPr eaLnBrk="1" hangingPunct="1"/>
            <a:endParaRPr lang="en-US" altLang="en-US" sz="1200" dirty="0" smtClean="0">
              <a:solidFill>
                <a:schemeClr val="tx1"/>
              </a:solidFill>
            </a:endParaRPr>
          </a:p>
          <a:p>
            <a:pPr eaLnBrk="1" hangingPunct="1"/>
            <a:endParaRPr lang="en-US" altLang="en-US" sz="1200" dirty="0">
              <a:solidFill>
                <a:schemeClr val="tx1"/>
              </a:solidFill>
            </a:endParaRPr>
          </a:p>
          <a:p>
            <a:pPr eaLnBrk="1" hangingPunct="1"/>
            <a:endParaRPr lang="en-US" altLang="en-US" sz="1200" dirty="0" smtClean="0">
              <a:solidFill>
                <a:schemeClr val="tx1"/>
              </a:solidFill>
            </a:endParaRPr>
          </a:p>
          <a:p>
            <a:pPr eaLnBrk="1" hangingPunct="1"/>
            <a:endParaRPr lang="en-US" altLang="en-US" sz="1200" dirty="0" smtClean="0">
              <a:solidFill>
                <a:schemeClr val="tx1"/>
              </a:solidFill>
            </a:endParaRPr>
          </a:p>
          <a:p>
            <a:pPr algn="r" eaLnBrk="1" hangingPunct="1"/>
            <a:r>
              <a:rPr lang="en-US" altLang="en-US" sz="1600" dirty="0" smtClean="0">
                <a:solidFill>
                  <a:schemeClr val="tx1"/>
                </a:solidFill>
              </a:rPr>
              <a:t>October 22,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defRPr/>
            </a:pPr>
            <a:r>
              <a:rPr lang="en-US" dirty="0" smtClean="0"/>
              <a:t>“Transportation”</a:t>
            </a:r>
          </a:p>
        </p:txBody>
      </p:sp>
      <p:sp>
        <p:nvSpPr>
          <p:cNvPr id="11267" name="Content Placeholder 2"/>
          <p:cNvSpPr>
            <a:spLocks noGrp="1"/>
          </p:cNvSpPr>
          <p:nvPr>
            <p:ph idx="1"/>
          </p:nvPr>
        </p:nvSpPr>
        <p:spPr>
          <a:xfrm>
            <a:off x="457200" y="1219200"/>
            <a:ext cx="8229600" cy="4906963"/>
          </a:xfrm>
        </p:spPr>
        <p:txBody>
          <a:bodyPr/>
          <a:lstStyle/>
          <a:p>
            <a:pPr eaLnBrk="1" hangingPunct="1">
              <a:buFont typeface="Arial" charset="0"/>
              <a:buChar char="•"/>
              <a:defRPr/>
            </a:pPr>
            <a:r>
              <a:rPr lang="en-US" dirty="0" smtClean="0"/>
              <a:t>“A coastwise transportation of merchandise takes place, within the meaning of the coastwise laws, when merchandise laden at a point embraced within the coastwise laws (‘coastwise point’) is unladen at another coastwise point, regardless of the origin or ultimate destination of the merchandise.”</a:t>
            </a:r>
          </a:p>
          <a:p>
            <a:pPr lvl="2" eaLnBrk="1" hangingPunct="1">
              <a:buFont typeface="Arial" charset="0"/>
              <a:buChar char="•"/>
              <a:defRPr/>
            </a:pPr>
            <a:r>
              <a:rPr lang="en-US" dirty="0" smtClean="0"/>
              <a:t>CBP:  19 CFR 4.80b.</a:t>
            </a:r>
          </a:p>
          <a:p>
            <a:pPr eaLnBrk="1" hangingPunct="1">
              <a:buFont typeface="Arial" charset="0"/>
              <a:buChar char="•"/>
              <a:defRPr/>
            </a:pPr>
            <a:r>
              <a:rPr lang="en-US" dirty="0" smtClean="0"/>
              <a:t>Some exceptions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6350"/>
            <a:ext cx="4421188" cy="707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xit" presetSubtype="0" fill="hold" nodeType="afterEffect">
                                  <p:stCondLst>
                                    <p:cond delay="150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 to “Transportation”</a:t>
            </a:r>
            <a:endParaRPr lang="en-US" dirty="0"/>
          </a:p>
        </p:txBody>
      </p:sp>
      <p:sp>
        <p:nvSpPr>
          <p:cNvPr id="3" name="Content Placeholder 2"/>
          <p:cNvSpPr>
            <a:spLocks noGrp="1"/>
          </p:cNvSpPr>
          <p:nvPr>
            <p:ph idx="1"/>
          </p:nvPr>
        </p:nvSpPr>
        <p:spPr/>
        <p:txBody>
          <a:bodyPr/>
          <a:lstStyle/>
          <a:p>
            <a:pPr>
              <a:spcAft>
                <a:spcPts val="1200"/>
              </a:spcAft>
              <a:defRPr/>
            </a:pPr>
            <a:r>
              <a:rPr lang="en-US" dirty="0"/>
              <a:t>Substantial Transformation</a:t>
            </a:r>
          </a:p>
          <a:p>
            <a:pPr marL="1261872">
              <a:spcAft>
                <a:spcPts val="1200"/>
              </a:spcAft>
              <a:defRPr/>
            </a:pPr>
            <a:r>
              <a:rPr lang="en-US" sz="2400" dirty="0"/>
              <a:t>Fuel Blending rulings</a:t>
            </a:r>
            <a:r>
              <a:rPr lang="en-US" dirty="0"/>
              <a:t> </a:t>
            </a:r>
          </a:p>
          <a:p>
            <a:pPr>
              <a:spcAft>
                <a:spcPts val="1200"/>
              </a:spcAft>
              <a:defRPr/>
            </a:pPr>
            <a:r>
              <a:rPr lang="en-US" dirty="0"/>
              <a:t>Break in Transit</a:t>
            </a:r>
          </a:p>
          <a:p>
            <a:pPr>
              <a:spcAft>
                <a:spcPts val="1200"/>
              </a:spcAft>
              <a:defRPr/>
            </a:pPr>
            <a:r>
              <a:rPr lang="en-US" dirty="0"/>
              <a:t>Canadian Rail Lines</a:t>
            </a:r>
          </a:p>
        </p:txBody>
      </p:sp>
    </p:spTree>
    <p:extLst>
      <p:ext uri="{BB962C8B-B14F-4D97-AF65-F5344CB8AC3E}">
        <p14:creationId xmlns:p14="http://schemas.microsoft.com/office/powerpoint/2010/main" val="1142804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609600"/>
            <a:ext cx="8229600" cy="1143000"/>
          </a:xfrm>
        </p:spPr>
        <p:txBody>
          <a:bodyPr/>
          <a:lstStyle/>
          <a:p>
            <a:pPr eaLnBrk="1" hangingPunct="1">
              <a:defRPr/>
            </a:pPr>
            <a:r>
              <a:rPr lang="en-US" dirty="0" smtClean="0"/>
              <a:t>Distinguish Work Platforms, Crane Barges, Pile Drivers</a:t>
            </a:r>
          </a:p>
        </p:txBody>
      </p:sp>
      <p:sp>
        <p:nvSpPr>
          <p:cNvPr id="12291" name="Content Placeholder 2"/>
          <p:cNvSpPr>
            <a:spLocks noGrp="1"/>
          </p:cNvSpPr>
          <p:nvPr>
            <p:ph idx="1"/>
          </p:nvPr>
        </p:nvSpPr>
        <p:spPr>
          <a:xfrm>
            <a:off x="457200" y="1524000"/>
            <a:ext cx="8229600" cy="4525963"/>
          </a:xfrm>
        </p:spPr>
        <p:txBody>
          <a:bodyPr/>
          <a:lstStyle/>
          <a:p>
            <a:pPr eaLnBrk="1" hangingPunct="1">
              <a:buFont typeface="Arial" charset="0"/>
              <a:buChar char="•"/>
              <a:defRPr/>
            </a:pPr>
            <a:endParaRPr lang="en-US" dirty="0" smtClean="0"/>
          </a:p>
          <a:p>
            <a:pPr eaLnBrk="1" hangingPunct="1">
              <a:buFont typeface="Arial" charset="0"/>
              <a:buChar char="•"/>
              <a:defRPr/>
            </a:pPr>
            <a:r>
              <a:rPr lang="en-US" dirty="0" smtClean="0"/>
              <a:t>So long as no “merchandise” is moved between U.S. points on the vessel, the Jones Act does not apply</a:t>
            </a:r>
          </a:p>
          <a:p>
            <a:pPr eaLnBrk="1" hangingPunct="1">
              <a:buFont typeface="Arial" charset="0"/>
              <a:buNone/>
              <a:defRPr/>
            </a:pPr>
            <a:endParaRPr lang="en-US" dirty="0" smtClean="0"/>
          </a:p>
        </p:txBody>
      </p:sp>
      <p:pic>
        <p:nvPicPr>
          <p:cNvPr id="1741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048000"/>
            <a:ext cx="38100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defRPr/>
            </a:pPr>
            <a:r>
              <a:rPr lang="en-US" dirty="0" smtClean="0"/>
              <a:t>“U.S. Citizen"</a:t>
            </a:r>
          </a:p>
        </p:txBody>
      </p:sp>
      <p:sp>
        <p:nvSpPr>
          <p:cNvPr id="14339" name="Content Placeholder 2"/>
          <p:cNvSpPr>
            <a:spLocks noGrp="1"/>
          </p:cNvSpPr>
          <p:nvPr>
            <p:ph idx="1"/>
          </p:nvPr>
        </p:nvSpPr>
        <p:spPr>
          <a:xfrm>
            <a:off x="457200" y="1295400"/>
            <a:ext cx="8229600" cy="4830763"/>
          </a:xfrm>
        </p:spPr>
        <p:txBody>
          <a:bodyPr/>
          <a:lstStyle/>
          <a:p>
            <a:pPr eaLnBrk="1" hangingPunct="1">
              <a:buFont typeface="Arial" charset="0"/>
              <a:buChar char="•"/>
              <a:defRPr/>
            </a:pPr>
            <a:r>
              <a:rPr lang="en-US" dirty="0" smtClean="0"/>
              <a:t>To be “coastwise qualified,” a vessel must be “wholly owned by citizens of the United States </a:t>
            </a:r>
            <a:r>
              <a:rPr lang="en-US" u="sng" dirty="0" smtClean="0"/>
              <a:t>for purposes of engaging in the coastwise trade.</a:t>
            </a:r>
            <a:r>
              <a:rPr lang="en-US" dirty="0" smtClean="0"/>
              <a:t>”</a:t>
            </a:r>
          </a:p>
          <a:p>
            <a:pPr eaLnBrk="1" hangingPunct="1">
              <a:buFont typeface="Arial" charset="0"/>
              <a:buChar char="•"/>
              <a:defRPr/>
            </a:pPr>
            <a:r>
              <a:rPr lang="en-US" dirty="0" smtClean="0"/>
              <a:t>Entities can be “U.S. citizens”</a:t>
            </a:r>
          </a:p>
        </p:txBody>
      </p:sp>
      <p:pic>
        <p:nvPicPr>
          <p:cNvPr id="1843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971800"/>
            <a:ext cx="21812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457200" y="1143000"/>
            <a:ext cx="8229600" cy="4876800"/>
          </a:xfrm>
        </p:spPr>
        <p:txBody>
          <a:bodyPr/>
          <a:lstStyle/>
          <a:p>
            <a:pPr eaLnBrk="1" hangingPunct="1">
              <a:buFont typeface="Arial" charset="0"/>
              <a:buChar char="•"/>
              <a:defRPr/>
            </a:pPr>
            <a:r>
              <a:rPr lang="en-US" dirty="0" smtClean="0"/>
              <a:t>A partnership or corporation formed under U.S. law is a citizen if 75% of its equity is owned by U.S. citizens, and:</a:t>
            </a:r>
          </a:p>
          <a:p>
            <a:pPr lvl="1" eaLnBrk="1" hangingPunct="1">
              <a:buFont typeface="Arial" charset="0"/>
              <a:buChar char="–"/>
              <a:defRPr/>
            </a:pPr>
            <a:r>
              <a:rPr lang="en-US" u="sng" dirty="0" smtClean="0"/>
              <a:t>Partnerships</a:t>
            </a:r>
            <a:r>
              <a:rPr lang="en-US" dirty="0" smtClean="0"/>
              <a:t>:  All general partners are U.S. citizens</a:t>
            </a:r>
          </a:p>
          <a:p>
            <a:pPr lvl="1" eaLnBrk="1" hangingPunct="1">
              <a:buFont typeface="Arial" charset="0"/>
              <a:buChar char="–"/>
              <a:defRPr/>
            </a:pPr>
            <a:r>
              <a:rPr lang="en-US" u="sng" dirty="0" smtClean="0"/>
              <a:t>Corporations</a:t>
            </a:r>
            <a:r>
              <a:rPr lang="en-US" dirty="0" smtClean="0"/>
              <a:t>:  President/CEO and Chairman are to be U.S. citizens; no more than a minority of the directors necessary for a quorum of the Board are non-U.S. citizens</a:t>
            </a:r>
          </a:p>
          <a:p>
            <a:pPr eaLnBrk="1" hangingPunct="1">
              <a:buFont typeface="Arial" charset="0"/>
              <a:buChar char="•"/>
              <a:defRPr/>
            </a:pPr>
            <a:r>
              <a:rPr lang="en-US" dirty="0" smtClean="0"/>
              <a:t>Non-citizens may not “control”</a:t>
            </a:r>
          </a:p>
          <a:p>
            <a:pPr eaLnBrk="1" hangingPunct="1">
              <a:buFont typeface="Arial" charset="0"/>
              <a:buChar char="•"/>
              <a:defRPr/>
            </a:pPr>
            <a:endParaRPr lang="en-US" dirty="0" smtClean="0"/>
          </a:p>
        </p:txBody>
      </p:sp>
      <p:sp>
        <p:nvSpPr>
          <p:cNvPr id="15362" name="Title 1"/>
          <p:cNvSpPr>
            <a:spLocks noGrp="1"/>
          </p:cNvSpPr>
          <p:nvPr>
            <p:ph type="title"/>
          </p:nvPr>
        </p:nvSpPr>
        <p:spPr>
          <a:xfrm>
            <a:off x="457200" y="244475"/>
            <a:ext cx="8229600" cy="1020763"/>
          </a:xfrm>
        </p:spPr>
        <p:txBody>
          <a:bodyPr/>
          <a:lstStyle/>
          <a:p>
            <a:pPr eaLnBrk="1" hangingPunct="1">
              <a:defRPr/>
            </a:pPr>
            <a:r>
              <a:rPr lang="en-US" dirty="0" smtClean="0"/>
              <a:t>Citizenship of Entities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defRPr/>
            </a:pPr>
            <a:r>
              <a:rPr lang="en-US" dirty="0" smtClean="0"/>
              <a:t>Non-Citizen JV Partners in Marine Construction</a:t>
            </a:r>
          </a:p>
        </p:txBody>
      </p:sp>
      <p:pic>
        <p:nvPicPr>
          <p:cNvPr id="20483" name="Content Placeholder 3" descr="Captur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676400"/>
            <a:ext cx="7391400" cy="4572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Effect of Warrants Issued to Noncitizens</a:t>
            </a:r>
            <a:endParaRPr lang="en-US" dirty="0"/>
          </a:p>
        </p:txBody>
      </p:sp>
      <p:sp>
        <p:nvSpPr>
          <p:cNvPr id="3" name="Content Placeholder 2"/>
          <p:cNvSpPr>
            <a:spLocks noGrp="1"/>
          </p:cNvSpPr>
          <p:nvPr>
            <p:ph idx="1"/>
          </p:nvPr>
        </p:nvSpPr>
        <p:spPr/>
        <p:txBody>
          <a:bodyPr/>
          <a:lstStyle/>
          <a:p>
            <a:r>
              <a:rPr lang="en-US" dirty="0" smtClean="0"/>
              <a:t>Non-citizens may acquire warrants that allow them to realize more than 25% of the economic value of a Coastwise Citizen entity</a:t>
            </a:r>
          </a:p>
          <a:p>
            <a:r>
              <a:rPr lang="en-US" dirty="0" smtClean="0"/>
              <a:t>May mimic equity in some circumstances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05538" y="4267200"/>
            <a:ext cx="2996487"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dirty="0" smtClean="0"/>
              <a:t>Lease Financing</a:t>
            </a:r>
            <a:endParaRPr lang="en-US" dirty="0"/>
          </a:p>
        </p:txBody>
      </p:sp>
      <p:sp>
        <p:nvSpPr>
          <p:cNvPr id="22532" name="Content Placeholder 2"/>
          <p:cNvSpPr>
            <a:spLocks noGrp="1"/>
          </p:cNvSpPr>
          <p:nvPr>
            <p:ph idx="1"/>
          </p:nvPr>
        </p:nvSpPr>
        <p:spPr/>
        <p:txBody>
          <a:bodyPr/>
          <a:lstStyle/>
          <a:p>
            <a:r>
              <a:rPr lang="en-US" altLang="en-US" dirty="0" smtClean="0">
                <a:solidFill>
                  <a:schemeClr val="tx1"/>
                </a:solidFill>
              </a:rPr>
              <a:t>Since 1996, but revamped in 2004 because of loopholes</a:t>
            </a:r>
          </a:p>
          <a:p>
            <a:r>
              <a:rPr lang="en-US" altLang="en-US" dirty="0" smtClean="0">
                <a:solidFill>
                  <a:schemeClr val="tx1"/>
                </a:solidFill>
              </a:rPr>
              <a:t>Allows leasing companies, banks and financial institutions that do not qualify under §50501 to own vessels that operate in the coastwise trade</a:t>
            </a:r>
          </a:p>
          <a:p>
            <a:r>
              <a:rPr lang="en-US" altLang="en-US" dirty="0" smtClean="0">
                <a:solidFill>
                  <a:schemeClr val="tx1"/>
                </a:solidFill>
              </a:rPr>
              <a:t>Vessels documented pre-2004 </a:t>
            </a:r>
            <a:br>
              <a:rPr lang="en-US" altLang="en-US" dirty="0" smtClean="0">
                <a:solidFill>
                  <a:schemeClr val="tx1"/>
                </a:solidFill>
              </a:rPr>
            </a:br>
            <a:r>
              <a:rPr lang="en-US" altLang="en-US" dirty="0" smtClean="0">
                <a:solidFill>
                  <a:schemeClr val="tx1"/>
                </a:solidFill>
              </a:rPr>
              <a:t>have certain grandfathered rights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Requirements for </a:t>
            </a:r>
            <a:r>
              <a:rPr lang="en-US" dirty="0" smtClean="0"/>
              <a:t>Lease </a:t>
            </a:r>
            <a:r>
              <a:rPr lang="en-US" dirty="0"/>
              <a:t>F</a:t>
            </a:r>
            <a:r>
              <a:rPr lang="en-US" dirty="0" smtClean="0"/>
              <a:t>inancing</a:t>
            </a:r>
            <a:endParaRPr lang="en-US" dirty="0"/>
          </a:p>
        </p:txBody>
      </p:sp>
      <p:sp>
        <p:nvSpPr>
          <p:cNvPr id="3" name="Content Placeholder 2"/>
          <p:cNvSpPr>
            <a:spLocks noGrp="1"/>
          </p:cNvSpPr>
          <p:nvPr>
            <p:ph idx="1"/>
          </p:nvPr>
        </p:nvSpPr>
        <p:spPr/>
        <p:txBody>
          <a:bodyPr>
            <a:normAutofit fontScale="92500" lnSpcReduction="10000"/>
          </a:bodyPr>
          <a:lstStyle/>
          <a:p>
            <a:pPr>
              <a:defRPr/>
            </a:pPr>
            <a:r>
              <a:rPr lang="en-US" dirty="0" smtClean="0"/>
              <a:t>Lessors</a:t>
            </a:r>
          </a:p>
          <a:p>
            <a:pPr lvl="1">
              <a:defRPr/>
            </a:pPr>
            <a:r>
              <a:rPr lang="en-US" dirty="0"/>
              <a:t>M</a:t>
            </a:r>
            <a:r>
              <a:rPr lang="en-US" dirty="0" smtClean="0"/>
              <a:t>ust </a:t>
            </a:r>
            <a:r>
              <a:rPr lang="en-US" dirty="0"/>
              <a:t>be “documentation citizens</a:t>
            </a:r>
            <a:r>
              <a:rPr lang="en-US" dirty="0" smtClean="0"/>
              <a:t>”</a:t>
            </a:r>
            <a:endParaRPr lang="en-US" dirty="0"/>
          </a:p>
          <a:p>
            <a:pPr lvl="1">
              <a:defRPr/>
            </a:pPr>
            <a:r>
              <a:rPr lang="en-US" dirty="0"/>
              <a:t>M</a:t>
            </a:r>
            <a:r>
              <a:rPr lang="en-US" dirty="0" smtClean="0"/>
              <a:t>ust </a:t>
            </a:r>
            <a:r>
              <a:rPr lang="en-US" dirty="0"/>
              <a:t>own or hold a beneficial interest in the vessels solely as a passive </a:t>
            </a:r>
            <a:r>
              <a:rPr lang="en-US" dirty="0" smtClean="0"/>
              <a:t>investment</a:t>
            </a:r>
            <a:endParaRPr lang="en-US" dirty="0"/>
          </a:p>
          <a:p>
            <a:pPr lvl="1">
              <a:defRPr/>
            </a:pPr>
            <a:r>
              <a:rPr lang="en-US" dirty="0"/>
              <a:t>C</a:t>
            </a:r>
            <a:r>
              <a:rPr lang="en-US" dirty="0" smtClean="0"/>
              <a:t>annot </a:t>
            </a:r>
            <a:r>
              <a:rPr lang="en-US" dirty="0"/>
              <a:t>operate vessels for hire and cannot be affiliated with a person that operates vessels for hire</a:t>
            </a:r>
          </a:p>
          <a:p>
            <a:pPr lvl="1">
              <a:defRPr/>
            </a:pPr>
            <a:r>
              <a:rPr lang="en-US" dirty="0"/>
              <a:t>M</a:t>
            </a:r>
            <a:r>
              <a:rPr lang="en-US" dirty="0" smtClean="0"/>
              <a:t>ust </a:t>
            </a:r>
            <a:r>
              <a:rPr lang="en-US" dirty="0"/>
              <a:t>be independent from, and not an affiliate of, any charterer of the vessels or any other person that has the right to directly or indirectly control or direct the movement or use of the </a:t>
            </a:r>
            <a:r>
              <a:rPr lang="en-US" dirty="0" smtClean="0"/>
              <a:t>vessels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Requirements for </a:t>
            </a:r>
            <a:r>
              <a:rPr lang="en-US" dirty="0" smtClean="0"/>
              <a:t>Lease </a:t>
            </a:r>
            <a:r>
              <a:rPr lang="en-US" dirty="0"/>
              <a:t>F</a:t>
            </a:r>
            <a:r>
              <a:rPr lang="en-US" dirty="0" smtClean="0"/>
              <a:t>inancing</a:t>
            </a:r>
            <a:endParaRPr lang="en-US" dirty="0"/>
          </a:p>
        </p:txBody>
      </p:sp>
      <p:sp>
        <p:nvSpPr>
          <p:cNvPr id="3" name="Content Placeholder 2"/>
          <p:cNvSpPr>
            <a:spLocks noGrp="1"/>
          </p:cNvSpPr>
          <p:nvPr>
            <p:ph idx="1"/>
          </p:nvPr>
        </p:nvSpPr>
        <p:spPr/>
        <p:txBody>
          <a:bodyPr>
            <a:normAutofit/>
          </a:bodyPr>
          <a:lstStyle/>
          <a:p>
            <a:pPr>
              <a:defRPr/>
            </a:pPr>
            <a:r>
              <a:rPr lang="en-US" dirty="0"/>
              <a:t>Additional </a:t>
            </a:r>
            <a:r>
              <a:rPr lang="en-US" dirty="0" smtClean="0"/>
              <a:t>requirements</a:t>
            </a:r>
            <a:endParaRPr lang="en-US" dirty="0"/>
          </a:p>
          <a:p>
            <a:pPr lvl="1">
              <a:defRPr/>
            </a:pPr>
            <a:r>
              <a:rPr lang="en-US" dirty="0"/>
              <a:t>Bareboat charters must be for a term of at least </a:t>
            </a:r>
            <a:r>
              <a:rPr lang="en-US" dirty="0" smtClean="0"/>
              <a:t>three years</a:t>
            </a:r>
            <a:endParaRPr lang="en-US" dirty="0"/>
          </a:p>
          <a:p>
            <a:pPr lvl="1">
              <a:defRPr/>
            </a:pPr>
            <a:r>
              <a:rPr lang="en-US" dirty="0"/>
              <a:t>Bareboat charterer must be considered the owner of the vessel </a:t>
            </a:r>
            <a:r>
              <a:rPr lang="en-US" i="1" dirty="0"/>
              <a:t>pro hac </a:t>
            </a:r>
            <a:r>
              <a:rPr lang="en-US" i="1" dirty="0" smtClean="0"/>
              <a:t>vice</a:t>
            </a:r>
            <a:endParaRPr lang="en-US" dirty="0"/>
          </a:p>
        </p:txBody>
      </p:sp>
      <p:pic>
        <p:nvPicPr>
          <p:cNvPr id="2560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5588" y="4114800"/>
            <a:ext cx="4187825"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defRPr/>
            </a:pPr>
            <a:r>
              <a:rPr lang="en-US" dirty="0" smtClean="0"/>
              <a:t>The “Coastwise Laws”</a:t>
            </a:r>
          </a:p>
        </p:txBody>
      </p:sp>
      <p:sp>
        <p:nvSpPr>
          <p:cNvPr id="3075" name="Content Placeholder 2"/>
          <p:cNvSpPr>
            <a:spLocks noGrp="1"/>
          </p:cNvSpPr>
          <p:nvPr>
            <p:ph idx="1"/>
          </p:nvPr>
        </p:nvSpPr>
        <p:spPr/>
        <p:txBody>
          <a:bodyPr/>
          <a:lstStyle/>
          <a:p>
            <a:pPr eaLnBrk="1" hangingPunct="1">
              <a:buFont typeface="Arial" charset="0"/>
              <a:buChar char="•"/>
              <a:defRPr/>
            </a:pPr>
            <a:r>
              <a:rPr lang="en-US" dirty="0" smtClean="0"/>
              <a:t>Vessels operating within the territorial boundaries of the United States (and sometimes beyond!) must be “coastwise qualified”</a:t>
            </a:r>
          </a:p>
          <a:p>
            <a:pPr lvl="1" eaLnBrk="1" hangingPunct="1">
              <a:buFont typeface="Arial" charset="0"/>
              <a:buChar char="–"/>
              <a:defRPr/>
            </a:pPr>
            <a:r>
              <a:rPr lang="en-US" dirty="0" smtClean="0"/>
              <a:t>Movement of “merchandise”</a:t>
            </a:r>
          </a:p>
          <a:p>
            <a:pPr lvl="1" eaLnBrk="1" hangingPunct="1">
              <a:buFont typeface="Arial" charset="0"/>
              <a:buChar char="–"/>
              <a:defRPr/>
            </a:pPr>
            <a:r>
              <a:rPr lang="en-US" dirty="0" smtClean="0"/>
              <a:t>Movement of people:  “passengers”</a:t>
            </a:r>
          </a:p>
          <a:p>
            <a:pPr lvl="1" eaLnBrk="1" hangingPunct="1">
              <a:buFont typeface="Arial" charset="0"/>
              <a:buChar char="–"/>
              <a:defRPr/>
            </a:pPr>
            <a:r>
              <a:rPr lang="en-US" dirty="0" smtClean="0"/>
              <a:t>Towing</a:t>
            </a:r>
          </a:p>
          <a:p>
            <a:pPr lvl="1" eaLnBrk="1" hangingPunct="1">
              <a:buFont typeface="Arial" charset="0"/>
              <a:buChar char="–"/>
              <a:defRPr/>
            </a:pPr>
            <a:r>
              <a:rPr lang="en-US" dirty="0" smtClean="0"/>
              <a:t>Dredging</a:t>
            </a:r>
          </a:p>
          <a:p>
            <a:pPr lvl="1" eaLnBrk="1" hangingPunct="1">
              <a:buFont typeface="Arial" charset="0"/>
              <a:buChar char="–"/>
              <a:defRPr/>
            </a:pPr>
            <a:endParaRPr lang="en-US" dirty="0" smtClean="0"/>
          </a:p>
        </p:txBody>
      </p:sp>
      <p:pic>
        <p:nvPicPr>
          <p:cNvPr id="819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495800"/>
            <a:ext cx="38100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2968" y="2127504"/>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Requirements for Lease Financing</a:t>
            </a:r>
            <a:endParaRPr lang="en-US" dirty="0"/>
          </a:p>
        </p:txBody>
      </p:sp>
      <p:sp>
        <p:nvSpPr>
          <p:cNvPr id="3" name="Content Placeholder 2"/>
          <p:cNvSpPr>
            <a:spLocks noGrp="1"/>
          </p:cNvSpPr>
          <p:nvPr>
            <p:ph idx="1"/>
          </p:nvPr>
        </p:nvSpPr>
        <p:spPr/>
        <p:txBody>
          <a:bodyPr/>
          <a:lstStyle/>
          <a:p>
            <a:r>
              <a:rPr lang="en-US" sz="2800" dirty="0" smtClean="0"/>
              <a:t>Under lease financing, the “non-affiliation” test is applied world-wide</a:t>
            </a:r>
          </a:p>
          <a:p>
            <a:r>
              <a:rPr lang="en-US" sz="2800" dirty="0" smtClean="0"/>
              <a:t>What does it mean to “operate” a vessel </a:t>
            </a:r>
            <a:br>
              <a:rPr lang="en-US" sz="2800" dirty="0" smtClean="0"/>
            </a:br>
            <a:r>
              <a:rPr lang="en-US" sz="2800" dirty="0" smtClean="0"/>
              <a:t>under lease financing?</a:t>
            </a:r>
          </a:p>
          <a:p>
            <a:pPr lvl="1"/>
            <a:r>
              <a:rPr lang="en-US" sz="2400" dirty="0" smtClean="0"/>
              <a:t>Defined as “all activities related to the use of vessels to provide services”  (46 CFR §68.55)</a:t>
            </a:r>
          </a:p>
          <a:p>
            <a:pPr lvl="1"/>
            <a:r>
              <a:rPr lang="en-US" sz="2400" dirty="0" smtClean="0"/>
              <a:t>Includes ship brokerage, crewing, vessel maintenance, and time charters</a:t>
            </a:r>
          </a:p>
          <a:p>
            <a:pPr lvl="1"/>
            <a:r>
              <a:rPr lang="en-US" sz="2400" dirty="0" smtClean="0"/>
              <a:t>Does not include activities associated with making financial investments in vessels</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457200" y="1371600"/>
            <a:ext cx="8229600" cy="4754563"/>
          </a:xfrm>
        </p:spPr>
        <p:txBody>
          <a:bodyPr/>
          <a:lstStyle/>
          <a:p>
            <a:pPr eaLnBrk="1" hangingPunct="1">
              <a:buFont typeface="Arial" charset="0"/>
              <a:buChar char="•"/>
              <a:defRPr/>
            </a:pPr>
            <a:r>
              <a:rPr lang="en-US" dirty="0" smtClean="0"/>
              <a:t>“To be considered built in the United States a vessel must meet both of the following criteria:</a:t>
            </a:r>
          </a:p>
          <a:p>
            <a:pPr lvl="1" eaLnBrk="1" hangingPunct="1">
              <a:buFont typeface="Arial" charset="0"/>
              <a:buNone/>
              <a:defRPr/>
            </a:pPr>
            <a:r>
              <a:rPr lang="en-US" dirty="0" smtClean="0"/>
              <a:t>	(a)  All major components of its hull and superstructure are fabricated in the United States; and</a:t>
            </a:r>
          </a:p>
          <a:p>
            <a:pPr lvl="1" eaLnBrk="1" hangingPunct="1">
              <a:buFont typeface="Arial" charset="0"/>
              <a:buNone/>
              <a:defRPr/>
            </a:pPr>
            <a:r>
              <a:rPr lang="en-US" dirty="0" smtClean="0"/>
              <a:t>	(b)  The vessel is assembled entirely in the United States.”</a:t>
            </a:r>
          </a:p>
          <a:p>
            <a:pPr lvl="1" eaLnBrk="1" hangingPunct="1">
              <a:buFont typeface="Arial" charset="0"/>
              <a:buNone/>
              <a:defRPr/>
            </a:pPr>
            <a:endParaRPr lang="en-US" b="1" dirty="0" smtClean="0"/>
          </a:p>
          <a:p>
            <a:pPr lvl="1" eaLnBrk="1" hangingPunct="1">
              <a:buFont typeface="Arial" pitchFamily="34" charset="0"/>
              <a:buNone/>
              <a:defRPr/>
            </a:pPr>
            <a:r>
              <a:rPr lang="en-US" dirty="0" smtClean="0"/>
              <a:t>46 CFR 67.97			</a:t>
            </a:r>
          </a:p>
          <a:p>
            <a:pPr eaLnBrk="1" hangingPunct="1">
              <a:buFont typeface="Arial" charset="0"/>
              <a:buChar char="•"/>
              <a:defRPr/>
            </a:pPr>
            <a:endParaRPr lang="en-US" dirty="0" smtClean="0"/>
          </a:p>
          <a:p>
            <a:pPr eaLnBrk="1" hangingPunct="1">
              <a:buFont typeface="Arial" charset="0"/>
              <a:buChar char="•"/>
              <a:defRPr/>
            </a:pPr>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1000"/>
            <a:ext cx="6299200"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itle 1"/>
          <p:cNvSpPr>
            <a:spLocks noGrp="1"/>
          </p:cNvSpPr>
          <p:nvPr>
            <p:ph type="title"/>
          </p:nvPr>
        </p:nvSpPr>
        <p:spPr>
          <a:xfrm>
            <a:off x="457200" y="228600"/>
            <a:ext cx="8229600" cy="1143000"/>
          </a:xfrm>
        </p:spPr>
        <p:txBody>
          <a:bodyPr/>
          <a:lstStyle/>
          <a:p>
            <a:pPr eaLnBrk="1" hangingPunct="1">
              <a:defRPr/>
            </a:pPr>
            <a:r>
              <a:rPr lang="en-US" dirty="0" smtClean="0"/>
              <a:t>“U.S. Built”</a:t>
            </a:r>
          </a:p>
        </p:txBody>
      </p:sp>
    </p:spTree>
    <p:extLst>
      <p:ext uri="{BB962C8B-B14F-4D97-AF65-F5344CB8AC3E}">
        <p14:creationId xmlns:p14="http://schemas.microsoft.com/office/powerpoint/2010/main" val="374870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1500"/>
                            </p:stCondLst>
                            <p:childTnLst>
                              <p:par>
                                <p:cTn id="9" presetID="10" presetClass="exit" presetSubtype="0" fill="hold" nodeType="afterEffect">
                                  <p:stCondLst>
                                    <p:cond delay="100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defRPr/>
            </a:pPr>
            <a:r>
              <a:rPr lang="en-US" dirty="0" smtClean="0"/>
              <a:t>How Much Foreign Work is Too Much?</a:t>
            </a:r>
          </a:p>
        </p:txBody>
      </p:sp>
      <p:sp>
        <p:nvSpPr>
          <p:cNvPr id="18435" name="Content Placeholder 2"/>
          <p:cNvSpPr>
            <a:spLocks noGrp="1"/>
          </p:cNvSpPr>
          <p:nvPr>
            <p:ph idx="1"/>
          </p:nvPr>
        </p:nvSpPr>
        <p:spPr/>
        <p:txBody>
          <a:bodyPr/>
          <a:lstStyle/>
          <a:p>
            <a:pPr eaLnBrk="1" hangingPunct="1">
              <a:buFont typeface="Arial" charset="0"/>
              <a:buChar char="•"/>
              <a:defRPr/>
            </a:pPr>
            <a:r>
              <a:rPr lang="en-US" dirty="0" smtClean="0"/>
              <a:t>Extent of Permitted Foreign Shipyard Work?</a:t>
            </a:r>
          </a:p>
          <a:p>
            <a:pPr eaLnBrk="1" hangingPunct="1">
              <a:buFont typeface="Arial" charset="0"/>
              <a:buChar char="•"/>
              <a:defRPr/>
            </a:pPr>
            <a:r>
              <a:rPr lang="en-US" dirty="0" smtClean="0"/>
              <a:t>Extent that foreign modules/components may be installed in the U.S.?</a:t>
            </a:r>
          </a:p>
          <a:p>
            <a:pPr eaLnBrk="1" hangingPunct="1">
              <a:buFont typeface="Arial" charset="0"/>
              <a:buChar char="•"/>
              <a:defRPr/>
            </a:pPr>
            <a:r>
              <a:rPr lang="en-US" u="sng" dirty="0" smtClean="0"/>
              <a:t>See</a:t>
            </a:r>
            <a:r>
              <a:rPr lang="en-US" dirty="0" smtClean="0"/>
              <a:t> 46 CFR 67.177</a:t>
            </a:r>
          </a:p>
          <a:p>
            <a:pPr eaLnBrk="1" hangingPunct="1">
              <a:buFont typeface="Arial" charset="0"/>
              <a:buChar char="•"/>
              <a:defRPr/>
            </a:pPr>
            <a:r>
              <a:rPr lang="en-US" u="sng" dirty="0" smtClean="0"/>
              <a:t>See</a:t>
            </a:r>
            <a:r>
              <a:rPr lang="en-US" dirty="0" smtClean="0"/>
              <a:t> CG U.S. Build and Foreign Rebuild Determinations (now published on the NVDC website) </a:t>
            </a:r>
          </a:p>
          <a:p>
            <a:pPr eaLnBrk="1" hangingPunct="1">
              <a:buFont typeface="Arial" charset="0"/>
              <a:buNone/>
              <a:defRPr/>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Impermissible Foreign Work</a:t>
            </a:r>
            <a:endParaRPr lang="en-US" dirty="0"/>
          </a:p>
        </p:txBody>
      </p:sp>
      <p:sp>
        <p:nvSpPr>
          <p:cNvPr id="3" name="Content Placeholder 2"/>
          <p:cNvSpPr>
            <a:spLocks noGrp="1"/>
          </p:cNvSpPr>
          <p:nvPr>
            <p:ph idx="1"/>
          </p:nvPr>
        </p:nvSpPr>
        <p:spPr>
          <a:xfrm>
            <a:off x="457200" y="1371600"/>
            <a:ext cx="8229600" cy="4754563"/>
          </a:xfrm>
        </p:spPr>
        <p:txBody>
          <a:bodyPr/>
          <a:lstStyle/>
          <a:p>
            <a:pPr>
              <a:defRPr/>
            </a:pPr>
            <a:r>
              <a:rPr lang="en-US" dirty="0" smtClean="0"/>
              <a:t>A major component of the hull or superstructure, not fabricated in the U.S., is added to the vessel (the “</a:t>
            </a:r>
            <a:r>
              <a:rPr lang="en-US" u="sng" dirty="0" smtClean="0"/>
              <a:t>major component test</a:t>
            </a:r>
            <a:r>
              <a:rPr lang="en-US" dirty="0" smtClean="0"/>
              <a:t>”)</a:t>
            </a:r>
          </a:p>
          <a:p>
            <a:pPr>
              <a:defRPr/>
            </a:pPr>
            <a:r>
              <a:rPr lang="en-US" dirty="0" smtClean="0"/>
              <a:t>Any considerable part of the hull or superstructure is built upon or substantially altered outside the U.S. (the “</a:t>
            </a:r>
            <a:r>
              <a:rPr lang="en-US" u="sng" dirty="0" smtClean="0"/>
              <a:t>considerable part test</a:t>
            </a:r>
            <a:r>
              <a:rPr lang="en-US" dirty="0" smtClean="0"/>
              <a:t>”)</a:t>
            </a:r>
          </a:p>
          <a:p>
            <a:pPr>
              <a:buFont typeface="Arial" pitchFamily="34" charset="0"/>
              <a:buNone/>
              <a:defRPr/>
            </a:pPr>
            <a:r>
              <a:rPr lang="en-US" dirty="0" smtClean="0"/>
              <a:t>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Major Component Test</a:t>
            </a:r>
            <a:endParaRPr lang="en-US" dirty="0"/>
          </a:p>
        </p:txBody>
      </p:sp>
      <p:sp>
        <p:nvSpPr>
          <p:cNvPr id="3" name="Content Placeholder 2"/>
          <p:cNvSpPr>
            <a:spLocks noGrp="1"/>
          </p:cNvSpPr>
          <p:nvPr>
            <p:ph idx="1"/>
          </p:nvPr>
        </p:nvSpPr>
        <p:spPr/>
        <p:txBody>
          <a:bodyPr/>
          <a:lstStyle/>
          <a:p>
            <a:pPr>
              <a:defRPr/>
            </a:pPr>
            <a:r>
              <a:rPr lang="en-US" dirty="0" smtClean="0"/>
              <a:t>What is a “component”?</a:t>
            </a:r>
          </a:p>
          <a:p>
            <a:pPr lvl="1">
              <a:defRPr/>
            </a:pPr>
            <a:r>
              <a:rPr lang="en-US" dirty="0" smtClean="0"/>
              <a:t>“Separable;” built apart from the vessel and installed as a completely constructed unit (distinguish piece by piece steel work)</a:t>
            </a:r>
          </a:p>
          <a:p>
            <a:pPr lvl="1">
              <a:defRPr/>
            </a:pPr>
            <a:endParaRPr lang="en-US" dirty="0" smtClean="0"/>
          </a:p>
          <a:p>
            <a:pPr>
              <a:defRPr/>
            </a:pPr>
            <a:r>
              <a:rPr lang="en-US" dirty="0" smtClean="0"/>
              <a:t>What makes it “major”?</a:t>
            </a:r>
          </a:p>
          <a:p>
            <a:pPr lvl="1">
              <a:defRPr/>
            </a:pPr>
            <a:r>
              <a:rPr lang="en-US" dirty="0" smtClean="0"/>
              <a:t>Weight exceeds 1.5% of </a:t>
            </a:r>
            <a:br>
              <a:rPr lang="en-US" dirty="0" smtClean="0"/>
            </a:br>
            <a:r>
              <a:rPr lang="en-US" dirty="0" smtClean="0"/>
              <a:t>the vessel’s steelweight</a:t>
            </a:r>
          </a:p>
          <a:p>
            <a:pPr>
              <a:defRPr/>
            </a:pPr>
            <a:endParaRPr lang="en-US" dirty="0"/>
          </a:p>
        </p:txBody>
      </p:sp>
      <p:pic>
        <p:nvPicPr>
          <p:cNvPr id="297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5052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Considerable Part Test</a:t>
            </a:r>
            <a:endParaRPr lang="en-US" dirty="0"/>
          </a:p>
        </p:txBody>
      </p:sp>
      <p:sp>
        <p:nvSpPr>
          <p:cNvPr id="3" name="Content Placeholder 2"/>
          <p:cNvSpPr>
            <a:spLocks noGrp="1"/>
          </p:cNvSpPr>
          <p:nvPr>
            <p:ph idx="1"/>
          </p:nvPr>
        </p:nvSpPr>
        <p:spPr>
          <a:xfrm>
            <a:off x="457200" y="1371600"/>
            <a:ext cx="8229600" cy="4754563"/>
          </a:xfrm>
        </p:spPr>
        <p:txBody>
          <a:bodyPr/>
          <a:lstStyle/>
          <a:p>
            <a:pPr>
              <a:defRPr/>
            </a:pPr>
            <a:r>
              <a:rPr lang="en-US" dirty="0" smtClean="0"/>
              <a:t>Alteration of the hull or superstructure that adds steel = more than 10% of the vessel’s prior steelweight</a:t>
            </a:r>
          </a:p>
          <a:p>
            <a:pPr lvl="1">
              <a:defRPr/>
            </a:pPr>
            <a:r>
              <a:rPr lang="en-US" dirty="0" smtClean="0"/>
              <a:t>Vessel is considered rebuilt</a:t>
            </a:r>
          </a:p>
          <a:p>
            <a:pPr>
              <a:defRPr/>
            </a:pPr>
            <a:r>
              <a:rPr lang="en-US" dirty="0" smtClean="0"/>
              <a:t>Alteration of the hull or superstructure that adds steel = more than 7.5% but not more than 10% of the vessel’s prior steelweight</a:t>
            </a:r>
          </a:p>
          <a:p>
            <a:pPr lvl="1">
              <a:defRPr/>
            </a:pPr>
            <a:r>
              <a:rPr lang="en-US" dirty="0" smtClean="0"/>
              <a:t>CG “may” deem the vessel rebuilt</a:t>
            </a:r>
          </a:p>
          <a:p>
            <a:pPr>
              <a:buFont typeface="Arial" pitchFamily="34" charset="0"/>
              <a:buNone/>
              <a:defRPr/>
            </a:pPr>
            <a:endParaRPr lang="en-US" dirty="0" smtClean="0"/>
          </a:p>
          <a:p>
            <a:pPr>
              <a:buFont typeface="Arial" pitchFamily="34" charset="0"/>
              <a:buNone/>
              <a:defRPr/>
            </a:pPr>
            <a:endParaRPr lang="en-US" dirty="0" smtClean="0"/>
          </a:p>
          <a:p>
            <a:pPr lvl="1">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Considerable Part Test (cont’d)</a:t>
            </a:r>
            <a:endParaRPr lang="en-US" dirty="0"/>
          </a:p>
        </p:txBody>
      </p:sp>
      <p:sp>
        <p:nvSpPr>
          <p:cNvPr id="3" name="Content Placeholder 2"/>
          <p:cNvSpPr>
            <a:spLocks noGrp="1"/>
          </p:cNvSpPr>
          <p:nvPr>
            <p:ph idx="1"/>
          </p:nvPr>
        </p:nvSpPr>
        <p:spPr>
          <a:xfrm>
            <a:off x="457200" y="1828800"/>
            <a:ext cx="8229600" cy="4297363"/>
          </a:xfrm>
        </p:spPr>
        <p:txBody>
          <a:bodyPr/>
          <a:lstStyle/>
          <a:p>
            <a:pPr>
              <a:defRPr/>
            </a:pPr>
            <a:r>
              <a:rPr lang="en-US" dirty="0" smtClean="0"/>
              <a:t>Alteration of the hull or superstructure that adds up to 7.5% of the vessel’s prior steelweight</a:t>
            </a:r>
          </a:p>
          <a:p>
            <a:pPr lvl="1">
              <a:defRPr/>
            </a:pPr>
            <a:r>
              <a:rPr lang="en-US" dirty="0" smtClean="0"/>
              <a:t>Vessel is not considered rebuilt</a:t>
            </a:r>
          </a:p>
          <a:p>
            <a:pPr lvl="1">
              <a:defRPr/>
            </a:pPr>
            <a:endParaRPr lang="en-US" dirty="0" smtClean="0"/>
          </a:p>
          <a:p>
            <a:pPr>
              <a:defRPr/>
            </a:pPr>
            <a:r>
              <a:rPr lang="en-US" dirty="0" smtClean="0"/>
              <a:t>46 CFR 67.177(b)</a:t>
            </a:r>
          </a:p>
          <a:p>
            <a:pPr>
              <a:defRPr/>
            </a:pPr>
            <a:r>
              <a:rPr lang="en-US" i="1" dirty="0" smtClean="0"/>
              <a:t>Shipbuilders Council of America</a:t>
            </a:r>
            <a:r>
              <a:rPr lang="en-US" dirty="0" smtClean="0"/>
              <a:t> case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76600"/>
            <a:ext cx="36972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a:defRPr/>
            </a:pPr>
            <a:r>
              <a:rPr lang="en-US" dirty="0" smtClean="0"/>
              <a:t>Applies to the total vessel, not its components</a:t>
            </a:r>
          </a:p>
          <a:p>
            <a:pPr>
              <a:defRPr/>
            </a:pPr>
            <a:r>
              <a:rPr lang="en-US" dirty="0" smtClean="0"/>
              <a:t>Components that are not structural parts of the hull and superstructure may be fabricated outside the U.S.</a:t>
            </a:r>
          </a:p>
          <a:p>
            <a:pPr marL="0" indent="0">
              <a:buFont typeface="Arial" pitchFamily="34" charset="0"/>
              <a:buNone/>
              <a:defRPr/>
            </a:pPr>
            <a:r>
              <a:rPr lang="en-US" dirty="0" smtClean="0"/>
              <a:t/>
            </a:r>
            <a:br>
              <a:rPr lang="en-US" dirty="0" smtClean="0"/>
            </a:br>
            <a:endParaRPr lang="en-US" dirty="0" smtClean="0"/>
          </a:p>
          <a:p>
            <a:pPr>
              <a:defRPr/>
            </a:pPr>
            <a:r>
              <a:rPr lang="en-US" i="1" dirty="0" smtClean="0"/>
              <a:t>Philadelphia Metal Trades Council</a:t>
            </a:r>
            <a:r>
              <a:rPr lang="en-US" dirty="0" smtClean="0"/>
              <a:t> case</a:t>
            </a:r>
            <a:endParaRPr lang="en-US" dirty="0"/>
          </a:p>
        </p:txBody>
      </p:sp>
      <p:sp>
        <p:nvSpPr>
          <p:cNvPr id="2" name="Title 1"/>
          <p:cNvSpPr>
            <a:spLocks noGrp="1"/>
          </p:cNvSpPr>
          <p:nvPr>
            <p:ph type="title"/>
          </p:nvPr>
        </p:nvSpPr>
        <p:spPr/>
        <p:txBody>
          <a:bodyPr/>
          <a:lstStyle/>
          <a:p>
            <a:pPr>
              <a:defRPr/>
            </a:pPr>
            <a:r>
              <a:rPr lang="en-US" dirty="0" smtClean="0"/>
              <a:t>Assembled Entirely in the U.S.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i="1" dirty="0" smtClean="0"/>
              <a:t>Shipbuilders Council of America v. US Coast Guard </a:t>
            </a:r>
            <a:r>
              <a:rPr lang="en-US" dirty="0" smtClean="0"/>
              <a:t>(4</a:t>
            </a:r>
            <a:r>
              <a:rPr lang="en-US" baseline="30000" dirty="0" smtClean="0"/>
              <a:t>th </a:t>
            </a:r>
            <a:r>
              <a:rPr lang="en-US" dirty="0" smtClean="0"/>
              <a:t>Cir.2009)</a:t>
            </a:r>
            <a:endParaRPr lang="en-US" dirty="0"/>
          </a:p>
        </p:txBody>
      </p:sp>
      <p:sp>
        <p:nvSpPr>
          <p:cNvPr id="3" name="Content Placeholder 2"/>
          <p:cNvSpPr>
            <a:spLocks noGrp="1"/>
          </p:cNvSpPr>
          <p:nvPr>
            <p:ph idx="1"/>
          </p:nvPr>
        </p:nvSpPr>
        <p:spPr/>
        <p:txBody>
          <a:bodyPr/>
          <a:lstStyle/>
          <a:p>
            <a:pPr>
              <a:defRPr/>
            </a:pPr>
            <a:r>
              <a:rPr lang="en-US" sz="2800" dirty="0" smtClean="0"/>
              <a:t>Applied major component &amp; considerable part tests</a:t>
            </a:r>
          </a:p>
          <a:p>
            <a:pPr>
              <a:defRPr/>
            </a:pPr>
            <a:r>
              <a:rPr lang="en-US" sz="2800" dirty="0" smtClean="0"/>
              <a:t>Challenge to Coast Guard pre-construction review and determination that installing a double hull in China on a Jones Act qualified vessel did not result in the vessel being rebuilt foreign</a:t>
            </a:r>
          </a:p>
          <a:p>
            <a:pPr>
              <a:defRPr/>
            </a:pPr>
            <a:r>
              <a:rPr lang="en-US" sz="2800" dirty="0" smtClean="0"/>
              <a:t>Court reversed Coast Guard ruling</a:t>
            </a:r>
          </a:p>
          <a:p>
            <a:pPr marL="0" indent="0">
              <a:buFont typeface="Arial" pitchFamily="34" charset="0"/>
              <a:buNone/>
              <a:defRPr/>
            </a:pPr>
            <a:endParaRPr lang="en-US" sz="28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i="1" dirty="0" smtClean="0"/>
              <a:t>Philadelphia Metal Trades Council v. Allen</a:t>
            </a:r>
            <a:r>
              <a:rPr lang="en-US" dirty="0" smtClean="0"/>
              <a:t> (E.D.Pa. 2008)</a:t>
            </a:r>
            <a:endParaRPr lang="en-US" i="1" dirty="0"/>
          </a:p>
        </p:txBody>
      </p:sp>
      <p:sp>
        <p:nvSpPr>
          <p:cNvPr id="3" name="Content Placeholder 2"/>
          <p:cNvSpPr>
            <a:spLocks noGrp="1"/>
          </p:cNvSpPr>
          <p:nvPr>
            <p:ph idx="1"/>
          </p:nvPr>
        </p:nvSpPr>
        <p:spPr/>
        <p:txBody>
          <a:bodyPr>
            <a:normAutofit fontScale="92500" lnSpcReduction="10000"/>
          </a:bodyPr>
          <a:lstStyle/>
          <a:p>
            <a:pPr>
              <a:defRPr/>
            </a:pPr>
            <a:r>
              <a:rPr lang="en-US" sz="2900" dirty="0" smtClean="0"/>
              <a:t>Court upheld a Coast Guard determination that installing foreign built engine room related macro modules would not cause a vessel to be ineligible for coastwise endorsement</a:t>
            </a:r>
          </a:p>
          <a:p>
            <a:pPr>
              <a:defRPr/>
            </a:pPr>
            <a:r>
              <a:rPr lang="en-US" sz="2900" dirty="0" smtClean="0"/>
              <a:t>Relevant regulation: 46 C.F.R. 67.97 – “entirely assembled”</a:t>
            </a:r>
          </a:p>
          <a:p>
            <a:pPr>
              <a:defRPr/>
            </a:pPr>
            <a:r>
              <a:rPr lang="en-US" sz="2900" i="1" dirty="0" smtClean="0"/>
              <a:t>Philadelphia Metal </a:t>
            </a:r>
            <a:r>
              <a:rPr lang="en-US" sz="2900" dirty="0" smtClean="0"/>
              <a:t>and </a:t>
            </a:r>
            <a:r>
              <a:rPr lang="en-US" sz="2900" i="1" dirty="0" smtClean="0"/>
              <a:t>Shipbuilders Council </a:t>
            </a:r>
            <a:r>
              <a:rPr lang="en-US" sz="2900" dirty="0" smtClean="0"/>
              <a:t>illustrates that Coast Guard determinations on several issues are subject to judicial review and though courts typically give substantial deference, it is not unlimited</a:t>
            </a:r>
          </a:p>
          <a:p>
            <a:pPr>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457200" y="1670050"/>
            <a:ext cx="8229600" cy="4525963"/>
          </a:xfrm>
        </p:spPr>
        <p:txBody>
          <a:bodyPr/>
          <a:lstStyle/>
          <a:p>
            <a:pPr marL="344488" lvl="2" indent="-344488" eaLnBrk="1" hangingPunct="1">
              <a:buFont typeface="Arial" charset="0"/>
              <a:buChar char="•"/>
              <a:defRPr/>
            </a:pPr>
            <a:r>
              <a:rPr lang="en-US" sz="3200" dirty="0" smtClean="0"/>
              <a:t>Owned by United States citizens</a:t>
            </a:r>
          </a:p>
          <a:p>
            <a:pPr marL="344488" lvl="2" indent="-344488" eaLnBrk="1" hangingPunct="1">
              <a:buFont typeface="Arial" charset="0"/>
              <a:buChar char="•"/>
              <a:defRPr/>
            </a:pPr>
            <a:r>
              <a:rPr lang="en-US" sz="3200" dirty="0" smtClean="0"/>
              <a:t>Built in the United States</a:t>
            </a:r>
          </a:p>
          <a:p>
            <a:pPr marL="344488" lvl="2" indent="-344488" eaLnBrk="1" hangingPunct="1">
              <a:buFont typeface="Arial" charset="0"/>
              <a:buChar char="•"/>
              <a:defRPr/>
            </a:pPr>
            <a:r>
              <a:rPr lang="en-US" sz="3200" dirty="0" smtClean="0"/>
              <a:t>Documented under U.S. flag with a Coastwise Endorsement (or, if exempt, otherwise eligible)</a:t>
            </a:r>
          </a:p>
        </p:txBody>
      </p:sp>
      <p:sp>
        <p:nvSpPr>
          <p:cNvPr id="4098" name="Title 1"/>
          <p:cNvSpPr>
            <a:spLocks noGrp="1"/>
          </p:cNvSpPr>
          <p:nvPr>
            <p:ph type="title"/>
          </p:nvPr>
        </p:nvSpPr>
        <p:spPr/>
        <p:txBody>
          <a:bodyPr/>
          <a:lstStyle/>
          <a:p>
            <a:pPr eaLnBrk="1" hangingPunct="1">
              <a:defRPr/>
            </a:pPr>
            <a:r>
              <a:rPr lang="en-US" dirty="0" smtClean="0"/>
              <a:t>Coastwise Qualified Vessels</a:t>
            </a:r>
          </a:p>
        </p:txBody>
      </p:sp>
      <p:pic>
        <p:nvPicPr>
          <p:cNvPr id="922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932238"/>
            <a:ext cx="4343400" cy="31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457200" y="1371600"/>
            <a:ext cx="8229600" cy="4754563"/>
          </a:xfrm>
        </p:spPr>
        <p:txBody>
          <a:bodyPr/>
          <a:lstStyle/>
          <a:p>
            <a:pPr eaLnBrk="1" hangingPunct="1">
              <a:buFont typeface="Arial" charset="0"/>
              <a:buChar char="•"/>
              <a:defRPr/>
            </a:pPr>
            <a:r>
              <a:rPr lang="en-US" dirty="0" smtClean="0"/>
              <a:t>Passenger Vessel Services Act</a:t>
            </a:r>
          </a:p>
          <a:p>
            <a:pPr lvl="1" eaLnBrk="1" hangingPunct="1">
              <a:buFont typeface="Arial" charset="0"/>
              <a:buChar char="–"/>
              <a:defRPr/>
            </a:pPr>
            <a:r>
              <a:rPr lang="en-US" dirty="0" smtClean="0"/>
              <a:t>Transportation of “passengers”</a:t>
            </a:r>
            <a:br>
              <a:rPr lang="en-US" dirty="0" smtClean="0"/>
            </a:br>
            <a:r>
              <a:rPr lang="en-US" dirty="0" smtClean="0"/>
              <a:t>between “ports or places</a:t>
            </a:r>
            <a:br>
              <a:rPr lang="en-US" dirty="0" smtClean="0"/>
            </a:br>
            <a:r>
              <a:rPr lang="en-US" dirty="0" smtClean="0"/>
              <a:t>in the United States”</a:t>
            </a:r>
          </a:p>
          <a:p>
            <a:pPr eaLnBrk="1" hangingPunct="1">
              <a:buFont typeface="Arial" charset="0"/>
              <a:buChar char="•"/>
              <a:defRPr/>
            </a:pPr>
            <a:r>
              <a:rPr lang="en-US" dirty="0" smtClean="0"/>
              <a:t>Towing Statute</a:t>
            </a:r>
          </a:p>
          <a:p>
            <a:pPr lvl="1" eaLnBrk="1" hangingPunct="1">
              <a:buFont typeface="Arial" charset="0"/>
              <a:buChar char="•"/>
              <a:defRPr/>
            </a:pPr>
            <a:r>
              <a:rPr lang="en-US" dirty="0" smtClean="0"/>
              <a:t>Valueless or dredged material:  EEZ is a U.S. point</a:t>
            </a:r>
          </a:p>
          <a:p>
            <a:pPr lvl="1" eaLnBrk="1" hangingPunct="1">
              <a:buFont typeface="Arial" charset="0"/>
              <a:buChar char="•"/>
              <a:defRPr/>
            </a:pPr>
            <a:r>
              <a:rPr lang="en-US" dirty="0" smtClean="0"/>
              <a:t>(Contrast Ship Escort/Ship Assist Statute)</a:t>
            </a:r>
          </a:p>
          <a:p>
            <a:pPr eaLnBrk="1" hangingPunct="1">
              <a:buFont typeface="Arial" charset="0"/>
              <a:buChar char="•"/>
              <a:defRPr/>
            </a:pPr>
            <a:r>
              <a:rPr lang="en-US" dirty="0"/>
              <a:t>Dredging Statute</a:t>
            </a:r>
            <a:endParaRPr lang="en-US" dirty="0" smtClean="0"/>
          </a:p>
        </p:txBody>
      </p:sp>
      <p:pic>
        <p:nvPicPr>
          <p:cNvPr id="3686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895475"/>
            <a:ext cx="30480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itle 1"/>
          <p:cNvSpPr>
            <a:spLocks noGrp="1"/>
          </p:cNvSpPr>
          <p:nvPr>
            <p:ph type="title"/>
          </p:nvPr>
        </p:nvSpPr>
        <p:spPr>
          <a:xfrm>
            <a:off x="457200" y="228600"/>
            <a:ext cx="8229600" cy="1143000"/>
          </a:xfrm>
        </p:spPr>
        <p:txBody>
          <a:bodyPr/>
          <a:lstStyle/>
          <a:p>
            <a:pPr eaLnBrk="1" hangingPunct="1">
              <a:defRPr/>
            </a:pPr>
            <a:r>
              <a:rPr lang="en-US" dirty="0" smtClean="0"/>
              <a:t>Other Coastwise Laws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28600"/>
            <a:ext cx="5867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Content Placeholder 2"/>
          <p:cNvSpPr>
            <a:spLocks noGrp="1"/>
          </p:cNvSpPr>
          <p:nvPr>
            <p:ph idx="1"/>
          </p:nvPr>
        </p:nvSpPr>
        <p:spPr>
          <a:xfrm>
            <a:off x="457200" y="1371600"/>
            <a:ext cx="8229600" cy="4754563"/>
          </a:xfrm>
        </p:spPr>
        <p:txBody>
          <a:bodyPr/>
          <a:lstStyle/>
          <a:p>
            <a:pPr eaLnBrk="1" hangingPunct="1">
              <a:buFont typeface="Arial" charset="0"/>
              <a:buChar char="•"/>
              <a:defRPr/>
            </a:pPr>
            <a:r>
              <a:rPr lang="en-US" dirty="0" smtClean="0"/>
              <a:t>Jones Act Penalties</a:t>
            </a:r>
          </a:p>
          <a:p>
            <a:pPr lvl="1" eaLnBrk="1" hangingPunct="1">
              <a:buFont typeface="Arial" charset="0"/>
              <a:buChar char="•"/>
              <a:defRPr/>
            </a:pPr>
            <a:r>
              <a:rPr lang="en-US" b="1" dirty="0" smtClean="0"/>
              <a:t>$15,000/day</a:t>
            </a:r>
          </a:p>
          <a:p>
            <a:pPr lvl="1" eaLnBrk="1" hangingPunct="1">
              <a:buFont typeface="Arial" charset="0"/>
              <a:buChar char="•"/>
              <a:defRPr/>
            </a:pPr>
            <a:r>
              <a:rPr lang="en-US" b="1" dirty="0" smtClean="0"/>
              <a:t>Seizure and forfeiture of the vessel </a:t>
            </a:r>
          </a:p>
          <a:p>
            <a:pPr lvl="2" eaLnBrk="1" hangingPunct="1">
              <a:buFont typeface="Arial" charset="0"/>
              <a:buChar char="•"/>
              <a:defRPr/>
            </a:pPr>
            <a:r>
              <a:rPr lang="en-US" b="1" dirty="0" smtClean="0"/>
              <a:t>Operation without a coastwise endorsement</a:t>
            </a:r>
          </a:p>
          <a:p>
            <a:pPr lvl="2" eaLnBrk="1" hangingPunct="1">
              <a:buFont typeface="Arial" charset="0"/>
              <a:buChar char="•"/>
              <a:defRPr/>
            </a:pPr>
            <a:r>
              <a:rPr lang="en-US" b="1" dirty="0" smtClean="0"/>
              <a:t>Operation with a coastwise endorsement obtained as a result of the knowing falsification or concealment of a material fact </a:t>
            </a:r>
            <a:r>
              <a:rPr lang="en-US" b="1" u="sng" dirty="0" smtClean="0"/>
              <a:t>by the owner or its representative</a:t>
            </a:r>
          </a:p>
        </p:txBody>
      </p:sp>
      <p:sp>
        <p:nvSpPr>
          <p:cNvPr id="20482" name="Title 1"/>
          <p:cNvSpPr>
            <a:spLocks noGrp="1"/>
          </p:cNvSpPr>
          <p:nvPr>
            <p:ph type="title"/>
          </p:nvPr>
        </p:nvSpPr>
        <p:spPr/>
        <p:txBody>
          <a:bodyPr/>
          <a:lstStyle/>
          <a:p>
            <a:pPr eaLnBrk="1" hangingPunct="1">
              <a:defRPr/>
            </a:pPr>
            <a:r>
              <a:rPr lang="en-US" dirty="0" smtClean="0"/>
              <a:t>Civil Penalties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xit" presetSubtype="0" fill="hold" nodeType="afterEffect">
                                  <p:stCondLst>
                                    <p:cond delay="2000"/>
                                  </p:stCondLst>
                                  <p:childTnLst>
                                    <p:animEffect transition="out" filter="fade">
                                      <p:cBhvr>
                                        <p:cTn id="12" dur="1000"/>
                                        <p:tgtEl>
                                          <p:spTgt spid="2"/>
                                        </p:tgtEl>
                                      </p:cBhvr>
                                    </p:animEffect>
                                    <p:anim calcmode="lin" valueType="num">
                                      <p:cBhvr>
                                        <p:cTn id="13" dur="1000"/>
                                        <p:tgtEl>
                                          <p:spTgt spid="2"/>
                                        </p:tgtEl>
                                        <p:attrNameLst>
                                          <p:attrName>ppt_x</p:attrName>
                                        </p:attrNameLst>
                                      </p:cBhvr>
                                      <p:tavLst>
                                        <p:tav tm="0">
                                          <p:val>
                                            <p:strVal val="ppt_x"/>
                                          </p:val>
                                        </p:tav>
                                        <p:tav tm="100000">
                                          <p:val>
                                            <p:strVal val="ppt_x"/>
                                          </p:val>
                                        </p:tav>
                                      </p:tavLst>
                                    </p:anim>
                                    <p:anim calcmode="lin" valueType="num">
                                      <p:cBhvr>
                                        <p:cTn id="14" dur="1000"/>
                                        <p:tgtEl>
                                          <p:spTgt spid="2"/>
                                        </p:tgtEl>
                                        <p:attrNameLst>
                                          <p:attrName>ppt_y</p:attrName>
                                        </p:attrNameLst>
                                      </p:cBhvr>
                                      <p:tavLst>
                                        <p:tav tm="0">
                                          <p:val>
                                            <p:strVal val="ppt_y"/>
                                          </p:val>
                                        </p:tav>
                                        <p:tav tm="100000">
                                          <p:val>
                                            <p:strVal val="ppt_y+.1"/>
                                          </p:val>
                                        </p:tav>
                                      </p:tavLst>
                                    </p:anim>
                                    <p:set>
                                      <p:cBhvr>
                                        <p:cTn id="15"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3"/>
            <a:ext cx="8229600" cy="1143000"/>
          </a:xfrm>
        </p:spPr>
        <p:txBody>
          <a:bodyPr/>
          <a:lstStyle/>
          <a:p>
            <a:pPr eaLnBrk="1" hangingPunct="1">
              <a:defRPr/>
            </a:pPr>
            <a:r>
              <a:rPr lang="en-US" dirty="0" smtClean="0"/>
              <a:t>Civil Penalties</a:t>
            </a:r>
            <a:endParaRPr lang="en-US" dirty="0"/>
          </a:p>
        </p:txBody>
      </p:sp>
      <p:sp>
        <p:nvSpPr>
          <p:cNvPr id="3" name="Content Placeholder 2"/>
          <p:cNvSpPr>
            <a:spLocks noGrp="1"/>
          </p:cNvSpPr>
          <p:nvPr>
            <p:ph idx="1"/>
          </p:nvPr>
        </p:nvSpPr>
        <p:spPr>
          <a:xfrm>
            <a:off x="1552575" y="846138"/>
            <a:ext cx="7162800" cy="4708525"/>
          </a:xfrm>
        </p:spPr>
        <p:txBody>
          <a:bodyPr/>
          <a:lstStyle/>
          <a:p>
            <a:pPr eaLnBrk="1" hangingPunct="1">
              <a:defRPr/>
            </a:pPr>
            <a:r>
              <a:rPr lang="en-US" dirty="0" smtClean="0"/>
              <a:t>Passenger Vessel Services Act Penalties</a:t>
            </a:r>
          </a:p>
          <a:p>
            <a:pPr lvl="1" eaLnBrk="1" hangingPunct="1">
              <a:defRPr/>
            </a:pPr>
            <a:r>
              <a:rPr lang="en-US" dirty="0" smtClean="0"/>
              <a:t>$300/passenger</a:t>
            </a:r>
          </a:p>
          <a:p>
            <a:pPr eaLnBrk="1" hangingPunct="1">
              <a:defRPr/>
            </a:pPr>
            <a:r>
              <a:rPr lang="en-US" dirty="0" smtClean="0"/>
              <a:t>Towing Statute</a:t>
            </a:r>
          </a:p>
          <a:p>
            <a:pPr lvl="1" eaLnBrk="1" hangingPunct="1">
              <a:defRPr/>
            </a:pPr>
            <a:r>
              <a:rPr lang="en-US" dirty="0" smtClean="0"/>
              <a:t>$350 minimum; $1,100 maximum penalty imposed on owner and master</a:t>
            </a:r>
          </a:p>
          <a:p>
            <a:pPr lvl="1" eaLnBrk="1" hangingPunct="1">
              <a:defRPr/>
            </a:pPr>
            <a:r>
              <a:rPr lang="en-US" dirty="0" smtClean="0"/>
              <a:t>$60/ton measured by the tonnage of each vessel towed imposed on the towing vessel</a:t>
            </a:r>
          </a:p>
          <a:p>
            <a:pPr eaLnBrk="1" hangingPunct="1">
              <a:defRPr/>
            </a:pPr>
            <a:r>
              <a:rPr lang="en-US" dirty="0" smtClean="0"/>
              <a:t>Dredging Statute</a:t>
            </a:r>
          </a:p>
          <a:p>
            <a:pPr lvl="1" eaLnBrk="1" hangingPunct="1">
              <a:defRPr/>
            </a:pPr>
            <a:r>
              <a:rPr lang="en-US" dirty="0" smtClean="0"/>
              <a:t>Seizure and forfeiture of the vessel</a:t>
            </a:r>
          </a:p>
        </p:txBody>
      </p:sp>
      <p:pic>
        <p:nvPicPr>
          <p:cNvPr id="389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55875"/>
            <a:ext cx="19526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304800"/>
            <a:ext cx="8229600" cy="1143000"/>
          </a:xfrm>
        </p:spPr>
        <p:txBody>
          <a:bodyPr/>
          <a:lstStyle/>
          <a:p>
            <a:pPr>
              <a:defRPr/>
            </a:pPr>
            <a:r>
              <a:rPr lang="en-US" dirty="0" smtClean="0"/>
              <a:t>Application of Penalties</a:t>
            </a:r>
            <a:endParaRPr lang="en-US" dirty="0"/>
          </a:p>
        </p:txBody>
      </p:sp>
      <p:sp>
        <p:nvSpPr>
          <p:cNvPr id="3" name="Content Placeholder 2"/>
          <p:cNvSpPr>
            <a:spLocks noGrp="1"/>
          </p:cNvSpPr>
          <p:nvPr>
            <p:ph idx="1"/>
          </p:nvPr>
        </p:nvSpPr>
        <p:spPr>
          <a:xfrm>
            <a:off x="457200" y="1295400"/>
            <a:ext cx="8229600" cy="4525963"/>
          </a:xfrm>
        </p:spPr>
        <p:txBody>
          <a:bodyPr/>
          <a:lstStyle/>
          <a:p>
            <a:pPr>
              <a:defRPr/>
            </a:pPr>
            <a:r>
              <a:rPr lang="en-US" dirty="0" smtClean="0"/>
              <a:t>Customs &amp; Border Protection</a:t>
            </a:r>
            <a:br>
              <a:rPr lang="en-US" dirty="0" smtClean="0"/>
            </a:br>
            <a:r>
              <a:rPr lang="en-US" dirty="0" smtClean="0"/>
              <a:t>has provided guidelines for </a:t>
            </a:r>
            <a:br>
              <a:rPr lang="en-US" dirty="0" smtClean="0"/>
            </a:br>
            <a:r>
              <a:rPr lang="en-US" dirty="0" smtClean="0"/>
              <a:t>penalties and the mitigation </a:t>
            </a:r>
            <a:br>
              <a:rPr lang="en-US" dirty="0" smtClean="0"/>
            </a:br>
            <a:r>
              <a:rPr lang="en-US" dirty="0" smtClean="0"/>
              <a:t>thereof.</a:t>
            </a:r>
          </a:p>
          <a:p>
            <a:pPr lvl="1" eaLnBrk="1" hangingPunct="1">
              <a:buFont typeface="Arial" charset="0"/>
              <a:buChar char="•"/>
              <a:defRPr/>
            </a:pPr>
            <a:r>
              <a:rPr lang="en-US" dirty="0" smtClean="0"/>
              <a:t>In cases of </a:t>
            </a:r>
            <a:r>
              <a:rPr lang="en-US" dirty="0"/>
              <a:t>emergency to a vessel (such as a hurricane), the Guidelines provide that no penalty will be higher than $100,000</a:t>
            </a:r>
            <a:endParaRPr lang="en-US" dirty="0" smtClean="0"/>
          </a:p>
          <a:p>
            <a:pPr lvl="1" eaLnBrk="1" hangingPunct="1">
              <a:buFont typeface="Arial" charset="0"/>
              <a:buChar char="•"/>
              <a:defRPr/>
            </a:pPr>
            <a:r>
              <a:rPr lang="en-US" dirty="0" smtClean="0"/>
              <a:t>If neither distress nor humanitarian reason is present, the violation will be deemed to be for “commercial expediency” and no limit will be applied, except by statute.</a:t>
            </a:r>
          </a:p>
          <a:p>
            <a:pPr>
              <a:defRPr/>
            </a:pPr>
            <a:endParaRPr lang="en-US" dirty="0"/>
          </a:p>
          <a:p>
            <a:pPr>
              <a:defRPr/>
            </a:pPr>
            <a:endParaRPr lang="en-US" dirty="0" smtClean="0"/>
          </a:p>
          <a:p>
            <a:pPr>
              <a:defRPr/>
            </a:pPr>
            <a:endParaRPr lang="en-US" dirty="0" smtClean="0"/>
          </a:p>
          <a:p>
            <a:pPr marL="0" indent="0">
              <a:buFont typeface="Arial" pitchFamily="34" charset="0"/>
              <a:buNone/>
              <a:defRPr/>
            </a:pPr>
            <a:endParaRPr lang="en-US" dirty="0"/>
          </a:p>
        </p:txBody>
      </p:sp>
      <p:pic>
        <p:nvPicPr>
          <p:cNvPr id="3994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9938" y="1295400"/>
            <a:ext cx="326707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Mitigation Guidelines (Jones Act)</a:t>
            </a:r>
            <a:endParaRPr lang="en-US" dirty="0"/>
          </a:p>
        </p:txBody>
      </p:sp>
      <p:sp>
        <p:nvSpPr>
          <p:cNvPr id="3" name="Content Placeholder 2"/>
          <p:cNvSpPr>
            <a:spLocks noGrp="1"/>
          </p:cNvSpPr>
          <p:nvPr>
            <p:ph idx="1"/>
          </p:nvPr>
        </p:nvSpPr>
        <p:spPr/>
        <p:txBody>
          <a:bodyPr/>
          <a:lstStyle/>
          <a:p>
            <a:pPr>
              <a:defRPr/>
            </a:pPr>
            <a:r>
              <a:rPr lang="en-US" dirty="0" smtClean="0"/>
              <a:t>Mitigation of a penalty normally 10% for a first violation that is not “aggravated”.</a:t>
            </a:r>
          </a:p>
          <a:p>
            <a:pPr eaLnBrk="1" hangingPunct="1">
              <a:buFont typeface="Arial" charset="0"/>
              <a:buChar char="•"/>
              <a:defRPr/>
            </a:pPr>
            <a:r>
              <a:rPr lang="en-US" dirty="0" smtClean="0"/>
              <a:t>Examples of aggravating factors:</a:t>
            </a:r>
            <a:endParaRPr lang="en-US" dirty="0"/>
          </a:p>
          <a:p>
            <a:pPr lvl="1" eaLnBrk="1" hangingPunct="1">
              <a:buFont typeface="Arial" charset="0"/>
              <a:buChar char="•"/>
              <a:defRPr/>
            </a:pPr>
            <a:r>
              <a:rPr lang="en-US" dirty="0" smtClean="0"/>
              <a:t>A second or subsequent violation, a violation that occurred after being informed that the anticipated transportation would constitute a violation, or premeditation.</a:t>
            </a:r>
            <a:endParaRPr lang="en-US" dirty="0"/>
          </a:p>
          <a:p>
            <a:pPr>
              <a:defRPr/>
            </a:pP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Mitigation Guidelines (Jones Act</a:t>
            </a:r>
            <a:r>
              <a:rPr lang="en-US" dirty="0" smtClean="0"/>
              <a:t>) Cont’d</a:t>
            </a:r>
            <a:endParaRPr lang="en-US" dirty="0"/>
          </a:p>
        </p:txBody>
      </p:sp>
      <p:sp>
        <p:nvSpPr>
          <p:cNvPr id="3" name="Content Placeholder 2"/>
          <p:cNvSpPr>
            <a:spLocks noGrp="1"/>
          </p:cNvSpPr>
          <p:nvPr>
            <p:ph idx="1"/>
          </p:nvPr>
        </p:nvSpPr>
        <p:spPr/>
        <p:txBody>
          <a:bodyPr/>
          <a:lstStyle/>
          <a:p>
            <a:pPr>
              <a:defRPr/>
            </a:pPr>
            <a:r>
              <a:rPr lang="en-US" dirty="0"/>
              <a:t>CBP reserves the right to impose a penalty that would offset any economic gain that the violator received as a result of the </a:t>
            </a:r>
            <a:r>
              <a:rPr lang="en-US" dirty="0" smtClean="0"/>
              <a:t>violation. </a:t>
            </a:r>
          </a:p>
          <a:p>
            <a:pPr>
              <a:defRPr/>
            </a:pPr>
            <a:r>
              <a:rPr lang="en-US" sz="2400" dirty="0"/>
              <a:t>E</a:t>
            </a:r>
            <a:r>
              <a:rPr lang="en-US" sz="2400" dirty="0" smtClean="0"/>
              <a:t>xample</a:t>
            </a:r>
            <a:r>
              <a:rPr lang="en-US" sz="2400" dirty="0"/>
              <a:t>, “if the normal mitigated penalty amount were 10% of the domestic value of the cargo illegally transported, or $15,000, but the vessel avoided costs of $30,000 by committing the violation as a commercial expedient, then CBP could take a mitigated penalty of $30,000, rather than $15,000.”</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Imposition of a Penalty</a:t>
            </a:r>
            <a:endParaRPr lang="en-US" dirty="0"/>
          </a:p>
        </p:txBody>
      </p:sp>
      <p:sp>
        <p:nvSpPr>
          <p:cNvPr id="3" name="Content Placeholder 2"/>
          <p:cNvSpPr>
            <a:spLocks noGrp="1"/>
          </p:cNvSpPr>
          <p:nvPr>
            <p:ph idx="1"/>
          </p:nvPr>
        </p:nvSpPr>
        <p:spPr/>
        <p:txBody>
          <a:bodyPr/>
          <a:lstStyle/>
          <a:p>
            <a:pPr>
              <a:defRPr/>
            </a:pPr>
            <a:r>
              <a:rPr lang="en-US" dirty="0" smtClean="0"/>
              <a:t>Agency penalty mitigation decisions are unreviewable by courts</a:t>
            </a:r>
          </a:p>
          <a:p>
            <a:pPr eaLnBrk="1" hangingPunct="1">
              <a:buFont typeface="Arial" charset="0"/>
              <a:buChar char="•"/>
              <a:defRPr/>
            </a:pPr>
            <a:r>
              <a:rPr lang="en-US" i="1" dirty="0" smtClean="0"/>
              <a:t>Furie </a:t>
            </a:r>
            <a:r>
              <a:rPr lang="en-US" dirty="0" smtClean="0"/>
              <a:t>case, (D. Alaska July 6, 2015)</a:t>
            </a:r>
            <a:endParaRPr lang="en-US" i="1" dirty="0"/>
          </a:p>
          <a:p>
            <a:pPr lvl="1" eaLnBrk="1" hangingPunct="1">
              <a:buFont typeface="Arial" charset="0"/>
              <a:buChar char="•"/>
              <a:defRPr/>
            </a:pPr>
            <a:r>
              <a:rPr lang="en-US" sz="2400" dirty="0" smtClean="0"/>
              <a:t>Held that the court did not have power to review CBP’s decision not to mitigate the $15 million penalty</a:t>
            </a:r>
            <a:endParaRPr lang="en-US" sz="2400" dirty="0"/>
          </a:p>
          <a:p>
            <a:pPr>
              <a:defRPr/>
            </a:pPr>
            <a:endParaRPr lang="en-US" dirty="0"/>
          </a:p>
        </p:txBody>
      </p:sp>
      <p:pic>
        <p:nvPicPr>
          <p:cNvPr id="430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114800"/>
            <a:ext cx="328295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94075" y="436245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Content Placeholder 3"/>
          <p:cNvSpPr>
            <a:spLocks noGrp="1"/>
          </p:cNvSpPr>
          <p:nvPr>
            <p:ph sz="half" idx="1"/>
          </p:nvPr>
        </p:nvSpPr>
        <p:spPr/>
        <p:txBody>
          <a:bodyPr/>
          <a:lstStyle/>
          <a:p>
            <a:pPr marL="0" indent="0" eaLnBrk="1" hangingPunct="1">
              <a:spcBef>
                <a:spcPts val="0"/>
              </a:spcBef>
              <a:buNone/>
            </a:pPr>
            <a:r>
              <a:rPr lang="en-US" altLang="en-US" sz="2400" b="1" dirty="0">
                <a:solidFill>
                  <a:schemeClr val="tx1"/>
                </a:solidFill>
              </a:rPr>
              <a:t>Stephen B. Johnson  </a:t>
            </a:r>
            <a:r>
              <a:rPr lang="en-US" altLang="en-US" sz="2400" dirty="0">
                <a:solidFill>
                  <a:schemeClr val="tx1"/>
                </a:solidFill>
              </a:rPr>
              <a:t>	   </a:t>
            </a:r>
          </a:p>
          <a:p>
            <a:pPr marL="0" indent="0" eaLnBrk="1" hangingPunct="1">
              <a:spcBef>
                <a:spcPts val="0"/>
              </a:spcBef>
              <a:buNone/>
            </a:pPr>
            <a:r>
              <a:rPr lang="en-US" altLang="en-US" sz="2000" dirty="0">
                <a:solidFill>
                  <a:schemeClr val="tx1"/>
                </a:solidFill>
              </a:rPr>
              <a:t>Garvey Schubert Barer </a:t>
            </a:r>
          </a:p>
          <a:p>
            <a:pPr marL="0" indent="0" eaLnBrk="1" hangingPunct="1">
              <a:spcBef>
                <a:spcPts val="0"/>
              </a:spcBef>
              <a:buNone/>
            </a:pPr>
            <a:r>
              <a:rPr lang="en-US" altLang="en-US" sz="1800" dirty="0">
                <a:solidFill>
                  <a:schemeClr val="tx1"/>
                </a:solidFill>
              </a:rPr>
              <a:t>sjohnson@gsblaw.com </a:t>
            </a:r>
            <a:endParaRPr lang="en-US" altLang="en-US" sz="1800" dirty="0" smtClean="0">
              <a:solidFill>
                <a:schemeClr val="tx1"/>
              </a:solidFill>
            </a:endParaRPr>
          </a:p>
          <a:p>
            <a:pPr marL="0" indent="0" eaLnBrk="1" hangingPunct="1">
              <a:spcBef>
                <a:spcPts val="0"/>
              </a:spcBef>
              <a:buNone/>
            </a:pPr>
            <a:r>
              <a:rPr lang="en-US" altLang="en-US" sz="1800" dirty="0" smtClean="0">
                <a:solidFill>
                  <a:schemeClr val="tx1"/>
                </a:solidFill>
              </a:rPr>
              <a:t>206.816.1309</a:t>
            </a:r>
          </a:p>
          <a:p>
            <a:pPr marL="0" indent="0" eaLnBrk="1" hangingPunct="1">
              <a:spcBef>
                <a:spcPts val="0"/>
              </a:spcBef>
              <a:buNone/>
            </a:pPr>
            <a:endParaRPr lang="en-US" altLang="en-US" sz="1800" dirty="0">
              <a:solidFill>
                <a:schemeClr val="tx1"/>
              </a:solidFill>
            </a:endParaRPr>
          </a:p>
          <a:p>
            <a:pPr marL="0" indent="0" eaLnBrk="1" hangingPunct="1">
              <a:spcBef>
                <a:spcPts val="0"/>
              </a:spcBef>
              <a:buNone/>
            </a:pPr>
            <a:r>
              <a:rPr lang="en-US" altLang="en-US" sz="2400" b="1" dirty="0" smtClean="0">
                <a:solidFill>
                  <a:schemeClr val="tx1"/>
                </a:solidFill>
              </a:rPr>
              <a:t>Erin </a:t>
            </a:r>
            <a:r>
              <a:rPr lang="en-US" altLang="en-US" sz="2400" b="1" dirty="0">
                <a:solidFill>
                  <a:schemeClr val="tx1"/>
                </a:solidFill>
              </a:rPr>
              <a:t>L. </a:t>
            </a:r>
            <a:r>
              <a:rPr lang="en-US" altLang="en-US" sz="2400" b="1" dirty="0" err="1" smtClean="0">
                <a:solidFill>
                  <a:schemeClr val="tx1"/>
                </a:solidFill>
              </a:rPr>
              <a:t>Eliasen</a:t>
            </a:r>
            <a:endParaRPr lang="en-US" altLang="en-US" sz="2400" b="1" dirty="0" smtClean="0">
              <a:solidFill>
                <a:schemeClr val="tx1"/>
              </a:solidFill>
            </a:endParaRPr>
          </a:p>
          <a:p>
            <a:pPr marL="0" indent="0" eaLnBrk="1" hangingPunct="1">
              <a:spcBef>
                <a:spcPts val="0"/>
              </a:spcBef>
              <a:buNone/>
            </a:pPr>
            <a:r>
              <a:rPr lang="en-US" altLang="en-US" sz="2000" dirty="0">
                <a:solidFill>
                  <a:schemeClr val="tx1"/>
                </a:solidFill>
              </a:rPr>
              <a:t>Garvey Schubert </a:t>
            </a:r>
            <a:r>
              <a:rPr lang="en-US" altLang="en-US" sz="2000" dirty="0" smtClean="0">
                <a:solidFill>
                  <a:schemeClr val="tx1"/>
                </a:solidFill>
              </a:rPr>
              <a:t>Barer</a:t>
            </a:r>
          </a:p>
          <a:p>
            <a:pPr marL="0" indent="0" eaLnBrk="1" hangingPunct="1">
              <a:spcBef>
                <a:spcPts val="0"/>
              </a:spcBef>
              <a:buNone/>
            </a:pPr>
            <a:r>
              <a:rPr lang="en-US" altLang="en-US" sz="1800" smtClean="0">
                <a:solidFill>
                  <a:schemeClr val="tx1"/>
                </a:solidFill>
              </a:rPr>
              <a:t>eeliasen@gsblaw.com</a:t>
            </a:r>
            <a:endParaRPr lang="en-US" altLang="en-US" sz="1800" dirty="0" smtClean="0">
              <a:solidFill>
                <a:schemeClr val="tx1"/>
              </a:solidFill>
            </a:endParaRPr>
          </a:p>
          <a:p>
            <a:pPr marL="0" indent="0" eaLnBrk="1" hangingPunct="1">
              <a:spcBef>
                <a:spcPts val="0"/>
              </a:spcBef>
              <a:buNone/>
            </a:pPr>
            <a:r>
              <a:rPr lang="en-US" sz="1800" dirty="0" smtClean="0"/>
              <a:t>206.816.1468</a:t>
            </a:r>
          </a:p>
          <a:p>
            <a:pPr marL="0" indent="0" eaLnBrk="1" hangingPunct="1">
              <a:spcBef>
                <a:spcPts val="0"/>
              </a:spcBef>
              <a:buNone/>
            </a:pPr>
            <a:endParaRPr lang="en-US" sz="2000" dirty="0"/>
          </a:p>
          <a:p>
            <a:pPr marL="0" indent="0" eaLnBrk="1" hangingPunct="1">
              <a:spcBef>
                <a:spcPts val="0"/>
              </a:spcBef>
              <a:buNone/>
            </a:pPr>
            <a:endParaRPr lang="en-US" altLang="en-US" sz="2000" dirty="0" smtClean="0">
              <a:solidFill>
                <a:schemeClr val="tx1"/>
              </a:solidFill>
            </a:endParaRPr>
          </a:p>
          <a:p>
            <a:pPr marL="0" indent="0" eaLnBrk="1" hangingPunct="1">
              <a:spcBef>
                <a:spcPts val="0"/>
              </a:spcBef>
              <a:buNone/>
            </a:pPr>
            <a:endParaRPr lang="en-US" sz="2000" dirty="0"/>
          </a:p>
        </p:txBody>
      </p:sp>
      <p:sp>
        <p:nvSpPr>
          <p:cNvPr id="5" name="Content Placeholder 4"/>
          <p:cNvSpPr>
            <a:spLocks noGrp="1"/>
          </p:cNvSpPr>
          <p:nvPr>
            <p:ph sz="half" idx="2"/>
          </p:nvPr>
        </p:nvSpPr>
        <p:spPr/>
        <p:txBody>
          <a:bodyPr/>
          <a:lstStyle/>
          <a:p>
            <a:pPr marL="0" indent="0">
              <a:buNone/>
            </a:pPr>
            <a:r>
              <a:rPr lang="en-US" altLang="en-US" sz="2400" b="1" dirty="0">
                <a:solidFill>
                  <a:schemeClr val="tx1"/>
                </a:solidFill>
              </a:rPr>
              <a:t>Marjorie F. Krumholz</a:t>
            </a:r>
          </a:p>
          <a:p>
            <a:pPr marL="0" indent="0">
              <a:spcBef>
                <a:spcPts val="0"/>
              </a:spcBef>
              <a:buNone/>
            </a:pPr>
            <a:r>
              <a:rPr lang="en-US" altLang="en-US" sz="2000" dirty="0">
                <a:solidFill>
                  <a:schemeClr val="tx1"/>
                </a:solidFill>
              </a:rPr>
              <a:t>Thompson Coburn </a:t>
            </a:r>
            <a:r>
              <a:rPr lang="en-US" altLang="en-US" sz="2000" dirty="0" smtClean="0">
                <a:solidFill>
                  <a:schemeClr val="tx1"/>
                </a:solidFill>
              </a:rPr>
              <a:t>LLP</a:t>
            </a:r>
          </a:p>
          <a:p>
            <a:pPr marL="0" indent="0">
              <a:spcBef>
                <a:spcPts val="0"/>
              </a:spcBef>
              <a:buNone/>
            </a:pPr>
            <a:r>
              <a:rPr lang="en-US" altLang="en-US" sz="1800" dirty="0">
                <a:solidFill>
                  <a:schemeClr val="tx1"/>
                </a:solidFill>
              </a:rPr>
              <a:t>m</a:t>
            </a:r>
            <a:r>
              <a:rPr lang="en-US" altLang="en-US" sz="1800" dirty="0" smtClean="0">
                <a:solidFill>
                  <a:schemeClr val="tx1"/>
                </a:solidFill>
              </a:rPr>
              <a:t>krumholz@thompsoncoburn.com</a:t>
            </a:r>
          </a:p>
          <a:p>
            <a:pPr marL="0" indent="0">
              <a:spcBef>
                <a:spcPts val="0"/>
              </a:spcBef>
              <a:buNone/>
            </a:pPr>
            <a:r>
              <a:rPr lang="en-US" sz="1800" dirty="0" smtClean="0">
                <a:solidFill>
                  <a:schemeClr val="tx1"/>
                </a:solidFill>
              </a:rPr>
              <a:t>202.585.6913</a:t>
            </a:r>
          </a:p>
          <a:p>
            <a:pPr marL="0" indent="0">
              <a:spcBef>
                <a:spcPts val="0"/>
              </a:spcBef>
              <a:buNone/>
            </a:pPr>
            <a:endParaRPr lang="en-US" sz="2000" dirty="0">
              <a:solidFill>
                <a:schemeClr val="tx1"/>
              </a:solidFill>
            </a:endParaRPr>
          </a:p>
          <a:p>
            <a:pPr marL="0" indent="0">
              <a:spcBef>
                <a:spcPts val="0"/>
              </a:spcBef>
              <a:buNone/>
            </a:pPr>
            <a:endParaRPr lang="en-US" altLang="en-US" sz="2000" dirty="0">
              <a:solidFill>
                <a:schemeClr val="tx1"/>
              </a:solidFill>
            </a:endParaRPr>
          </a:p>
          <a:p>
            <a:pPr marL="0" indent="0">
              <a:spcBef>
                <a:spcPts val="0"/>
              </a:spcBef>
              <a:buNone/>
            </a:pPr>
            <a:endParaRPr lang="en-US" sz="1400" dirty="0" smtClean="0">
              <a:solidFill>
                <a:schemeClr val="tx1"/>
              </a:solidFill>
            </a:endParaRPr>
          </a:p>
          <a:p>
            <a:pPr marL="0" indent="0">
              <a:spcBef>
                <a:spcPts val="0"/>
              </a:spcBef>
              <a:buNone/>
            </a:pPr>
            <a:endParaRPr lang="en-US" sz="1400" dirty="0">
              <a:solidFill>
                <a:schemeClr val="tx1"/>
              </a:solidFill>
            </a:endParaRPr>
          </a:p>
          <a:p>
            <a:pPr marL="0" indent="0">
              <a:spcBef>
                <a:spcPts val="0"/>
              </a:spcBef>
              <a:buNone/>
            </a:pPr>
            <a:endParaRPr lang="en-US" sz="1400" dirty="0" smtClean="0">
              <a:solidFill>
                <a:schemeClr val="tx1"/>
              </a:solidFill>
            </a:endParaRPr>
          </a:p>
          <a:p>
            <a:pPr marL="0" indent="0">
              <a:spcBef>
                <a:spcPts val="0"/>
              </a:spcBef>
              <a:buNone/>
            </a:pPr>
            <a:endParaRPr lang="en-US" sz="1400" dirty="0">
              <a:solidFill>
                <a:schemeClr val="tx1"/>
              </a:solidFill>
            </a:endParaRPr>
          </a:p>
          <a:p>
            <a:pPr marL="0" indent="0">
              <a:spcBef>
                <a:spcPts val="0"/>
              </a:spcBef>
              <a:buNone/>
            </a:pPr>
            <a:endParaRPr lang="en-US" sz="1400" dirty="0" smtClean="0">
              <a:solidFill>
                <a:schemeClr val="tx1"/>
              </a:solidFill>
            </a:endParaRPr>
          </a:p>
          <a:p>
            <a:pPr marL="0" indent="0">
              <a:spcBef>
                <a:spcPts val="0"/>
              </a:spcBef>
              <a:buNone/>
            </a:pPr>
            <a:endParaRPr lang="en-US" sz="1400" dirty="0">
              <a:solidFill>
                <a:schemeClr val="tx1"/>
              </a:solidFill>
            </a:endParaRPr>
          </a:p>
          <a:p>
            <a:pPr marL="0" indent="0">
              <a:spcBef>
                <a:spcPts val="0"/>
              </a:spcBef>
              <a:buNone/>
            </a:pPr>
            <a:endParaRPr lang="en-US" sz="1400" dirty="0" smtClean="0">
              <a:solidFill>
                <a:schemeClr val="tx1"/>
              </a:solidFill>
            </a:endParaRPr>
          </a:p>
          <a:p>
            <a:pPr marL="0" indent="0">
              <a:spcBef>
                <a:spcPts val="0"/>
              </a:spcBef>
              <a:buNone/>
            </a:pPr>
            <a:endParaRPr lang="en-US" sz="1200" dirty="0">
              <a:solidFill>
                <a:schemeClr val="tx1"/>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537" y="5181600"/>
            <a:ext cx="843915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3244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rotWithShape="1">
          <a:blip r:embed="rId2">
            <a:extLst>
              <a:ext uri="{28A0092B-C50C-407E-A947-70E740481C1C}">
                <a14:useLocalDpi xmlns:a14="http://schemas.microsoft.com/office/drawing/2010/main" val="0"/>
              </a:ext>
            </a:extLst>
          </a:blip>
          <a:srcRect l="6708" t="7808" r="-5479" b="8933"/>
          <a:stretch/>
        </p:blipFill>
        <p:spPr bwMode="auto">
          <a:xfrm>
            <a:off x="4495800" y="4101613"/>
            <a:ext cx="4360163" cy="275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itle 1"/>
          <p:cNvSpPr>
            <a:spLocks noGrp="1"/>
          </p:cNvSpPr>
          <p:nvPr>
            <p:ph type="title"/>
          </p:nvPr>
        </p:nvSpPr>
        <p:spPr/>
        <p:txBody>
          <a:bodyPr/>
          <a:lstStyle/>
          <a:p>
            <a:r>
              <a:rPr lang="en-US" dirty="0" smtClean="0"/>
              <a:t>Movement of Merchandise</a:t>
            </a:r>
          </a:p>
        </p:txBody>
      </p:sp>
      <p:sp>
        <p:nvSpPr>
          <p:cNvPr id="5123" name="Content Placeholder 2"/>
          <p:cNvSpPr>
            <a:spLocks noGrp="1"/>
          </p:cNvSpPr>
          <p:nvPr>
            <p:ph idx="1"/>
          </p:nvPr>
        </p:nvSpPr>
        <p:spPr/>
        <p:txBody>
          <a:bodyPr/>
          <a:lstStyle/>
          <a:p>
            <a:r>
              <a:rPr lang="en-US" dirty="0" smtClean="0"/>
              <a:t>The Jones Act -- Section 27 of the Merchant Marine Act of 1920 – now codified at 46 U.S.C. 55102(b)</a:t>
            </a:r>
          </a:p>
          <a:p>
            <a:pPr lvl="1"/>
            <a:r>
              <a:rPr lang="en-US" dirty="0" smtClean="0"/>
              <a:t>The model for all of the “coastwise laws”</a:t>
            </a:r>
          </a:p>
          <a:p>
            <a:pPr lvl="1"/>
            <a:r>
              <a:rPr lang="en-US" dirty="0" smtClean="0"/>
              <a:t>Governs the movement of “merchandise”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The Jones Act Text</a:t>
            </a:r>
          </a:p>
        </p:txBody>
      </p:sp>
      <p:sp>
        <p:nvSpPr>
          <p:cNvPr id="6147" name="Content Placeholder 2"/>
          <p:cNvSpPr>
            <a:spLocks noGrp="1"/>
          </p:cNvSpPr>
          <p:nvPr>
            <p:ph idx="1"/>
          </p:nvPr>
        </p:nvSpPr>
        <p:spPr/>
        <p:txBody>
          <a:bodyPr/>
          <a:lstStyle/>
          <a:p>
            <a:r>
              <a:rPr lang="en-US" sz="2800" dirty="0" smtClean="0"/>
              <a:t>“[A] vessel may not provide any part of the transportation of merchandise by water, or by land and water, between points in the United States to which the coastwise laws apply, either directly or via a foreign port, unless the vessel – (1) is owned by citizens of the United States for purposes of engaging in the coastwise trade; and (2) has been issued a certificate of documentation with a coastwise endorsement . . . or is exempt from documentation but would otherwise be eligible for such certificate and endorsement.</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12913"/>
            <a:ext cx="5949950"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937000"/>
            <a:ext cx="7239000"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xit" presetSubtype="0" fill="hold" nodeType="afterEffect">
                                  <p:stCondLst>
                                    <p:cond delay="500"/>
                                  </p:stCondLst>
                                  <p:childTnLst>
                                    <p:animEffect transition="out" filter="fade">
                                      <p:cBhvr>
                                        <p:cTn id="12" dur="1000"/>
                                        <p:tgtEl>
                                          <p:spTgt spid="10"/>
                                        </p:tgtEl>
                                      </p:cBhvr>
                                    </p:animEffect>
                                    <p:anim calcmode="lin" valueType="num">
                                      <p:cBhvr>
                                        <p:cTn id="13" dur="1000"/>
                                        <p:tgtEl>
                                          <p:spTgt spid="10"/>
                                        </p:tgtEl>
                                        <p:attrNameLst>
                                          <p:attrName>ppt_x</p:attrName>
                                        </p:attrNameLst>
                                      </p:cBhvr>
                                      <p:tavLst>
                                        <p:tav tm="0">
                                          <p:val>
                                            <p:strVal val="ppt_x"/>
                                          </p:val>
                                        </p:tav>
                                        <p:tav tm="100000">
                                          <p:val>
                                            <p:strVal val="ppt_x"/>
                                          </p:val>
                                        </p:tav>
                                      </p:tavLst>
                                    </p:anim>
                                    <p:anim calcmode="lin" valueType="num">
                                      <p:cBhvr>
                                        <p:cTn id="14" dur="1000"/>
                                        <p:tgtEl>
                                          <p:spTgt spid="10"/>
                                        </p:tgtEl>
                                        <p:attrNameLst>
                                          <p:attrName>ppt_y</p:attrName>
                                        </p:attrNameLst>
                                      </p:cBhvr>
                                      <p:tavLst>
                                        <p:tav tm="0">
                                          <p:val>
                                            <p:strVal val="ppt_y"/>
                                          </p:val>
                                        </p:tav>
                                        <p:tav tm="100000">
                                          <p:val>
                                            <p:strVal val="ppt_y+.1"/>
                                          </p:val>
                                        </p:tav>
                                      </p:tavLst>
                                    </p:anim>
                                    <p:set>
                                      <p:cBhvr>
                                        <p:cTn id="15" dur="1" fill="hold">
                                          <p:stCondLst>
                                            <p:cond delay="999"/>
                                          </p:stCondLst>
                                        </p:cTn>
                                        <p:tgtEl>
                                          <p:spTgt spid="10"/>
                                        </p:tgtEl>
                                        <p:attrNameLst>
                                          <p:attrName>style.visibility</p:attrName>
                                        </p:attrNameLst>
                                      </p:cBhvr>
                                      <p:to>
                                        <p:strVal val="hidden"/>
                                      </p:to>
                                    </p:set>
                                  </p:childTnLst>
                                </p:cTn>
                              </p:par>
                            </p:childTnLst>
                          </p:cTn>
                        </p:par>
                        <p:par>
                          <p:cTn id="16" fill="hold">
                            <p:stCondLst>
                              <p:cond delay="3000"/>
                            </p:stCondLst>
                            <p:childTnLst>
                              <p:par>
                                <p:cTn id="17" presetID="2" presetClass="entr" presetSubtype="4" fill="hold" nodeType="afterEffect">
                                  <p:stCondLst>
                                    <p:cond delay="10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1+#ppt_h/2"/>
                                          </p:val>
                                        </p:tav>
                                        <p:tav tm="100000">
                                          <p:val>
                                            <p:strVal val="#ppt_y"/>
                                          </p:val>
                                        </p:tav>
                                      </p:tavLst>
                                    </p:anim>
                                  </p:childTnLst>
                                </p:cTn>
                              </p:par>
                            </p:childTnLst>
                          </p:cTn>
                        </p:par>
                        <p:par>
                          <p:cTn id="21" fill="hold">
                            <p:stCondLst>
                              <p:cond delay="5000"/>
                            </p:stCondLst>
                            <p:childTnLst>
                              <p:par>
                                <p:cTn id="22" presetID="10" presetClass="exit" presetSubtype="0" fill="hold" nodeType="afterEffect">
                                  <p:stCondLst>
                                    <p:cond delay="1000"/>
                                  </p:stCondLst>
                                  <p:childTnLst>
                                    <p:animEffect transition="out" filter="fade">
                                      <p:cBhvr>
                                        <p:cTn id="23" dur="1000"/>
                                        <p:tgtEl>
                                          <p:spTgt spid="11"/>
                                        </p:tgtEl>
                                      </p:cBhvr>
                                    </p:animEffect>
                                    <p:set>
                                      <p:cBhvr>
                                        <p:cTn id="24"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4087812"/>
            <a:ext cx="1145282"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Title 1"/>
          <p:cNvSpPr>
            <a:spLocks noGrp="1"/>
          </p:cNvSpPr>
          <p:nvPr>
            <p:ph type="title"/>
          </p:nvPr>
        </p:nvSpPr>
        <p:spPr/>
        <p:txBody>
          <a:bodyPr/>
          <a:lstStyle/>
          <a:p>
            <a:r>
              <a:rPr lang="en-US" smtClean="0"/>
              <a:t>What does it mean?</a:t>
            </a:r>
            <a:endParaRPr lang="en-US" dirty="0" smtClean="0"/>
          </a:p>
        </p:txBody>
      </p:sp>
      <p:sp>
        <p:nvSpPr>
          <p:cNvPr id="3" name="Content Placeholder 2"/>
          <p:cNvSpPr>
            <a:spLocks noGrp="1"/>
          </p:cNvSpPr>
          <p:nvPr>
            <p:ph idx="1"/>
          </p:nvPr>
        </p:nvSpPr>
        <p:spPr/>
        <p:txBody>
          <a:bodyPr/>
          <a:lstStyle/>
          <a:p>
            <a:r>
              <a:rPr lang="en-US" dirty="0" smtClean="0"/>
              <a:t>"When I use a word," Humpty Dumpty said, in rather a scornful tone, "it means just what I choose it to mean—neither more nor less.“</a:t>
            </a:r>
          </a:p>
          <a:p>
            <a:pPr lvl="1"/>
            <a:r>
              <a:rPr lang="en-US" i="1" dirty="0" smtClean="0"/>
              <a:t>Through the Looking Glass</a:t>
            </a:r>
            <a:r>
              <a:rPr lang="en-US" dirty="0" smtClean="0"/>
              <a:t>, Lewis Carroll</a:t>
            </a:r>
          </a:p>
          <a:p>
            <a:r>
              <a:rPr lang="en-US" dirty="0" smtClean="0"/>
              <a:t>You cannot understand the Jones Act’s words simply by reading them; you have to know what the agencies </a:t>
            </a:r>
            <a:r>
              <a:rPr lang="en-US" u="sng" dirty="0" smtClean="0"/>
              <a:t>say</a:t>
            </a:r>
            <a:r>
              <a:rPr lang="en-US" dirty="0" smtClean="0"/>
              <a:t> the words mean.</a:t>
            </a:r>
          </a:p>
          <a:p>
            <a:endParaRPr lang="en-US" dirty="0" smtClean="0"/>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dirty="0" smtClean="0"/>
              <a:t>Agencies Responsible for Interpretation of the Jones Act</a:t>
            </a:r>
          </a:p>
        </p:txBody>
      </p:sp>
      <p:sp>
        <p:nvSpPr>
          <p:cNvPr id="8195" name="Content Placeholder 2"/>
          <p:cNvSpPr>
            <a:spLocks noGrp="1"/>
          </p:cNvSpPr>
          <p:nvPr>
            <p:ph idx="1"/>
          </p:nvPr>
        </p:nvSpPr>
        <p:spPr>
          <a:xfrm>
            <a:off x="609600" y="1828800"/>
            <a:ext cx="8229600" cy="4297363"/>
          </a:xfrm>
        </p:spPr>
        <p:txBody>
          <a:bodyPr/>
          <a:lstStyle/>
          <a:p>
            <a:pPr eaLnBrk="1" hangingPunct="1">
              <a:buFont typeface="Arial" charset="0"/>
              <a:buChar char="•"/>
              <a:defRPr/>
            </a:pPr>
            <a:r>
              <a:rPr lang="en-US" dirty="0" smtClean="0"/>
              <a:t>U.S. Coast Guard:  Which </a:t>
            </a:r>
            <a:r>
              <a:rPr lang="en-US" u="sng" dirty="0" smtClean="0"/>
              <a:t>vessels</a:t>
            </a:r>
            <a:r>
              <a:rPr lang="en-US" dirty="0" smtClean="0"/>
              <a:t> are “coastwise qualified”</a:t>
            </a:r>
          </a:p>
          <a:p>
            <a:pPr eaLnBrk="1" hangingPunct="1">
              <a:buFont typeface="Arial" charset="0"/>
              <a:buChar char="•"/>
              <a:defRPr/>
            </a:pPr>
            <a:r>
              <a:rPr lang="en-US" dirty="0" smtClean="0"/>
              <a:t>Customs &amp; Border Protection:  Which </a:t>
            </a:r>
            <a:r>
              <a:rPr lang="en-US" u="sng" dirty="0" smtClean="0"/>
              <a:t>activities</a:t>
            </a:r>
            <a:r>
              <a:rPr lang="en-US" dirty="0" smtClean="0"/>
              <a:t> are restricted by the Jones Act</a:t>
            </a:r>
          </a:p>
        </p:txBody>
      </p:sp>
      <p:pic>
        <p:nvPicPr>
          <p:cNvPr id="7"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3733800"/>
            <a:ext cx="3330575"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defRPr/>
            </a:pPr>
            <a:r>
              <a:rPr lang="en-US" dirty="0" smtClean="0"/>
              <a:t>“Merchandise”</a:t>
            </a:r>
          </a:p>
        </p:txBody>
      </p:sp>
      <p:sp>
        <p:nvSpPr>
          <p:cNvPr id="9219" name="Content Placeholder 2"/>
          <p:cNvSpPr>
            <a:spLocks noGrp="1"/>
          </p:cNvSpPr>
          <p:nvPr>
            <p:ph idx="1"/>
          </p:nvPr>
        </p:nvSpPr>
        <p:spPr/>
        <p:txBody>
          <a:bodyPr/>
          <a:lstStyle/>
          <a:p>
            <a:pPr eaLnBrk="1" hangingPunct="1">
              <a:buFont typeface="Arial" charset="0"/>
              <a:buChar char="•"/>
              <a:defRPr/>
            </a:pPr>
            <a:r>
              <a:rPr lang="en-US" dirty="0" smtClean="0"/>
              <a:t>As a practical matter, any tangible item except:</a:t>
            </a:r>
          </a:p>
          <a:p>
            <a:pPr lvl="1" eaLnBrk="1" hangingPunct="1">
              <a:buFont typeface="Arial" charset="0"/>
              <a:buChar char="–"/>
              <a:defRPr/>
            </a:pPr>
            <a:r>
              <a:rPr lang="en-US" dirty="0" smtClean="0"/>
              <a:t>Vessel equipment</a:t>
            </a:r>
          </a:p>
          <a:p>
            <a:pPr lvl="1" eaLnBrk="1" hangingPunct="1">
              <a:buFont typeface="Arial" charset="0"/>
              <a:buChar char="–"/>
              <a:defRPr/>
            </a:pPr>
            <a:r>
              <a:rPr lang="en-US" dirty="0" smtClean="0"/>
              <a:t>Personal effects of crew</a:t>
            </a:r>
          </a:p>
          <a:p>
            <a:pPr lvl="1" eaLnBrk="1" hangingPunct="1">
              <a:buFont typeface="Arial" charset="0"/>
              <a:buChar char="–"/>
              <a:defRPr/>
            </a:pPr>
            <a:r>
              <a:rPr lang="en-US" dirty="0" smtClean="0"/>
              <a:t>Ship’s stores (consumables used aboard the vessel)</a:t>
            </a:r>
          </a:p>
          <a:p>
            <a:pPr eaLnBrk="1" hangingPunct="1">
              <a:buFont typeface="Arial" charset="0"/>
              <a:buChar char="•"/>
              <a:defRPr/>
            </a:pPr>
            <a:r>
              <a:rPr lang="en-US" dirty="0" smtClean="0"/>
              <a:t>Includes “valueless material”</a:t>
            </a:r>
          </a:p>
          <a:p>
            <a:pPr eaLnBrk="1" hangingPunct="1">
              <a:buFont typeface="Arial" charset="0"/>
              <a:buNone/>
              <a:defRPr/>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defRPr/>
            </a:pPr>
            <a:r>
              <a:rPr lang="en-US" dirty="0" smtClean="0"/>
              <a:t>“U.S. Points”</a:t>
            </a:r>
          </a:p>
        </p:txBody>
      </p:sp>
      <p:sp>
        <p:nvSpPr>
          <p:cNvPr id="10243" name="Content Placeholder 2"/>
          <p:cNvSpPr>
            <a:spLocks noGrp="1"/>
          </p:cNvSpPr>
          <p:nvPr>
            <p:ph idx="1"/>
          </p:nvPr>
        </p:nvSpPr>
        <p:spPr>
          <a:xfrm>
            <a:off x="457200" y="1219200"/>
            <a:ext cx="8229600" cy="4906963"/>
          </a:xfrm>
        </p:spPr>
        <p:txBody>
          <a:bodyPr/>
          <a:lstStyle/>
          <a:p>
            <a:pPr eaLnBrk="1" hangingPunct="1">
              <a:buFont typeface="Arial" charset="0"/>
              <a:buChar char="•"/>
              <a:defRPr/>
            </a:pPr>
            <a:r>
              <a:rPr lang="en-US" dirty="0" smtClean="0"/>
              <a:t>U.S. “Coastwise Points”:  All points within the United States</a:t>
            </a:r>
          </a:p>
          <a:p>
            <a:pPr lvl="1" eaLnBrk="1" hangingPunct="1">
              <a:buFont typeface="Arial" charset="0"/>
              <a:buChar char="–"/>
              <a:defRPr/>
            </a:pPr>
            <a:r>
              <a:rPr lang="en-US" dirty="0" smtClean="0"/>
              <a:t>All points within the “territorial sea” (within the 3-mile limit)</a:t>
            </a:r>
          </a:p>
          <a:p>
            <a:pPr lvl="1" eaLnBrk="1" hangingPunct="1">
              <a:buFont typeface="Arial" charset="0"/>
              <a:buChar char="–"/>
              <a:defRPr/>
            </a:pPr>
            <a:r>
              <a:rPr lang="en-US" dirty="0" smtClean="0"/>
              <a:t>All “internal” and “inland” waters</a:t>
            </a:r>
          </a:p>
          <a:p>
            <a:pPr lvl="1" eaLnBrk="1" hangingPunct="1">
              <a:buFont typeface="Arial" charset="0"/>
              <a:buChar char="–"/>
              <a:defRPr/>
            </a:pPr>
            <a:r>
              <a:rPr lang="en-US" dirty="0" smtClean="0"/>
              <a:t>Generally </a:t>
            </a:r>
            <a:r>
              <a:rPr lang="en-US" u="sng" dirty="0" smtClean="0"/>
              <a:t>does not include</a:t>
            </a:r>
            <a:r>
              <a:rPr lang="en-US" dirty="0" smtClean="0"/>
              <a:t> points within the Exclusive Economic Zone (197-mile zone adjacent to the territorial sea)</a:t>
            </a:r>
          </a:p>
          <a:p>
            <a:pPr lvl="2" eaLnBrk="1" hangingPunct="1">
              <a:buFont typeface="Arial" charset="0"/>
              <a:buChar char="–"/>
              <a:defRPr/>
            </a:pPr>
            <a:r>
              <a:rPr lang="en-US" u="sng" dirty="0" smtClean="0"/>
              <a:t>Except</a:t>
            </a:r>
            <a:r>
              <a:rPr lang="en-US" dirty="0" smtClean="0"/>
              <a:t> (1) valueless or dredged material; and (2) facilities affixed to the Outer Continental Shelf for the purpose of resource exploration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SB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Words>1634</Words>
  <Application>Microsoft Office PowerPoint</Application>
  <PresentationFormat>On-screen Show (4:3)</PresentationFormat>
  <Paragraphs>198</Paragraphs>
  <Slides>37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EngraversGothic BT</vt:lpstr>
      <vt:lpstr>Myriad Pro</vt:lpstr>
      <vt:lpstr>(GSB PP)</vt:lpstr>
      <vt:lpstr> What You Need to Know About the Jones Act</vt:lpstr>
      <vt:lpstr>The “Coastwise Laws”</vt:lpstr>
      <vt:lpstr>Coastwise Qualified Vessels</vt:lpstr>
      <vt:lpstr>Movement of Merchandise</vt:lpstr>
      <vt:lpstr>The Jones Act Text</vt:lpstr>
      <vt:lpstr>What does it mean?</vt:lpstr>
      <vt:lpstr>Agencies Responsible for Interpretation of the Jones Act</vt:lpstr>
      <vt:lpstr>“Merchandise”</vt:lpstr>
      <vt:lpstr>“U.S. Points”</vt:lpstr>
      <vt:lpstr>“Transportation”</vt:lpstr>
      <vt:lpstr>Exceptions to “Transportation”</vt:lpstr>
      <vt:lpstr>Distinguish Work Platforms, Crane Barges, Pile Drivers</vt:lpstr>
      <vt:lpstr>“U.S. Citizen"</vt:lpstr>
      <vt:lpstr>Citizenship of Entities</vt:lpstr>
      <vt:lpstr>Non-Citizen JV Partners in Marine Construction</vt:lpstr>
      <vt:lpstr>Effect of Warrants Issued to Noncitizens</vt:lpstr>
      <vt:lpstr>Lease Financing</vt:lpstr>
      <vt:lpstr>Requirements for Lease Financing</vt:lpstr>
      <vt:lpstr>Requirements for Lease Financing</vt:lpstr>
      <vt:lpstr>Requirements for Lease Financing</vt:lpstr>
      <vt:lpstr>“U.S. Built”</vt:lpstr>
      <vt:lpstr>How Much Foreign Work is Too Much?</vt:lpstr>
      <vt:lpstr>Impermissible Foreign Work</vt:lpstr>
      <vt:lpstr>The Major Component Test</vt:lpstr>
      <vt:lpstr>The Considerable Part Test</vt:lpstr>
      <vt:lpstr>The Considerable Part Test (cont’d)</vt:lpstr>
      <vt:lpstr>Assembled Entirely in the U.S.</vt:lpstr>
      <vt:lpstr>Shipbuilders Council of America v. US Coast Guard (4th Cir.2009)</vt:lpstr>
      <vt:lpstr>Philadelphia Metal Trades Council v. Allen (E.D.Pa. 2008)</vt:lpstr>
      <vt:lpstr>Other Coastwise Laws</vt:lpstr>
      <vt:lpstr>Civil Penalties</vt:lpstr>
      <vt:lpstr>Civil Penalties</vt:lpstr>
      <vt:lpstr>Application of Penalties</vt:lpstr>
      <vt:lpstr>Mitigation Guidelines (Jones Act)</vt:lpstr>
      <vt:lpstr>Mitigation Guidelines (Jones Act) Cont’d</vt:lpstr>
      <vt:lpstr>Imposition of a Penalty</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